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B17807"/>
    <a:srgbClr val="FB9103"/>
    <a:srgbClr val="00CC00"/>
    <a:srgbClr val="00B400"/>
    <a:srgbClr val="FFC7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3CCBC-B004-4AEB-A26A-383B30717C1D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4C706-015D-4249-90A0-8CF1A73758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876C4-4136-4A0A-BC1C-A34ADBFFAB49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781A-D71B-4B7C-8FF4-3DBB2F96D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B781A-D71B-4B7C-8FF4-3DBB2F96D46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A2A7F9-698D-48A2-8F4D-6536B272293A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8F83DE-F017-4EFC-815C-1D060F7E4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A112-73AB-48CE-B68A-D37664295F92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BD1E-1530-484B-844C-4FC7B8226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12E91-7397-4FE3-ABFB-9B3157223C49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396A-E014-4590-B06C-F20C2ADF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B1BD-C7EE-4BDE-BCA8-C52823727D3A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1E10-774E-4C3C-8D86-7953F34E2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DBF4-6D89-44D7-8652-AC40DDD0BFCB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B01EB4-A5DB-4278-825C-D9F5DC29A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0E0492-EB0B-458E-BEC0-8FF7BF667110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D5B9C7-EAEA-4811-9C4D-802670EA7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61A0EC-F96E-4152-B359-A7E568DBFCCB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BA769D-85DE-470E-9514-68E93DE72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6956-AE0E-4CE9-8CE1-9E0B97D12A35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F5DF4-8A60-4900-ACC4-E8D7C087A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CE51-3FCB-413A-B833-81FB4FEDC027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6BD42F-9F74-4B2E-81C9-9C9C9466F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C61F-6B5C-4402-8059-FA99C3F17041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161D-B77D-4C20-A27C-17F8CDE25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CB55B6-01FB-480A-9EC6-B0C84198C8DA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662682B5-1675-489F-8618-094FE5BCA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46B2FD-1397-4E3F-A2B8-71B7FCB768B8}" type="datetime1">
              <a:rPr lang="en-US" smtClean="0"/>
              <a:pPr>
                <a:defRPr/>
              </a:pPr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01F0F7-30A6-4D02-AC64-2DA46F0BA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1" r:id="rId2"/>
    <p:sldLayoutId id="2147483856" r:id="rId3"/>
    <p:sldLayoutId id="2147483857" r:id="rId4"/>
    <p:sldLayoutId id="2147483858" r:id="rId5"/>
    <p:sldLayoutId id="2147483852" r:id="rId6"/>
    <p:sldLayoutId id="2147483859" r:id="rId7"/>
    <p:sldLayoutId id="2147483853" r:id="rId8"/>
    <p:sldLayoutId id="2147483860" r:id="rId9"/>
    <p:sldLayoutId id="2147483854" r:id="rId10"/>
    <p:sldLayoutId id="21474838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อาจารย์เนารุ่ง    วิชาราช</a:t>
            </a: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1643042" y="2143116"/>
            <a:ext cx="685802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spc="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glow rad="101600">
                    <a:schemeClr val="tx2">
                      <a:lumMod val="25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SOFTWARE</a:t>
            </a:r>
            <a:endParaRPr lang="th-TH" sz="9600" b="1" spc="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glow rad="101600">
                  <a:schemeClr val="tx2">
                    <a:lumMod val="25000"/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F83DE-F017-4EFC-815C-1D060F7E49D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0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ซอฟต์แวร์ประยุกต์</a:t>
            </a:r>
            <a:endParaRPr lang="de-DE"/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6888" y="1341438"/>
            <a:ext cx="8135937" cy="4225925"/>
          </a:xfrm>
          <a:noFill/>
          <a:ln/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ngsana New" pitchFamily="18" charset="-34"/>
                <a:cs typeface="Angsana New" pitchFamily="18" charset="-34"/>
              </a:rPr>
              <a:t>ซอฟต์แวร์ประมวลคำ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(Word Processing)</a:t>
            </a:r>
          </a:p>
          <a:p>
            <a:pPr lvl="1"/>
            <a:r>
              <a:rPr lang="de-DE" dirty="0">
                <a:latin typeface="Angsana New" pitchFamily="18" charset="-34"/>
                <a:cs typeface="Angsana New" pitchFamily="18" charset="-34"/>
              </a:rPr>
              <a:t>เป็นซอฟต์แวร์ประยุกต์ ใช้สำหรับพิมพ์เอกสาร สามารถแก้ไข ลบ แทรก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ข้อความหรือ</a:t>
            </a:r>
            <a:r>
              <a:rPr lang="de-DE" dirty="0">
                <a:latin typeface="Angsana New" pitchFamily="18" charset="-34"/>
                <a:cs typeface="Angsana New" pitchFamily="18" charset="-34"/>
              </a:rPr>
              <a:t>รูปภาพ ช่วยให้การจัดรูปแบบเอกสา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</a:t>
            </a:r>
            <a:r>
              <a:rPr lang="de-DE" dirty="0">
                <a:latin typeface="Angsana New" pitchFamily="18" charset="-34"/>
                <a:cs typeface="Angsana New" pitchFamily="18" charset="-34"/>
              </a:rPr>
              <a:t>ได้ง่ายและสวยงามยิ่งขึ้น</a:t>
            </a:r>
          </a:p>
          <a:p>
            <a:pPr lvl="2"/>
            <a:r>
              <a:rPr lang="en-US" dirty="0"/>
              <a:t>Microsoft Word</a:t>
            </a:r>
          </a:p>
          <a:p>
            <a:pPr lvl="2"/>
            <a:r>
              <a:rPr lang="en-US" dirty="0" err="1"/>
              <a:t>OpenOffice</a:t>
            </a:r>
            <a:r>
              <a:rPr lang="en-US" dirty="0"/>
              <a:t> Writer</a:t>
            </a:r>
            <a:endParaRPr lang="de-DE" dirty="0"/>
          </a:p>
          <a:p>
            <a:pPr lvl="2"/>
            <a:r>
              <a:rPr lang="en-US" dirty="0" err="1"/>
              <a:t>KWord</a:t>
            </a:r>
            <a:endParaRPr lang="de-DE" dirty="0"/>
          </a:p>
        </p:txBody>
      </p:sp>
      <p:pic>
        <p:nvPicPr>
          <p:cNvPr id="10248" name="Picture 8" descr="OfficeW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1790700" cy="1790700"/>
          </a:xfrm>
          <a:prstGeom prst="rect">
            <a:avLst/>
          </a:prstGeom>
          <a:noFill/>
        </p:spPr>
      </p:pic>
      <p:pic>
        <p:nvPicPr>
          <p:cNvPr id="10251" name="Picture 11" descr="openoffice-writer_cacabuda_softw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572008"/>
            <a:ext cx="1366837" cy="1366837"/>
          </a:xfrm>
          <a:prstGeom prst="rect">
            <a:avLst/>
          </a:prstGeom>
          <a:noFill/>
        </p:spPr>
      </p:pic>
      <p:pic>
        <p:nvPicPr>
          <p:cNvPr id="10253" name="Picture 13" descr="koffice-logo-kwo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437063"/>
            <a:ext cx="1284287" cy="1439862"/>
          </a:xfrm>
          <a:prstGeom prst="rect">
            <a:avLst/>
          </a:prstGeom>
          <a:noFill/>
        </p:spPr>
      </p:pic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pic>
        <p:nvPicPr>
          <p:cNvPr id="26631" name="Picture 7" descr="Microsoft%20Word%20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125538"/>
            <a:ext cx="5473700" cy="4108450"/>
          </a:xfrm>
          <a:prstGeom prst="rect">
            <a:avLst/>
          </a:prstGeo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189288" y="5229225"/>
            <a:ext cx="29670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Microsoft Word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26634" name="Picture 10" descr="Office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349500"/>
            <a:ext cx="1790700" cy="1790700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16238" y="5229225"/>
            <a:ext cx="34575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OpenOffice Writer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28678" name="Picture 6" descr="desktop10p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268413"/>
            <a:ext cx="5689600" cy="3941762"/>
          </a:xfrm>
          <a:prstGeom prst="rect">
            <a:avLst/>
          </a:prstGeom>
          <a:noFill/>
        </p:spPr>
      </p:pic>
      <p:pic>
        <p:nvPicPr>
          <p:cNvPr id="28679" name="Picture 7" descr="openoffice-writer_cacabuda_softw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565400"/>
            <a:ext cx="1366838" cy="1366838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419475" y="5157788"/>
            <a:ext cx="15033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KWord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29702" name="Picture 6" descr="kword_main_wind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96975"/>
            <a:ext cx="6003925" cy="4011613"/>
          </a:xfrm>
          <a:prstGeom prst="rect">
            <a:avLst/>
          </a:prstGeom>
          <a:noFill/>
        </p:spPr>
      </p:pic>
      <p:pic>
        <p:nvPicPr>
          <p:cNvPr id="29703" name="Picture 7" descr="koffice-logo-kw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565400"/>
            <a:ext cx="1284287" cy="1439863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200" dirty="0">
                <a:latin typeface="Angsana New" pitchFamily="18" charset="-34"/>
                <a:cs typeface="Angsana New" pitchFamily="18" charset="-34"/>
              </a:rPr>
              <a:t>ซอฟต์แวร์ตาราง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คำนวณ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 หรือ ตารางอิเล็กทรอนิกส์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(Spread Sheet)</a:t>
            </a:r>
          </a:p>
          <a:p>
            <a:pPr lvl="1"/>
            <a:r>
              <a:rPr lang="de-DE" sz="3200" dirty="0">
                <a:latin typeface="Angsana New" pitchFamily="18" charset="-34"/>
                <a:cs typeface="Angsana New" pitchFamily="18" charset="-34"/>
              </a:rPr>
              <a:t>เป็นซอฟต์แวร์ที่ช่วยในการคิดคำนว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ณ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ที่ซับซ้อน สามารถใส่ข้อความ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สูตร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สมการ เ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พื่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อให้โปรแกรมคำนว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ณ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ตามเงื่อนไขได้</a:t>
            </a:r>
          </a:p>
          <a:p>
            <a:pPr lvl="2"/>
            <a:r>
              <a:rPr lang="en-US" sz="3200" dirty="0">
                <a:latin typeface="Angsana New" pitchFamily="18" charset="-34"/>
                <a:cs typeface="Angsana New" pitchFamily="18" charset="-34"/>
              </a:rPr>
              <a:t>Microsoft Excel</a:t>
            </a:r>
          </a:p>
          <a:p>
            <a:pPr lvl="2"/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OpenOffice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Calc</a:t>
            </a:r>
          </a:p>
          <a:p>
            <a:pPr lvl="2"/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KSpread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en-US" sz="3200" dirty="0">
                <a:latin typeface="Angsana New" pitchFamily="18" charset="-34"/>
                <a:cs typeface="Angsana New" pitchFamily="18" charset="-34"/>
              </a:rPr>
              <a:t>Numbers 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จาก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Apple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pic>
        <p:nvPicPr>
          <p:cNvPr id="11272" name="Picture 8" descr="Excel2007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143248"/>
            <a:ext cx="1655763" cy="1655762"/>
          </a:xfrm>
          <a:prstGeom prst="rect">
            <a:avLst/>
          </a:prstGeom>
          <a:noFill/>
        </p:spPr>
      </p:pic>
      <p:pic>
        <p:nvPicPr>
          <p:cNvPr id="11274" name="Picture 10" descr="openoffice-calc_cacabuda_softw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286388"/>
            <a:ext cx="1296988" cy="1296988"/>
          </a:xfrm>
          <a:prstGeom prst="rect">
            <a:avLst/>
          </a:prstGeom>
          <a:noFill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44900"/>
            <a:ext cx="16557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pic>
        <p:nvPicPr>
          <p:cNvPr id="30725" name="Picture 5" descr="PivotTable_Format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5616575" cy="4206875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500430" y="5715016"/>
            <a:ext cx="29003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latin typeface="Angsana New" pitchFamily="18" charset="-34"/>
              </a:rPr>
              <a:t>Microsoft Excel</a:t>
            </a:r>
            <a:endParaRPr lang="th-TH" sz="4800" b="1" dirty="0">
              <a:latin typeface="Angsana New" pitchFamily="18" charset="-34"/>
            </a:endParaRPr>
          </a:p>
        </p:txBody>
      </p:sp>
      <p:pic>
        <p:nvPicPr>
          <p:cNvPr id="30727" name="Picture 7" descr="Excel2007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20938"/>
            <a:ext cx="1655762" cy="1655762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419475" y="5157788"/>
            <a:ext cx="30559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OpenOffice Calc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31749" name="Picture 5" descr="insert_3329e_h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052513"/>
            <a:ext cx="5832475" cy="4208462"/>
          </a:xfrm>
          <a:prstGeom prst="rect">
            <a:avLst/>
          </a:prstGeom>
          <a:noFill/>
        </p:spPr>
      </p:pic>
      <p:pic>
        <p:nvPicPr>
          <p:cNvPr id="31750" name="Picture 6" descr="openoffice-calc_cacabuda_softw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36838"/>
            <a:ext cx="1296987" cy="1296987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286248" y="5857892"/>
            <a:ext cx="17287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Angsana New" pitchFamily="18" charset="-34"/>
              </a:rPr>
              <a:t>KSpread</a:t>
            </a:r>
            <a:endParaRPr lang="th-TH" sz="4800" b="1" dirty="0">
              <a:latin typeface="Angsana New" pitchFamily="18" charset="-34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349500"/>
            <a:ext cx="16557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54006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71802" y="5643578"/>
            <a:ext cx="36401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 dirty="0">
                <a:latin typeface="Angsana New" pitchFamily="18" charset="-34"/>
              </a:rPr>
              <a:t>Numbers </a:t>
            </a:r>
            <a:r>
              <a:rPr lang="th-TH" sz="4800" b="1" dirty="0">
                <a:latin typeface="Angsana New" pitchFamily="18" charset="-34"/>
              </a:rPr>
              <a:t>จาก </a:t>
            </a:r>
            <a:r>
              <a:rPr lang="en-US" sz="4800" b="1" dirty="0">
                <a:latin typeface="Angsana New" pitchFamily="18" charset="-34"/>
              </a:rPr>
              <a:t>Apple</a:t>
            </a:r>
            <a:endParaRPr lang="th-TH" sz="4800" b="1" dirty="0">
              <a:latin typeface="Angsana New" pitchFamily="18" charset="-34"/>
            </a:endParaRPr>
          </a:p>
        </p:txBody>
      </p:sp>
      <p:pic>
        <p:nvPicPr>
          <p:cNvPr id="32773" name="Picture 5" descr="new-iwork-07080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85926"/>
            <a:ext cx="5494338" cy="3995737"/>
          </a:xfrm>
          <a:prstGeom prst="rect">
            <a:avLst/>
          </a:prstGeom>
          <a:noFill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565400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ซอฟต์แวร์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806825" y="1630363"/>
            <a:ext cx="12954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sz="3200" b="1">
                <a:latin typeface="Angsana New" pitchFamily="18" charset="-34"/>
              </a:rPr>
              <a:t>Software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647825" y="2638425"/>
            <a:ext cx="1295400" cy="7921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3200">
                <a:latin typeface="Angsana New" pitchFamily="18" charset="-34"/>
              </a:rPr>
              <a:t>System</a:t>
            </a:r>
          </a:p>
          <a:p>
            <a:pPr algn="ctr"/>
            <a:r>
              <a:rPr lang="de-DE" sz="3200">
                <a:latin typeface="Angsana New" pitchFamily="18" charset="-34"/>
              </a:rPr>
              <a:t>Software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895975" y="2709863"/>
            <a:ext cx="1439863" cy="7921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3200">
                <a:latin typeface="Angsana New" pitchFamily="18" charset="-34"/>
              </a:rPr>
              <a:t>Application</a:t>
            </a:r>
          </a:p>
          <a:p>
            <a:pPr algn="ctr"/>
            <a:r>
              <a:rPr lang="de-DE" sz="3200">
                <a:latin typeface="Angsana New" pitchFamily="18" charset="-34"/>
              </a:rPr>
              <a:t>Software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79400" y="4005263"/>
            <a:ext cx="1295400" cy="7921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3200">
                <a:latin typeface="Angsana New" pitchFamily="18" charset="-34"/>
              </a:rPr>
              <a:t>Operating</a:t>
            </a:r>
          </a:p>
          <a:p>
            <a:pPr algn="ctr"/>
            <a:r>
              <a:rPr lang="de-DE" sz="3200">
                <a:latin typeface="Angsana New" pitchFamily="18" charset="-34"/>
              </a:rPr>
              <a:t>Systems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647825" y="4005263"/>
            <a:ext cx="1295400" cy="7921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3200">
                <a:latin typeface="Angsana New" pitchFamily="18" charset="-34"/>
              </a:rPr>
              <a:t>Compiler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014663" y="4005263"/>
            <a:ext cx="1295400" cy="7921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3200">
                <a:latin typeface="Angsana New" pitchFamily="18" charset="-34"/>
              </a:rPr>
              <a:t>System</a:t>
            </a:r>
          </a:p>
          <a:p>
            <a:pPr algn="ctr"/>
            <a:r>
              <a:rPr lang="de-DE" sz="3200">
                <a:latin typeface="Angsana New" pitchFamily="18" charset="-34"/>
              </a:rPr>
              <a:t>Utilities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4383088" y="4005263"/>
            <a:ext cx="1439862" cy="7921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3200">
                <a:latin typeface="Angsana New" pitchFamily="18" charset="-34"/>
              </a:rPr>
              <a:t>Custom</a:t>
            </a:r>
          </a:p>
          <a:p>
            <a:pPr algn="ctr"/>
            <a:r>
              <a:rPr lang="de-DE" sz="3200">
                <a:latin typeface="Angsana New" pitchFamily="18" charset="-34"/>
              </a:rPr>
              <a:t>Software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5895975" y="4005263"/>
            <a:ext cx="1439863" cy="7921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3200">
                <a:latin typeface="Angsana New" pitchFamily="18" charset="-34"/>
              </a:rPr>
              <a:t>Office</a:t>
            </a:r>
          </a:p>
          <a:p>
            <a:pPr algn="ctr"/>
            <a:r>
              <a:rPr lang="de-DE" sz="3200">
                <a:latin typeface="Angsana New" pitchFamily="18" charset="-34"/>
              </a:rPr>
              <a:t>Application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407275" y="4005263"/>
            <a:ext cx="1439863" cy="79216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de-DE" sz="3200">
                <a:latin typeface="Angsana New" pitchFamily="18" charset="-34"/>
              </a:rPr>
              <a:t>Internet</a:t>
            </a:r>
          </a:p>
          <a:p>
            <a:pPr algn="ctr"/>
            <a:r>
              <a:rPr lang="de-DE" sz="3200">
                <a:latin typeface="Angsana New" pitchFamily="18" charset="-34"/>
              </a:rPr>
              <a:t>Application</a:t>
            </a:r>
          </a:p>
        </p:txBody>
      </p:sp>
      <p:cxnSp>
        <p:nvCxnSpPr>
          <p:cNvPr id="64525" name="AutoShape 13"/>
          <p:cNvCxnSpPr>
            <a:cxnSpLocks noChangeShapeType="1"/>
            <a:stCxn id="64517" idx="2"/>
            <a:endCxn id="64519" idx="0"/>
          </p:cNvCxnSpPr>
          <p:nvPr/>
        </p:nvCxnSpPr>
        <p:spPr bwMode="auto">
          <a:xfrm rot="5400000">
            <a:off x="1323975" y="3033713"/>
            <a:ext cx="574675" cy="13684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4526" name="AutoShape 14"/>
          <p:cNvCxnSpPr>
            <a:cxnSpLocks noChangeShapeType="1"/>
            <a:stCxn id="64517" idx="2"/>
            <a:endCxn id="64520" idx="0"/>
          </p:cNvCxnSpPr>
          <p:nvPr/>
        </p:nvCxnSpPr>
        <p:spPr bwMode="auto">
          <a:xfrm rot="5400000">
            <a:off x="2008187" y="3717926"/>
            <a:ext cx="5746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527" name="AutoShape 15"/>
          <p:cNvCxnSpPr>
            <a:cxnSpLocks noChangeShapeType="1"/>
            <a:stCxn id="64517" idx="2"/>
            <a:endCxn id="64521" idx="0"/>
          </p:cNvCxnSpPr>
          <p:nvPr/>
        </p:nvCxnSpPr>
        <p:spPr bwMode="auto">
          <a:xfrm rot="16200000" flipH="1">
            <a:off x="2691606" y="3034507"/>
            <a:ext cx="574675" cy="13668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4528" name="AutoShape 16"/>
          <p:cNvCxnSpPr>
            <a:cxnSpLocks noChangeShapeType="1"/>
            <a:stCxn id="64516" idx="2"/>
            <a:endCxn id="64517" idx="0"/>
          </p:cNvCxnSpPr>
          <p:nvPr/>
        </p:nvCxnSpPr>
        <p:spPr bwMode="auto">
          <a:xfrm rot="5400000">
            <a:off x="3159125" y="1343025"/>
            <a:ext cx="431800" cy="21590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4529" name="AutoShape 17"/>
          <p:cNvCxnSpPr>
            <a:cxnSpLocks noChangeShapeType="1"/>
            <a:stCxn id="64516" idx="2"/>
            <a:endCxn id="64518" idx="0"/>
          </p:cNvCxnSpPr>
          <p:nvPr/>
        </p:nvCxnSpPr>
        <p:spPr bwMode="auto">
          <a:xfrm rot="16200000" flipH="1">
            <a:off x="5283994" y="1377156"/>
            <a:ext cx="503238" cy="2162175"/>
          </a:xfrm>
          <a:prstGeom prst="bentConnector3">
            <a:avLst>
              <a:gd name="adj1" fmla="val 41954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4530" name="AutoShape 18"/>
          <p:cNvCxnSpPr>
            <a:cxnSpLocks noChangeShapeType="1"/>
            <a:stCxn id="64518" idx="2"/>
            <a:endCxn id="64522" idx="0"/>
          </p:cNvCxnSpPr>
          <p:nvPr/>
        </p:nvCxnSpPr>
        <p:spPr bwMode="auto">
          <a:xfrm rot="5400000">
            <a:off x="5608638" y="2997200"/>
            <a:ext cx="503238" cy="1512887"/>
          </a:xfrm>
          <a:prstGeom prst="bentConnector3">
            <a:avLst>
              <a:gd name="adj1" fmla="val 4984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4531" name="AutoShape 19"/>
          <p:cNvCxnSpPr>
            <a:cxnSpLocks noChangeShapeType="1"/>
            <a:stCxn id="64518" idx="2"/>
            <a:endCxn id="64523" idx="0"/>
          </p:cNvCxnSpPr>
          <p:nvPr/>
        </p:nvCxnSpPr>
        <p:spPr bwMode="auto">
          <a:xfrm rot="5400000">
            <a:off x="6365081" y="3753644"/>
            <a:ext cx="5032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4532" name="AutoShape 20"/>
          <p:cNvCxnSpPr>
            <a:cxnSpLocks noChangeShapeType="1"/>
            <a:stCxn id="64518" idx="2"/>
            <a:endCxn id="64524" idx="0"/>
          </p:cNvCxnSpPr>
          <p:nvPr/>
        </p:nvCxnSpPr>
        <p:spPr bwMode="auto">
          <a:xfrm rot="16200000" flipH="1">
            <a:off x="7120731" y="2997994"/>
            <a:ext cx="503238" cy="1511300"/>
          </a:xfrm>
          <a:prstGeom prst="bentConnector3">
            <a:avLst>
              <a:gd name="adj1" fmla="val 49843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1" name="ตัวยึดหมายเลขภาพนิ่ง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9" grpId="0" animBg="1"/>
      <p:bldP spid="64520" grpId="0" animBg="1"/>
      <p:bldP spid="645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2714C-1EC3-4488-B40B-B56E26AA0DD5}" type="slidenum">
              <a:rPr lang="en-US"/>
              <a:pPr/>
              <a:t>20</a:t>
            </a:fld>
            <a:r>
              <a:rPr lang="en-US"/>
              <a:t>  </a:t>
            </a:r>
            <a:r>
              <a:rPr lang="th-TH"/>
              <a:t>จาก </a:t>
            </a:r>
            <a:r>
              <a:rPr lang="de-DE"/>
              <a:t>62</a:t>
            </a:r>
            <a:endParaRPr lang="th-TH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2648" y="1428736"/>
            <a:ext cx="8153400" cy="5429264"/>
          </a:xfrm>
        </p:spPr>
        <p:txBody>
          <a:bodyPr/>
          <a:lstStyle/>
          <a:p>
            <a:r>
              <a:rPr lang="de-DE" sz="3200" dirty="0">
                <a:latin typeface="Angsana New" pitchFamily="18" charset="-34"/>
                <a:cs typeface="Angsana New" pitchFamily="18" charset="-34"/>
              </a:rPr>
              <a:t>ซอฟต์แวร์จัดการฐานข้อมูล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(Database Management)</a:t>
            </a:r>
          </a:p>
          <a:p>
            <a:pPr lvl="1"/>
            <a:r>
              <a:rPr lang="de-DE" sz="3200" dirty="0">
                <a:latin typeface="Angsana New" pitchFamily="18" charset="-34"/>
                <a:cs typeface="Angsana New" pitchFamily="18" charset="-34"/>
              </a:rPr>
              <a:t>เป็นซอฟต์แวร์ที่ใช้สำหรับ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จัดการกับ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ข้อมูล ซึ่งข้อมูลอาจจะมีจำนวนมาก และมีความสัมพันธ์กัน เราจึงจำเป็นที่จะต้องมีโปรแกรมสำหรับจัดฐานข้อมูล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ซึ่งจะช่วยในการจัดการจัดเก็บ เรียกค้นมาใช้งาน การทำรายงาน การสรุปผล 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en-US" sz="3200" dirty="0">
                <a:latin typeface="Angsana New" pitchFamily="18" charset="-34"/>
                <a:cs typeface="Angsana New" pitchFamily="18" charset="-34"/>
              </a:rPr>
              <a:t>Microsoft Access</a:t>
            </a:r>
          </a:p>
          <a:p>
            <a:pPr lvl="2"/>
            <a:r>
              <a:rPr lang="en-US" sz="3200" dirty="0">
                <a:latin typeface="Angsana New" pitchFamily="18" charset="-34"/>
                <a:cs typeface="Angsana New" pitchFamily="18" charset="-34"/>
              </a:rPr>
              <a:t>Microsoft SQL Server</a:t>
            </a:r>
          </a:p>
          <a:p>
            <a:pPr lvl="2"/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MySQL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en-US" sz="3200" dirty="0">
                <a:latin typeface="Angsana New" pitchFamily="18" charset="-34"/>
                <a:cs typeface="Angsana New" pitchFamily="18" charset="-34"/>
              </a:rPr>
              <a:t>Oracle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en-US" sz="3200" dirty="0">
                <a:latin typeface="Angsana New" pitchFamily="18" charset="-34"/>
                <a:cs typeface="Angsana New" pitchFamily="18" charset="-34"/>
              </a:rPr>
              <a:t>IBM DB2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pic>
        <p:nvPicPr>
          <p:cNvPr id="33797" name="Picture 5" descr="Relationships_102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125538"/>
            <a:ext cx="5667375" cy="4127500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779838" y="5157788"/>
            <a:ext cx="31035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Microsoft Access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33800" name="Picture 8" descr="Office%20Acc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349500"/>
            <a:ext cx="1706562" cy="1706563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771775" y="5126038"/>
            <a:ext cx="40084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Microsoft SQL Server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34821" name="Picture 5" descr="emsmssqll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125538"/>
            <a:ext cx="5256212" cy="4065587"/>
          </a:xfrm>
          <a:prstGeom prst="rect">
            <a:avLst/>
          </a:prstGeom>
          <a:noFill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060575"/>
            <a:ext cx="17541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779838" y="5157788"/>
            <a:ext cx="15700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MySQL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35846" name="Picture 6" descr="monitoring_mysql_slides_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341438"/>
            <a:ext cx="4895850" cy="3743325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20938"/>
            <a:ext cx="230346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00475" y="5197475"/>
            <a:ext cx="13477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Oracle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36870" name="Picture 6" descr="Oracle-Database_gf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052513"/>
            <a:ext cx="3238500" cy="4314825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133600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370263" y="5157788"/>
            <a:ext cx="18494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IBM DB2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37893" name="Picture 5" descr="000088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96975"/>
            <a:ext cx="5634037" cy="4003675"/>
          </a:xfrm>
          <a:prstGeom prst="rect">
            <a:avLst/>
          </a:prstGeom>
          <a:noFill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924175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153400" cy="4495800"/>
          </a:xfrm>
        </p:spPr>
        <p:txBody>
          <a:bodyPr/>
          <a:lstStyle/>
          <a:p>
            <a:r>
              <a:rPr lang="de-DE" sz="3600" dirty="0">
                <a:latin typeface="Angsana New" pitchFamily="18" charset="-34"/>
                <a:cs typeface="Angsana New" pitchFamily="18" charset="-34"/>
              </a:rPr>
              <a:t>ซอฟต์แวร์นำเสนอ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(Presentation Software)</a:t>
            </a:r>
          </a:p>
          <a:p>
            <a:pPr lvl="1"/>
            <a:r>
              <a:rPr lang="de-DE" sz="3600" dirty="0">
                <a:latin typeface="Angsana New" pitchFamily="18" charset="-34"/>
                <a:cs typeface="Angsana New" pitchFamily="18" charset="-34"/>
              </a:rPr>
              <a:t>เป็นซอฟต์แวร์ที่ใช้สำหรับนำเสนอข้อมูล จะทำให้การนำเสนอข้อมูลดูน่าสนใจยิ่งขึ้น อีกทั้งยังสามารถ สร้างแผนภูมิ กราฟ และแทรกรูปภาพได้</a:t>
            </a:r>
          </a:p>
          <a:p>
            <a:pPr lvl="2"/>
            <a:r>
              <a:rPr lang="en-US" sz="3600" dirty="0">
                <a:latin typeface="Angsana New" pitchFamily="18" charset="-34"/>
                <a:cs typeface="Angsana New" pitchFamily="18" charset="-34"/>
              </a:rPr>
              <a:t>Microsoft PowerPoint</a:t>
            </a:r>
          </a:p>
          <a:p>
            <a:pPr lvl="2"/>
            <a:r>
              <a:rPr lang="en-US" sz="3600" dirty="0" err="1">
                <a:latin typeface="Angsana New" pitchFamily="18" charset="-34"/>
                <a:cs typeface="Angsana New" pitchFamily="18" charset="-34"/>
              </a:rPr>
              <a:t>OpenOffice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 Impress</a:t>
            </a:r>
          </a:p>
          <a:p>
            <a:pPr lvl="2"/>
            <a:r>
              <a:rPr lang="en-US" sz="3600" dirty="0" err="1">
                <a:latin typeface="Angsana New" pitchFamily="18" charset="-34"/>
                <a:cs typeface="Angsana New" pitchFamily="18" charset="-34"/>
              </a:rPr>
              <a:t>KPresenter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en-US" sz="3600" dirty="0">
                <a:latin typeface="Angsana New" pitchFamily="18" charset="-34"/>
                <a:cs typeface="Angsana New" pitchFamily="18" charset="-34"/>
              </a:rPr>
              <a:t>Keynote 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จาก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Apple</a:t>
            </a:r>
            <a:endParaRPr lang="de-DE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508500"/>
            <a:ext cx="155257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876"/>
            <a:ext cx="152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072074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13" descr="keynote_bl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643314"/>
            <a:ext cx="752475" cy="895350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759075" y="5157788"/>
            <a:ext cx="39735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Microsoft PowerPoint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38917" name="Picture 5" descr="office11_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125538"/>
            <a:ext cx="5400675" cy="4051300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33600"/>
            <a:ext cx="17891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759075" y="5157788"/>
            <a:ext cx="36623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OpenOffice Impress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196975"/>
            <a:ext cx="568801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76475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203575" y="5084763"/>
            <a:ext cx="21542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b="1">
                <a:latin typeface="Angsana New" pitchFamily="18" charset="-34"/>
              </a:rPr>
              <a:t>KPresenter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268413"/>
            <a:ext cx="519906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36838"/>
            <a:ext cx="155257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800"/>
          </a:p>
          <a:p>
            <a:pPr>
              <a:buFontTx/>
              <a:buNone/>
            </a:pPr>
            <a:endParaRPr lang="en-US" sz="4800"/>
          </a:p>
          <a:p>
            <a:pPr algn="ctr">
              <a:buFontTx/>
              <a:buNone/>
            </a:pPr>
            <a:r>
              <a:rPr lang="th-TH" sz="4800"/>
              <a:t>ความหมายของซอฟต์แวร์ประยุกต์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14663" y="5157788"/>
            <a:ext cx="34829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Keynote </a:t>
            </a:r>
            <a:r>
              <a:rPr lang="th-TH" sz="4800" b="1">
                <a:latin typeface="Angsana New" pitchFamily="18" charset="-34"/>
              </a:rPr>
              <a:t>จาก </a:t>
            </a:r>
            <a:r>
              <a:rPr lang="en-US" sz="4800" b="1">
                <a:latin typeface="Angsana New" pitchFamily="18" charset="-34"/>
              </a:rPr>
              <a:t>Apple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39941" name="Picture 5" descr="Keynote_Presentation__Step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268413"/>
            <a:ext cx="5472113" cy="3962400"/>
          </a:xfrm>
          <a:prstGeom prst="rect">
            <a:avLst/>
          </a:prstGeom>
          <a:noFill/>
        </p:spPr>
      </p:pic>
      <p:pic>
        <p:nvPicPr>
          <p:cNvPr id="39943" name="Picture 7" descr="keynote_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565400"/>
            <a:ext cx="1211262" cy="1441450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200" dirty="0">
                <a:latin typeface="Angsana New" pitchFamily="18" charset="-34"/>
                <a:cs typeface="Angsana New" pitchFamily="18" charset="-34"/>
              </a:rPr>
              <a:t>ซอฟต์แวร์คอมพิวเตอร์ช่วยออกแบบ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(CAD: Computer-Aided Design)</a:t>
            </a:r>
          </a:p>
          <a:p>
            <a:pPr lvl="1"/>
            <a:r>
              <a:rPr lang="de-DE" sz="3200" dirty="0">
                <a:latin typeface="Angsana New" pitchFamily="18" charset="-34"/>
                <a:cs typeface="Angsana New" pitchFamily="18" charset="-34"/>
              </a:rPr>
              <a:t>เป็นซอฟต์แวร์ที่ใช้เกี่ยวกับงานด้านวิศวกรรม ออกแบบ และสถาปัตยกรรม สามารถใช้ออกแบบสิ่งของเล็กๆ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เช่น ชิ้นส่วน อะไหล่ ตัวถัง หรือเซรา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มิกส์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ไปจนถึงสิ่งก่อสร้างใหญ่ๆ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เช่น นำมาใช้ในการร่างและออกแบบสิ่งปลูกสร้างต่างๆ ได้ ตั้งแต่บ้านหลังเล็กๆ  ไปจนถึงโรงแรม โรงพยาบาล คอนโดมีเนียมขนาดใหญ่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pPr lvl="2"/>
            <a:r>
              <a:rPr lang="en-US" sz="3200" dirty="0">
                <a:latin typeface="Angsana New" pitchFamily="18" charset="-34"/>
                <a:cs typeface="Angsana New" pitchFamily="18" charset="-34"/>
              </a:rPr>
              <a:t>AutoCAD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429264"/>
            <a:ext cx="1876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708400" y="5013325"/>
            <a:ext cx="190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AutoCAD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40965" name="Picture 5" descr="autoc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268413"/>
            <a:ext cx="5256213" cy="3787775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200" dirty="0">
                <a:latin typeface="Angsana New" pitchFamily="18" charset="-34"/>
                <a:cs typeface="Angsana New" pitchFamily="18" charset="-34"/>
              </a:rPr>
              <a:t>ซอฟต์แวร์คอมพิวเตอร์ช่วยออกแบบสิ่งพิมพ์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(Desktop Publishing)</a:t>
            </a:r>
          </a:p>
          <a:p>
            <a:pPr lvl="1"/>
            <a:r>
              <a:rPr lang="de-DE" sz="3200" dirty="0">
                <a:latin typeface="Angsana New" pitchFamily="18" charset="-34"/>
                <a:cs typeface="Angsana New" pitchFamily="18" charset="-34"/>
              </a:rPr>
              <a:t>เป็นซอฟต์แวร์ออกแบบเอกสารอีกชนิดหนึ่ง แต่ซอฟต์แวร์ประเภทนี้ จะเป็นแบบ “อะไรที่คุณเห็น คุณก็จะได้อย่างนั้น”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(WYSIWYG: What You See Is What You Get)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โดยสามารถที่จะออกแบบโครงร่างของหน้าเอกสาร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ซึ่งประกอบไปด้วยข้อความ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(Text)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และกราฟิกส์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(Graphics)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รูปภาพ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(Image)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ได้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2"/>
            <a:r>
              <a:rPr lang="en-US" sz="3200" dirty="0">
                <a:latin typeface="Angsana New" pitchFamily="18" charset="-34"/>
                <a:cs typeface="Angsana New" pitchFamily="18" charset="-34"/>
              </a:rPr>
              <a:t>Pages 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จาก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Apple</a:t>
            </a:r>
          </a:p>
          <a:p>
            <a:pPr lvl="2"/>
            <a:r>
              <a:rPr lang="en-US" sz="3200" dirty="0">
                <a:latin typeface="Angsana New" pitchFamily="18" charset="-34"/>
                <a:cs typeface="Angsana New" pitchFamily="18" charset="-34"/>
              </a:rPr>
              <a:t>Adobe 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InDesign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357694"/>
            <a:ext cx="17446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1" name="Picture 11" descr="http://macsparky.files.wordpress.com/2007/08/p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43446"/>
            <a:ext cx="1419225" cy="1419225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151188" y="5013325"/>
            <a:ext cx="30368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Pages </a:t>
            </a:r>
            <a:r>
              <a:rPr lang="th-TH" sz="4800" b="1">
                <a:latin typeface="Angsana New" pitchFamily="18" charset="-34"/>
              </a:rPr>
              <a:t>จาก </a:t>
            </a:r>
            <a:r>
              <a:rPr lang="en-US" sz="4800" b="1">
                <a:latin typeface="Angsana New" pitchFamily="18" charset="-34"/>
              </a:rPr>
              <a:t>Apple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41989" name="Picture 5" descr="pages_09_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96975"/>
            <a:ext cx="6049962" cy="3795713"/>
          </a:xfrm>
          <a:prstGeom prst="rect">
            <a:avLst/>
          </a:prstGeom>
          <a:noFill/>
        </p:spPr>
      </p:pic>
      <p:pic>
        <p:nvPicPr>
          <p:cNvPr id="41990" name="Picture 6" descr="http://macsparky.files.wordpress.com/2007/08/p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492375"/>
            <a:ext cx="1562100" cy="1562100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195638" y="5013325"/>
            <a:ext cx="29479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Adobe InDesign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43013" name="Picture 5" descr="323-indesign-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196975"/>
            <a:ext cx="5184775" cy="3887788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276475"/>
            <a:ext cx="17446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600" dirty="0">
                <a:latin typeface="Angsana New" pitchFamily="18" charset="-34"/>
                <a:cs typeface="Angsana New" pitchFamily="18" charset="-34"/>
              </a:rPr>
              <a:t>ซอฟต์แวร์สำหรับแต่งรูปภาพ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(Image Edition Software)</a:t>
            </a:r>
          </a:p>
          <a:p>
            <a:pPr lvl="1"/>
            <a:r>
              <a:rPr lang="de-DE" sz="3600" dirty="0">
                <a:latin typeface="Angsana New" pitchFamily="18" charset="-34"/>
                <a:cs typeface="Angsana New" pitchFamily="18" charset="-34"/>
              </a:rPr>
              <a:t>เป็นซอฟต์แวร์ที่เกี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่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ยวกับการจัดการ หรือตกแต่งรูปภาพ ซึ่งเราสามารถตกแต่งภาพได้ ไม่ว่าจะเป็นการทำให้ภาพเบลอ ใส่แสง หมุนภาพ  ใส่เอฟเฟก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(effects) ต่างๆ ได้ง่ายยิ่งขึ้น</a:t>
            </a:r>
          </a:p>
          <a:p>
            <a:pPr lvl="2"/>
            <a:r>
              <a:rPr lang="en-US" sz="3600" dirty="0">
                <a:latin typeface="Angsana New" pitchFamily="18" charset="-34"/>
                <a:cs typeface="Angsana New" pitchFamily="18" charset="-34"/>
              </a:rPr>
              <a:t>Adobe Photoshop</a:t>
            </a:r>
          </a:p>
          <a:p>
            <a:pPr lvl="2"/>
            <a:r>
              <a:rPr lang="en-US" sz="3600" dirty="0">
                <a:latin typeface="Angsana New" pitchFamily="18" charset="-34"/>
                <a:cs typeface="Angsana New" pitchFamily="18" charset="-34"/>
              </a:rPr>
              <a:t>GIMP</a:t>
            </a:r>
          </a:p>
          <a:p>
            <a:pPr lvl="2"/>
            <a:r>
              <a:rPr lang="en-US" sz="3600" dirty="0" err="1">
                <a:latin typeface="Angsana New" pitchFamily="18" charset="-34"/>
                <a:cs typeface="Angsana New" pitchFamily="18" charset="-34"/>
              </a:rPr>
              <a:t>PhotoScape</a:t>
            </a:r>
            <a:endParaRPr lang="de-DE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67050" y="5013325"/>
            <a:ext cx="32162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Adobe Photoshop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44038" name="Picture 6" descr="222042-macst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6865938" cy="4048125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037013" y="5013325"/>
            <a:ext cx="12795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GIMP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45061" name="Picture 5" descr="windows_c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052513"/>
            <a:ext cx="5502275" cy="3957637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48038" y="5013325"/>
            <a:ext cx="21320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Photoscape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46085" name="Picture 5" descr="photo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213" y="1052513"/>
            <a:ext cx="4037012" cy="4103687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ซอฟต์แวร์ประยุกต์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th-TH" sz="3200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ซอฟต์แวร์ประยุกต์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 หมายถึง ซอฟต์แวร์ที่ถูกพัฒนาขึ้น เพื่อใช้งาน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ด้าน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ต่างๆ ตามความต้องการของผู้ใช้ สามารถแบ่งได้ 3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 ประเภทดังต่อไปนี้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  <a:p>
            <a:pPr marL="1447800" lvl="2" indent="-533400">
              <a:buFontTx/>
              <a:buAutoNum type="arabicPeriod"/>
            </a:pPr>
            <a:r>
              <a:rPr lang="de-DE" sz="3200" dirty="0">
                <a:latin typeface="Angsana New" pitchFamily="18" charset="-34"/>
                <a:cs typeface="Angsana New" pitchFamily="18" charset="-34"/>
              </a:rPr>
              <a:t>ซอฟต์แวร์ที่ถูกพัฒนาขึ้นมาเฉพาะด้าน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(Custom Software)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  <a:p>
            <a:pPr marL="1447800" lvl="2" indent="-533400">
              <a:buFontTx/>
              <a:buAutoNum type="arabicPeriod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ซอฟต์แวร์ประยุกต์ประจำสำนักงาน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Office Application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marL="1447800" lvl="2" indent="-533400">
              <a:buFontTx/>
              <a:buAutoNum type="arabicPeriod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โปรแกรมประยุกต์สำหรับเครือข่ายอินเตอร์เน็ต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(Internet Application)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200" b="1" dirty="0">
                <a:latin typeface="Angsana New" pitchFamily="18" charset="-34"/>
                <a:cs typeface="Angsana New" pitchFamily="18" charset="-34"/>
              </a:rPr>
              <a:t>CAI (Computer-Assisted Instruction) </a:t>
            </a:r>
          </a:p>
          <a:p>
            <a:pPr lvl="1"/>
            <a:r>
              <a:rPr lang="de-DE" sz="3200" dirty="0">
                <a:latin typeface="Angsana New" pitchFamily="18" charset="-34"/>
                <a:cs typeface="Angsana New" pitchFamily="18" charset="-34"/>
              </a:rPr>
              <a:t>เป็นซอฟต์แวร์ที่ใช้เกี่ยวกับการศึกษา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เพิ่มประสิทธิภาพการสอนและการรับรู้ของผู้เรียน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โดยใช้คอมพิวเตอร์เป็นตัวนำเสนอเนื้อหา และกิจกรรมของการเรียน โดยนำเนื้อหาและลำดับวิธีการสอนมาบันทึกเก็บไว้ และนำเสนอในรูปแบบที่เหมาะสม </a:t>
            </a:r>
          </a:p>
          <a:p>
            <a:pPr lvl="2"/>
            <a:r>
              <a:rPr lang="de-DE" sz="3200" dirty="0">
                <a:latin typeface="Angsana New" pitchFamily="18" charset="-34"/>
                <a:cs typeface="Angsana New" pitchFamily="18" charset="-34"/>
              </a:rPr>
              <a:t>จะต้องถูกสร้างขึ้นมาตามวัตถุประสงค์ของการเรียนรู้ </a:t>
            </a:r>
          </a:p>
          <a:p>
            <a:pPr lvl="2"/>
            <a:r>
              <a:rPr lang="de-DE" sz="3200" dirty="0">
                <a:latin typeface="Angsana New" pitchFamily="18" charset="-34"/>
                <a:cs typeface="Angsana New" pitchFamily="18" charset="-34"/>
              </a:rPr>
              <a:t>ใช้เครื่องมือหลายๆ อย่างมาประกอบกัน เช่น</a:t>
            </a:r>
          </a:p>
          <a:p>
            <a:pPr lvl="2"/>
            <a:r>
              <a:rPr lang="de-DE" sz="3200" dirty="0">
                <a:latin typeface="Angsana New" pitchFamily="18" charset="-34"/>
                <a:cs typeface="Angsana New" pitchFamily="18" charset="-34"/>
              </a:rPr>
              <a:t>Authorware, Toolbook</a:t>
            </a:r>
          </a:p>
          <a:p>
            <a:pPr lvl="2"/>
            <a:r>
              <a:rPr lang="de-DE" sz="3200" dirty="0">
                <a:latin typeface="Angsana New" pitchFamily="18" charset="-34"/>
                <a:cs typeface="Angsana New" pitchFamily="18" charset="-34"/>
              </a:rPr>
              <a:t>Photoshop,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Movie Maker, Sound Editor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800" y="1196975"/>
            <a:ext cx="56880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68313" y="3141663"/>
            <a:ext cx="22875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Authorware</a:t>
            </a:r>
            <a:endParaRPr lang="de-DE" sz="4800" b="1">
              <a:latin typeface="Angsana New" pitchFamily="18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600" dirty="0">
                <a:latin typeface="Angsana New" pitchFamily="18" charset="-34"/>
                <a:cs typeface="Angsana New" pitchFamily="18" charset="-34"/>
              </a:rPr>
              <a:t>ซอฟต์แวร์ที่ช่วยในการสร้างหน้าเว็บ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(Web Page Authoring)</a:t>
            </a:r>
            <a:endParaRPr lang="de-DE" sz="36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de-DE" sz="3600" dirty="0">
                <a:latin typeface="Angsana New" pitchFamily="18" charset="-34"/>
                <a:cs typeface="Angsana New" pitchFamily="18" charset="-34"/>
              </a:rPr>
              <a:t>เป็นซอฟต์แวร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์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ที่ช่วยในการสร้างหน้าเว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็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บ (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Web Page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lvl="1"/>
            <a:r>
              <a:rPr lang="de-DE" sz="3600" dirty="0">
                <a:latin typeface="Angsana New" pitchFamily="18" charset="-34"/>
                <a:cs typeface="Angsana New" pitchFamily="18" charset="-34"/>
              </a:rPr>
              <a:t>ซึ่งจะช่วย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การสร้างเว็บ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มีความสะดวกมากขึ้น และ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สามารถจัดรูปแบบได้ง่ายขึ้น</a:t>
            </a:r>
          </a:p>
          <a:p>
            <a:pPr lvl="2"/>
            <a:r>
              <a:rPr lang="en-US" sz="3600" dirty="0">
                <a:latin typeface="Angsana New" pitchFamily="18" charset="-34"/>
                <a:cs typeface="Angsana New" pitchFamily="18" charset="-34"/>
              </a:rPr>
              <a:t>Adobe Dreamweaver</a:t>
            </a:r>
            <a:endParaRPr lang="de-DE" sz="3600" dirty="0">
              <a:latin typeface="Angsana New" pitchFamily="18" charset="-34"/>
              <a:cs typeface="Angsana New" pitchFamily="18" charset="-34"/>
            </a:endParaRPr>
          </a:p>
          <a:p>
            <a:pPr lvl="2"/>
            <a:r>
              <a:rPr lang="en-US" sz="3600" dirty="0">
                <a:latin typeface="Angsana New" pitchFamily="18" charset="-34"/>
                <a:cs typeface="Angsana New" pitchFamily="18" charset="-34"/>
              </a:rPr>
              <a:t>Microsoft Expression Web</a:t>
            </a:r>
            <a:endParaRPr lang="de-DE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71736" y="5786454"/>
            <a:ext cx="38211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Angsana New" pitchFamily="18" charset="-34"/>
              </a:rPr>
              <a:t>Adobe Dreamweaver</a:t>
            </a:r>
            <a:endParaRPr lang="th-TH" sz="4800" b="1" dirty="0">
              <a:latin typeface="Angsana New" pitchFamily="18" charset="-34"/>
            </a:endParaRPr>
          </a:p>
        </p:txBody>
      </p:sp>
      <p:pic>
        <p:nvPicPr>
          <p:cNvPr id="47109" name="Picture 5" descr="dreamweaver-cs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5715000" cy="4127500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143108" y="5857892"/>
            <a:ext cx="4768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atin typeface="Angsana New" pitchFamily="18" charset="-34"/>
              </a:rPr>
              <a:t>Microsoft Expression Web</a:t>
            </a:r>
            <a:endParaRPr lang="th-TH" sz="4800" b="1" dirty="0">
              <a:latin typeface="Angsana New" pitchFamily="18" charset="-34"/>
            </a:endParaRPr>
          </a:p>
        </p:txBody>
      </p:sp>
      <p:pic>
        <p:nvPicPr>
          <p:cNvPr id="48132" name="Picture 4" descr="1147707644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5400675" cy="3870325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408890" cy="4495800"/>
          </a:xfrm>
        </p:spPr>
        <p:txBody>
          <a:bodyPr/>
          <a:lstStyle/>
          <a:p>
            <a:r>
              <a:rPr lang="de-DE" sz="3600" dirty="0">
                <a:latin typeface="Angsana New" pitchFamily="18" charset="-34"/>
                <a:cs typeface="Angsana New" pitchFamily="18" charset="-34"/>
              </a:rPr>
              <a:t>ซอฟต์แวร์เกี่ยวกับการสื่อสารข้อมูล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(Communication Software)</a:t>
            </a:r>
          </a:p>
          <a:p>
            <a:pPr lvl="1"/>
            <a:r>
              <a:rPr lang="de-DE" sz="3600" dirty="0">
                <a:latin typeface="Angsana New" pitchFamily="18" charset="-34"/>
                <a:cs typeface="Angsana New" pitchFamily="18" charset="-34"/>
              </a:rPr>
              <a:t>เป็นซอฟต์แวร์ที่ใช้ในการติดต่อสื่อสารกับคอมพิวเตอร์เครื่องอื่น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ผ่านเครือข่ายอินเตอร์เน็ต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 เพื่อ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แลกเปลี่ยนข้อมูล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ต่างๆ เช่น ข้อมูลภาพ ข้อมูลเสียง จดหมาย ฯลฯ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ซึ่งกันและกัน</a:t>
            </a:r>
          </a:p>
          <a:p>
            <a:pPr lvl="1"/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เช่น การรับส่งไปรษณีย์อิเล็กทรอนิกส์  การโอนย้ายแฟ้มข้อมูล                   การแลกเปลี่ยนข้อมูลข่าวสาร การประชุมออนไลน์  การพูดคุยและสนทนา  หรือการค้นหาข้อมูลต่างๆ </a:t>
            </a:r>
            <a:endParaRPr lang="de-DE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6275388" cy="706438"/>
          </a:xfrm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93700" y="1497037"/>
            <a:ext cx="864235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sz="3200" b="1" dirty="0">
                <a:latin typeface="Angsana New" pitchFamily="18" charset="-34"/>
                <a:cs typeface="Angsana New" pitchFamily="18" charset="-34"/>
              </a:rPr>
              <a:t>เว็บบราวเซอร์ 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Web Browser</a:t>
            </a:r>
            <a:r>
              <a:rPr lang="de-DE" sz="3200" b="1" dirty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Internet Explorer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Safari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Mozilla Firefox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Opera 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เป็นต้น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de-DE" sz="3200" b="1" dirty="0">
                <a:latin typeface="Angsana New" pitchFamily="18" charset="-34"/>
                <a:cs typeface="Angsana New" pitchFamily="18" charset="-34"/>
              </a:rPr>
              <a:t>โปรแกรมส่งข้อความ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(Instant Messaging)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Windows Live Messenger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Google Talk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ICQ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Yahoo Messenger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Skype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62877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1" name="Picture 9" descr="big_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773238"/>
            <a:ext cx="1150937" cy="1150937"/>
          </a:xfrm>
          <a:prstGeom prst="rect">
            <a:avLst/>
          </a:prstGeom>
          <a:noFill/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4"/>
          <a:srcRect l="5444" t="8133" r="85831" b="86476"/>
          <a:stretch>
            <a:fillRect/>
          </a:stretch>
        </p:blipFill>
        <p:spPr bwMode="auto">
          <a:xfrm>
            <a:off x="4716463" y="4365625"/>
            <a:ext cx="1008062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3" name="Picture 11" descr="sms_no_bg2"/>
          <p:cNvPicPr>
            <a:picLocks noChangeAspect="1" noChangeArrowheads="1"/>
          </p:cNvPicPr>
          <p:nvPr/>
        </p:nvPicPr>
        <p:blipFill>
          <a:blip r:embed="rId5"/>
          <a:srcRect l="3642" t="1848" r="90913" b="90677"/>
          <a:stretch>
            <a:fillRect/>
          </a:stretch>
        </p:blipFill>
        <p:spPr bwMode="auto">
          <a:xfrm>
            <a:off x="6804025" y="4365625"/>
            <a:ext cx="698500" cy="935038"/>
          </a:xfrm>
          <a:prstGeom prst="rect">
            <a:avLst/>
          </a:prstGeom>
          <a:noFill/>
        </p:spPr>
      </p:pic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84213" y="1268413"/>
            <a:ext cx="674530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SzPct val="130000"/>
              <a:buFont typeface="Wingdings" pitchFamily="2" charset="2"/>
              <a:buChar char="§"/>
            </a:pPr>
            <a:r>
              <a:rPr lang="de-DE" sz="3200" b="1" dirty="0">
                <a:latin typeface="Angsana New" pitchFamily="18" charset="-34"/>
                <a:cs typeface="Angsana New" pitchFamily="18" charset="-34"/>
              </a:rPr>
              <a:t>โปรแกรมโอนย้ายข้อมูล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de-DE" sz="32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File Transfer</a:t>
            </a:r>
            <a:r>
              <a:rPr lang="de-DE" sz="32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pPr lvl="1">
              <a:buSzPct val="130000"/>
              <a:buFont typeface="Wingdings" pitchFamily="2" charset="2"/>
              <a:buChar char="§"/>
            </a:pP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WsFTP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  <a:p>
            <a:pPr lvl="1">
              <a:buSzPct val="130000"/>
              <a:buFont typeface="Wingdings" pitchFamily="2" charset="2"/>
              <a:buChar char="§"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Secure Shell File Transfer 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08275"/>
            <a:ext cx="35274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708275"/>
            <a:ext cx="424815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98700" y="5013325"/>
            <a:ext cx="45910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Windows Live Messenger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49157" name="Picture 5" descr="WindowsLiveMesse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484313"/>
            <a:ext cx="3333750" cy="3324225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451225" y="5013325"/>
            <a:ext cx="22971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Google Talk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50180" name="Picture 4" descr="googletalk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052513"/>
            <a:ext cx="3070225" cy="3932237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>
                <a:latin typeface="Angsana New" pitchFamily="18" charset="-34"/>
                <a:cs typeface="Angsana New" pitchFamily="18" charset="-34"/>
              </a:rPr>
              <a:t>ซอฟต์แวร์ที่พัฒนาขึ้นใช้งานเฉพาะด้าน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Custom Software</a:t>
            </a:r>
            <a:r>
              <a:rPr lang="de-DE" dirty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Angsana New" pitchFamily="18" charset="-34"/>
                <a:cs typeface="Angsana New" pitchFamily="18" charset="-34"/>
              </a:rPr>
              <a:t>เป็นซอฟต์แวร์ที่ถูกพัฒนาขึ้นมา เพื่อให้</a:t>
            </a:r>
            <a:r>
              <a:rPr lang="de-DE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ตรงกับความต้องการของผู้ใช้</a:t>
            </a:r>
            <a:r>
              <a:rPr lang="de-DE" dirty="0">
                <a:latin typeface="Angsana New" pitchFamily="18" charset="-34"/>
                <a:cs typeface="Angsana New" pitchFamily="18" charset="-34"/>
              </a:rPr>
              <a:t> และสอดคล้องกับการทำงาน 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Angsana New" pitchFamily="18" charset="-34"/>
                <a:cs typeface="Angsana New" pitchFamily="18" charset="-34"/>
              </a:rPr>
              <a:t>มีการว่าจ้างบริษัทผลิตซอฟต์แวร์ หรือนักพัฒนาโปรแกรม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Programmer</a:t>
            </a:r>
            <a:r>
              <a:rPr lang="de-DE" dirty="0">
                <a:latin typeface="Angsana New" pitchFamily="18" charset="-34"/>
                <a:cs typeface="Angsana New" pitchFamily="18" charset="-34"/>
              </a:rPr>
              <a:t>)  มาพัฒนาซอฟต์แวร์</a:t>
            </a:r>
          </a:p>
          <a:p>
            <a:pPr lvl="1">
              <a:lnSpc>
                <a:spcPct val="90000"/>
              </a:lnSpc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ผู้พัฒนา</a:t>
            </a:r>
            <a:r>
              <a:rPr lang="de-DE" dirty="0">
                <a:latin typeface="Angsana New" pitchFamily="18" charset="-34"/>
                <a:cs typeface="Angsana New" pitchFamily="18" charset="-34"/>
              </a:rPr>
              <a:t>ต้องเข้าไปศึกษาการทำงานและความต้องการของผู้ใช้เฉพาะด้านนั้น ๆ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Angsana New" pitchFamily="18" charset="-34"/>
                <a:cs typeface="Angsana New" pitchFamily="18" charset="-34"/>
              </a:rPr>
              <a:t>ตัวอย่างของซอฟต์แวร์ประเภทนี้ได้แก่  </a:t>
            </a:r>
          </a:p>
          <a:p>
            <a:pPr lvl="2">
              <a:lnSpc>
                <a:spcPct val="90000"/>
              </a:lnSpc>
            </a:pPr>
            <a:r>
              <a:rPr lang="de-DE" sz="2400" dirty="0">
                <a:latin typeface="Angsana New" pitchFamily="18" charset="-34"/>
                <a:cs typeface="Angsana New" pitchFamily="18" charset="-34"/>
              </a:rPr>
              <a:t>โปรแกรมระบบเงินเดือน </a:t>
            </a:r>
          </a:p>
          <a:p>
            <a:pPr lvl="2">
              <a:lnSpc>
                <a:spcPct val="90000"/>
              </a:lnSpc>
            </a:pPr>
            <a:r>
              <a:rPr lang="de-DE" sz="2400" dirty="0">
                <a:latin typeface="Angsana New" pitchFamily="18" charset="-34"/>
                <a:cs typeface="Angsana New" pitchFamily="18" charset="-34"/>
              </a:rPr>
              <a:t>โปรแกรมควบคุมสินค้าคงคลัง </a:t>
            </a:r>
          </a:p>
          <a:p>
            <a:pPr lvl="2">
              <a:lnSpc>
                <a:spcPct val="90000"/>
              </a:lnSpc>
            </a:pPr>
            <a:r>
              <a:rPr lang="de-DE" sz="2400" dirty="0">
                <a:latin typeface="Angsana New" pitchFamily="18" charset="-34"/>
                <a:cs typeface="Angsana New" pitchFamily="18" charset="-34"/>
              </a:rPr>
              <a:t>ระบบงานในโรงงานอุตสาหกรรม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 dirty="0"/>
              <a:t>ซอฟต์แวร์ประยุกต์ (ต่อ)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437063"/>
            <a:ext cx="28273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122738" y="5013325"/>
            <a:ext cx="9445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ICQ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51204" name="Picture 4" descr="sms_no_b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196975"/>
            <a:ext cx="3965575" cy="3865563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984500" y="5013325"/>
            <a:ext cx="32400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Yahoo Messenger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52228" name="Picture 4" descr="yahoo_messenger_9_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12875"/>
            <a:ext cx="3524250" cy="3505200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ตัวอย่างซอฟต์แวร์ประยุกต์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989388" y="5013325"/>
            <a:ext cx="12366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latin typeface="Angsana New" pitchFamily="18" charset="-34"/>
              </a:rPr>
              <a:t>Skype</a:t>
            </a:r>
            <a:endParaRPr lang="th-TH" sz="4800" b="1">
              <a:latin typeface="Angsana New" pitchFamily="18" charset="-34"/>
            </a:endParaRPr>
          </a:p>
        </p:txBody>
      </p:sp>
      <p:pic>
        <p:nvPicPr>
          <p:cNvPr id="53253" name="Picture 5" descr="skyp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196975"/>
            <a:ext cx="2433637" cy="3840163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th-TH"/>
          </a:p>
          <a:p>
            <a:pPr>
              <a:buFontTx/>
              <a:buNone/>
            </a:pPr>
            <a:endParaRPr lang="th-TH"/>
          </a:p>
          <a:p>
            <a:pPr>
              <a:buFontTx/>
              <a:buNone/>
            </a:pPr>
            <a:endParaRPr lang="th-TH"/>
          </a:p>
          <a:p>
            <a:pPr algn="ctr">
              <a:buFontTx/>
              <a:buNone/>
            </a:pPr>
            <a:r>
              <a:rPr lang="th-TH" sz="4400"/>
              <a:t>ลิขสิทธิ์การใช้ซอฟต์แวร์</a:t>
            </a:r>
            <a:endParaRPr lang="de-DE" sz="44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200" dirty="0">
                <a:latin typeface="Angsana New" pitchFamily="18" charset="-34"/>
                <a:cs typeface="Angsana New" pitchFamily="18" charset="-34"/>
              </a:rPr>
              <a:t>ซอฟต์แวร์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ที่มีอยู่ในปัจจุบัน อาจ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ลิขสิทธิ์ในการใช้งาน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ดังต่อไปนี้</a:t>
            </a:r>
          </a:p>
          <a:p>
            <a:pPr lvl="1"/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ซอฟแวร์เชิงพาณิชย์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(Commercial Software)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de-DE" sz="3200" dirty="0">
                <a:latin typeface="Angsana New" pitchFamily="18" charset="-34"/>
                <a:cs typeface="Angsana New" pitchFamily="18" charset="-34"/>
              </a:rPr>
              <a:t>แชร์แวร์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(Shareware)</a:t>
            </a:r>
          </a:p>
          <a:p>
            <a:pPr lvl="1"/>
            <a:r>
              <a:rPr lang="de-DE" sz="3200" dirty="0">
                <a:latin typeface="Angsana New" pitchFamily="18" charset="-34"/>
                <a:cs typeface="Angsana New" pitchFamily="18" charset="-34"/>
              </a:rPr>
              <a:t>ฟรีแวร์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(Freeware)</a:t>
            </a:r>
          </a:p>
          <a:p>
            <a:pPr lvl="1"/>
            <a:r>
              <a:rPr lang="de-DE" sz="3200" dirty="0">
                <a:latin typeface="Angsana New" pitchFamily="18" charset="-34"/>
                <a:cs typeface="Angsana New" pitchFamily="18" charset="-34"/>
              </a:rPr>
              <a:t>ซอฟต์แวร์สาธารณะ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(Public-Domain Software)</a:t>
            </a:r>
          </a:p>
          <a:p>
            <a:pPr lvl="1"/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ซอฟต์แวร์</a:t>
            </a:r>
            <a:r>
              <a:rPr lang="th-TH" sz="3200" dirty="0" err="1">
                <a:latin typeface="Angsana New" pitchFamily="18" charset="-34"/>
                <a:cs typeface="Angsana New" pitchFamily="18" charset="-34"/>
              </a:rPr>
              <a:t>โอเพนซอร์ส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 err="1">
                <a:latin typeface="Angsana New" pitchFamily="18" charset="-34"/>
                <a:cs typeface="Angsana New" pitchFamily="18" charset="-34"/>
              </a:rPr>
              <a:t>Opensource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 Software)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ลิขสิทธิ์การใช้ซอฟต์แวร์</a:t>
            </a:r>
          </a:p>
        </p:txBody>
      </p:sp>
      <p:pic>
        <p:nvPicPr>
          <p:cNvPr id="69636" name="Picture 4" descr="openoffice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286388"/>
            <a:ext cx="2520950" cy="1766887"/>
          </a:xfrm>
          <a:prstGeom prst="rect">
            <a:avLst/>
          </a:prstGeom>
          <a:noFill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500687"/>
            <a:ext cx="1584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500306"/>
            <a:ext cx="18256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4137" y="5418137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0" name="Picture 8" descr="big_firefo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5286388"/>
            <a:ext cx="1150937" cy="1150938"/>
          </a:xfrm>
          <a:prstGeom prst="rect">
            <a:avLst/>
          </a:prstGeom>
          <a:noFill/>
        </p:spPr>
      </p:pic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1643050"/>
            <a:ext cx="8153400" cy="4495800"/>
          </a:xfrm>
        </p:spPr>
        <p:txBody>
          <a:bodyPr/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ซอฟแวร์เชิงพาณิชย์ (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Commercial Software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เป็นซอฟต์แวร์</a:t>
            </a:r>
            <a:r>
              <a:rPr lang="th-TH" sz="36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ที่มีลิขสิทธิ์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  มีความสามารถครบถ้วน </a:t>
            </a:r>
          </a:p>
          <a:p>
            <a:pPr lvl="1"/>
            <a:r>
              <a:rPr lang="th-TH" sz="3600" dirty="0">
                <a:latin typeface="Angsana New" pitchFamily="18" charset="-34"/>
                <a:cs typeface="Angsana New" pitchFamily="18" charset="-34"/>
              </a:rPr>
              <a:t>ผู้ใช้งาน</a:t>
            </a:r>
            <a:r>
              <a:rPr lang="th-TH" sz="36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ต้องเสียค่าใช้จ่าย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ในการใช้ซอฟต์แวร์</a:t>
            </a:r>
          </a:p>
          <a:p>
            <a:pPr lvl="1"/>
            <a:endParaRPr lang="de-DE" sz="36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ลิขสิทธิ์การใช้ซอฟต์แวร์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3600" b="1" dirty="0">
                <a:latin typeface="Angsana New" pitchFamily="18" charset="-34"/>
                <a:cs typeface="Angsana New" pitchFamily="18" charset="-34"/>
              </a:rPr>
              <a:t>แชร์แวร์ (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Shareware</a:t>
            </a:r>
            <a:r>
              <a:rPr lang="de-DE" sz="3600" b="1" dirty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r>
              <a:rPr lang="de-DE" sz="3600" dirty="0">
                <a:latin typeface="Angsana New" pitchFamily="18" charset="-34"/>
                <a:cs typeface="Angsana New" pitchFamily="18" charset="-34"/>
              </a:rPr>
              <a:t>เป็นซอฟต์แวร์</a:t>
            </a:r>
            <a:r>
              <a:rPr lang="de-DE" sz="36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ที่มีลิขสิทธิ์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  มีความสามารถครบถ้วน หรืออาจจะตัดความสามารถบางส่วนออกไป  หรือจำกัดจำนวนข้อมูลในการใช้งาน  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de-DE" sz="36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โดยสามารถนำไปทดลองใช้งานได้ในช่วงระยะเวลาหนึ่ง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  ถ้าทดลองใช้งานแล้วพบว่าสามารถนำไปใช้งานได้ตรงกับความต้องการ  ก็สามารถชำระเงินให้กับผู้ผลิตซอฟต์แวร์เพื่อใช้งานต่อไปได้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 </a:t>
            </a:r>
            <a:endParaRPr lang="de-DE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ลิขสิทธิ์การใช้ซอฟต์แวร์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600" b="0" dirty="0">
                <a:latin typeface="Angsana New" pitchFamily="18" charset="-34"/>
                <a:cs typeface="Angsana New" pitchFamily="18" charset="-34"/>
              </a:rPr>
              <a:t>ฟรีแวร์ 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Freeware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)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pPr lvl="1">
              <a:lnSpc>
                <a:spcPct val="90000"/>
              </a:lnSpc>
            </a:pPr>
            <a:r>
              <a:rPr lang="de-DE" sz="3600" dirty="0">
                <a:latin typeface="Angsana New" pitchFamily="18" charset="-34"/>
                <a:cs typeface="Angsana New" pitchFamily="18" charset="-34"/>
              </a:rPr>
              <a:t>เป็นซอฟต์แวร์</a:t>
            </a:r>
            <a:r>
              <a:rPr lang="de-DE" sz="36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ที่มีลิขสิทธิ์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  ที่แจกจ่าย</a:t>
            </a:r>
            <a:r>
              <a:rPr lang="de-DE" sz="36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ให้ใช้งานได้โดยไม่มีค่าใช้จ่าย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  แต่</a:t>
            </a:r>
            <a:r>
              <a:rPr lang="de-DE" sz="36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ไม่อนุญาตให้นำซอฟต์แวร์นี้ไปใช้ในเชิงการค้า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ได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้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 ผู้ใช้ไม่สามารถเปลี่ยนแปลง source code ได้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  <a:p>
            <a:pPr lvl="1">
              <a:lnSpc>
                <a:spcPct val="90000"/>
              </a:lnSpc>
            </a:pPr>
            <a:endParaRPr lang="en-US" sz="3600" dirty="0"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de-DE" sz="3600" b="0" dirty="0">
                <a:latin typeface="Angsana New" pitchFamily="18" charset="-34"/>
                <a:cs typeface="Angsana New" pitchFamily="18" charset="-34"/>
              </a:rPr>
              <a:t>ซอฟต์แวร์สาธารณะ 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Public-Domain Software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de-DE" sz="3600" dirty="0">
                <a:latin typeface="Angsana New" pitchFamily="18" charset="-34"/>
                <a:cs typeface="Angsana New" pitchFamily="18" charset="-34"/>
              </a:rPr>
              <a:t>เป็นซอฟต์แวร์ที่แจกจ่ายให้ใช้งานได้ </a:t>
            </a:r>
            <a:r>
              <a:rPr lang="de-DE" sz="36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โดยไม่มีค่าใช้จ่าย และไม่มีข้อจำกัดในการใช้งาน</a:t>
            </a:r>
            <a:r>
              <a:rPr lang="de-DE" sz="3600" dirty="0">
                <a:solidFill>
                  <a:srgbClr val="00CC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ผู้ใช้สามารถที่จะเปลี่ยนแปลง</a:t>
            </a:r>
            <a:r>
              <a:rPr lang="de-DE" sz="3600" dirty="0">
                <a:solidFill>
                  <a:srgbClr val="00CC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de-DE" sz="3600" dirty="0">
                <a:latin typeface="Angsana New" pitchFamily="18" charset="-34"/>
                <a:cs typeface="Angsana New" pitchFamily="18" charset="-34"/>
              </a:rPr>
              <a:t>source code ได้ตามความต้องการ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ลิขสิทธิ์การใช้ซอฟต์แวร์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ลิขสิทธิ์การใช้ซอฟต์แวร์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7691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2997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ซอฟต์แวร์</a:t>
            </a:r>
            <a:r>
              <a:rPr lang="th-TH" sz="4400" b="1" dirty="0" err="1">
                <a:latin typeface="Angsana New" pitchFamily="18" charset="-34"/>
                <a:cs typeface="Angsana New" pitchFamily="18" charset="-34"/>
              </a:rPr>
              <a:t>โอเพนซอร์ส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4400" b="1" dirty="0">
                <a:latin typeface="Angsana New" pitchFamily="18" charset="-34"/>
                <a:cs typeface="Angsana New" pitchFamily="18" charset="-34"/>
              </a:rPr>
              <a:t>Open Source Software</a:t>
            </a:r>
            <a:r>
              <a:rPr lang="th-TH" sz="4400" b="1" dirty="0"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>
                <a:latin typeface="Angsana New" pitchFamily="18" charset="-34"/>
                <a:cs typeface="Angsana New" pitchFamily="18" charset="-34"/>
              </a:rPr>
              <a:t>ซอฟต์แวร์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ประยุกต์ประจำสำนักงาน</a:t>
            </a:r>
            <a:r>
              <a:rPr lang="de-DE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(Office Application)</a:t>
            </a:r>
          </a:p>
          <a:p>
            <a:pPr lvl="1"/>
            <a:r>
              <a:rPr lang="de-DE" sz="2800" dirty="0">
                <a:latin typeface="Angsana New" pitchFamily="18" charset="-34"/>
                <a:cs typeface="Angsana New" pitchFamily="18" charset="-34"/>
              </a:rPr>
              <a:t>เป็นซอฟต์แวร์ที่ผลิตโดยบริษัทผลิตซอฟต์แวร์ </a:t>
            </a:r>
            <a:r>
              <a:rPr lang="de-DE" sz="2800" b="1" dirty="0">
                <a:solidFill>
                  <a:srgbClr val="990000"/>
                </a:solidFill>
                <a:latin typeface="Angsana New" pitchFamily="18" charset="-34"/>
                <a:cs typeface="Angsana New" pitchFamily="18" charset="-34"/>
              </a:rPr>
              <a:t>โดยครอบคลุมผู้ใช้งานทั่วๆ ไปไม่เฉพาะหรือเจาะจง</a:t>
            </a:r>
            <a:r>
              <a:rPr lang="de-DE" sz="2800" dirty="0">
                <a:latin typeface="Angsana New" pitchFamily="18" charset="-34"/>
                <a:cs typeface="Angsana New" pitchFamily="18" charset="-34"/>
              </a:rPr>
              <a:t>ต่อผู้ใช้รายใดรายหนึ่ง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endParaRPr lang="de-DE" sz="28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de-DE" sz="2800" dirty="0">
                <a:latin typeface="Angsana New" pitchFamily="18" charset="-34"/>
                <a:cs typeface="Angsana New" pitchFamily="18" charset="-34"/>
              </a:rPr>
              <a:t>ตัวอย่างเช่น ชุดโปรแกรม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Microsoft Office, Adobe creative suite, OpenOffice.org</a:t>
            </a:r>
            <a:endParaRPr lang="de-DE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ซอฟต์แวร์ประยุกต์ (ต่อ)</a:t>
            </a:r>
          </a:p>
        </p:txBody>
      </p:sp>
      <p:pic>
        <p:nvPicPr>
          <p:cNvPr id="68612" name="Picture 4" descr="openoffice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016375"/>
            <a:ext cx="2520950" cy="1766888"/>
          </a:xfrm>
          <a:prstGeom prst="rect">
            <a:avLst/>
          </a:prstGeom>
          <a:noFill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005263"/>
            <a:ext cx="15843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ซอฟต์แวร์โอเพนซอร์ส </a:t>
            </a:r>
            <a:r>
              <a:rPr lang="en-US" sz="3600"/>
              <a:t>(Open Source Software)</a:t>
            </a:r>
            <a:endParaRPr lang="de-DE" sz="36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4400" dirty="0">
                <a:solidFill>
                  <a:srgbClr val="990000"/>
                </a:solidFill>
              </a:rPr>
              <a:t>ซอฟต์แวร์โอเพนซอร์ส </a:t>
            </a:r>
            <a:r>
              <a:rPr lang="en-US" sz="4400" dirty="0">
                <a:solidFill>
                  <a:srgbClr val="990000"/>
                </a:solidFill>
              </a:rPr>
              <a:t>(Open Source Software)</a:t>
            </a:r>
            <a:r>
              <a:rPr lang="de-DE" sz="4400" dirty="0"/>
              <a:t> เป็นแนวทางของการพัฒนาและเผยแพร่ซอฟต์แวร์ที่แตกต่างจากรูปแบบการพัฒนาและเผยแพร่ซอฟต์แวร์แบบมีลิขสิทธิ์ </a:t>
            </a:r>
          </a:p>
          <a:p>
            <a:r>
              <a:rPr lang="de-DE" sz="4400" dirty="0"/>
              <a:t>แนวคิดพื้นฐานของการพัฒนาโอเพนซอร์สก็คือ </a:t>
            </a:r>
            <a:r>
              <a:rPr lang="de-DE" sz="4400" dirty="0">
                <a:solidFill>
                  <a:srgbClr val="990000"/>
                </a:solidFill>
              </a:rPr>
              <a:t>ทุกคนสามารถเรียนรู้  แก้ไข</a:t>
            </a:r>
            <a:r>
              <a:rPr lang="en-US" sz="4400" dirty="0">
                <a:solidFill>
                  <a:srgbClr val="990000"/>
                </a:solidFill>
              </a:rPr>
              <a:t>/</a:t>
            </a:r>
            <a:r>
              <a:rPr lang="de-DE" sz="4400" dirty="0">
                <a:solidFill>
                  <a:srgbClr val="990000"/>
                </a:solidFill>
              </a:rPr>
              <a:t>ปรับปรุง</a:t>
            </a:r>
            <a:r>
              <a:rPr lang="en-US" sz="4400" dirty="0">
                <a:solidFill>
                  <a:srgbClr val="990000"/>
                </a:solidFill>
              </a:rPr>
              <a:t>/</a:t>
            </a:r>
            <a:r>
              <a:rPr lang="de-DE" sz="4400" dirty="0">
                <a:solidFill>
                  <a:srgbClr val="990000"/>
                </a:solidFill>
              </a:rPr>
              <a:t>เพิ่มเติม ทำซ้ำ และเผยแพร่ได้ 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/>
              <a:t>ซอฟต์แวร์โอเพนซอร์ส </a:t>
            </a:r>
            <a:r>
              <a:rPr lang="en-US" sz="3600"/>
              <a:t>(Open Source Software)</a:t>
            </a:r>
            <a:endParaRPr lang="de-DE" sz="36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ตัวอย่างซอฟต์แวร์โอเพนซอร์ส</a:t>
            </a:r>
          </a:p>
          <a:p>
            <a:pPr lvl="1"/>
            <a:r>
              <a:rPr lang="de-DE" dirty="0"/>
              <a:t>ระบบปฏิบัติการ </a:t>
            </a:r>
            <a:r>
              <a:rPr lang="en-US" dirty="0"/>
              <a:t>Linux</a:t>
            </a:r>
          </a:p>
          <a:p>
            <a:pPr lvl="1"/>
            <a:r>
              <a:rPr lang="en-US" dirty="0"/>
              <a:t>Apache</a:t>
            </a:r>
            <a:r>
              <a:rPr lang="de-DE" dirty="0"/>
              <a:t> (Web Server)</a:t>
            </a:r>
            <a:endParaRPr lang="en-US" dirty="0"/>
          </a:p>
          <a:p>
            <a:pPr lvl="1"/>
            <a:r>
              <a:rPr lang="en-US" dirty="0" err="1"/>
              <a:t>MySQL</a:t>
            </a:r>
            <a:r>
              <a:rPr lang="en-US" dirty="0"/>
              <a:t> (Database)</a:t>
            </a:r>
          </a:p>
          <a:p>
            <a:pPr lvl="1"/>
            <a:r>
              <a:rPr lang="en-US" dirty="0"/>
              <a:t>PHP (</a:t>
            </a:r>
            <a:r>
              <a:rPr lang="de-DE" dirty="0"/>
              <a:t>ภาษาเขียนเว็บเพจ</a:t>
            </a:r>
            <a:r>
              <a:rPr lang="en-US" dirty="0"/>
              <a:t>)</a:t>
            </a:r>
            <a:endParaRPr lang="de-DE" dirty="0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133600"/>
            <a:ext cx="23098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214818"/>
            <a:ext cx="16748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ซอฟต์แวร์ประยุกต์ (ต่อ)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th-TH"/>
              <a:t>โปรแกรมประยุกต์สำหรับเครือข่ายอินเตอร์เน็ต </a:t>
            </a:r>
            <a:r>
              <a:rPr lang="en-US"/>
              <a:t>(Internet Application)</a:t>
            </a:r>
          </a:p>
          <a:p>
            <a:pPr lvl="1">
              <a:spcBef>
                <a:spcPct val="0"/>
              </a:spcBef>
            </a:pPr>
            <a:r>
              <a:rPr lang="th-TH"/>
              <a:t>โปรแกรมเว็บบราวเซอร์ เช่น </a:t>
            </a:r>
            <a:r>
              <a:rPr lang="en-US"/>
              <a:t>Internet Explorer </a:t>
            </a:r>
            <a:r>
              <a:rPr lang="th-TH"/>
              <a:t>หรือ </a:t>
            </a:r>
            <a:r>
              <a:rPr lang="de-DE"/>
              <a:t>Firefox </a:t>
            </a:r>
            <a:r>
              <a:rPr lang="th-TH"/>
              <a:t>เป็นต้น</a:t>
            </a:r>
          </a:p>
          <a:p>
            <a:pPr lvl="1">
              <a:spcBef>
                <a:spcPct val="0"/>
              </a:spcBef>
            </a:pPr>
            <a:r>
              <a:rPr lang="th-TH"/>
              <a:t>โปรแกรมรับส่งอีเมล (</a:t>
            </a:r>
            <a:r>
              <a:rPr lang="de-DE"/>
              <a:t>Email</a:t>
            </a:r>
            <a:r>
              <a:rPr lang="th-TH"/>
              <a:t>)</a:t>
            </a:r>
            <a:endParaRPr lang="de-DE"/>
          </a:p>
          <a:p>
            <a:pPr lvl="1">
              <a:spcBef>
                <a:spcPct val="0"/>
              </a:spcBef>
            </a:pPr>
            <a:r>
              <a:rPr lang="th-TH"/>
              <a:t>โปรแกรมโอนย้ายข้อมูล </a:t>
            </a:r>
            <a:r>
              <a:rPr lang="de-DE"/>
              <a:t>(FTP)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1497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 descr="big_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581525"/>
            <a:ext cx="1150938" cy="1150938"/>
          </a:xfrm>
          <a:prstGeom prst="rect">
            <a:avLst/>
          </a:prstGeom>
          <a:noFill/>
        </p:spPr>
      </p:pic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4000"/>
          </a:p>
          <a:p>
            <a:pPr>
              <a:lnSpc>
                <a:spcPct val="90000"/>
              </a:lnSpc>
              <a:buFontTx/>
              <a:buNone/>
            </a:pPr>
            <a:endParaRPr lang="en-US" sz="4000"/>
          </a:p>
          <a:p>
            <a:pPr algn="ctr">
              <a:lnSpc>
                <a:spcPct val="90000"/>
              </a:lnSpc>
              <a:buFontTx/>
              <a:buNone/>
            </a:pPr>
            <a:r>
              <a:rPr lang="th-TH" sz="4000"/>
              <a:t>ประเภทการใช้งานซอฟต์แวร์ประยุกต์</a:t>
            </a:r>
            <a:endParaRPr lang="en-US" sz="400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de-DE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เราอาจแบ่งกลุ่มของซอฟต์แวร์ประยุกต์ ตามลักษณะของการนำไปใช้งานเช่น</a:t>
            </a:r>
          </a:p>
          <a:p>
            <a:pPr lvl="1">
              <a:buFont typeface="Wingdings" pitchFamily="2" charset="2"/>
              <a:buNone/>
            </a:pPr>
            <a:r>
              <a:rPr lang="de-DE" sz="3200" dirty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ซอฟต์แวร์สำหรับ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งานด้านธุรกิจ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(Business)</a:t>
            </a:r>
          </a:p>
          <a:p>
            <a:pPr lvl="1">
              <a:buFont typeface="Wingdings" pitchFamily="2" charset="2"/>
              <a:buNone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ซอฟต์แวร์สำหรับ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งานด้านกราฟฟิกและมัลติมีเดีย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(Graphics/Multimedia)</a:t>
            </a:r>
          </a:p>
          <a:p>
            <a:pPr lvl="1">
              <a:buFont typeface="Wingdings" pitchFamily="2" charset="2"/>
              <a:buNone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ซอฟต์แวร์สำหรับ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งานส่วนตัว/การศึกษา 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(Home/Personal/Education)</a:t>
            </a:r>
          </a:p>
          <a:p>
            <a:pPr lvl="1">
              <a:buFont typeface="Wingdings" pitchFamily="2" charset="2"/>
              <a:buNone/>
            </a:pPr>
            <a:r>
              <a:rPr lang="en-US" sz="3200" dirty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ซอฟต์แวร์สำหรับ</a:t>
            </a:r>
            <a:r>
              <a:rPr lang="de-DE" sz="3200" dirty="0">
                <a:latin typeface="Angsana New" pitchFamily="18" charset="-34"/>
                <a:cs typeface="Angsana New" pitchFamily="18" charset="-34"/>
              </a:rPr>
              <a:t>งานเกี่ยวกับการติดต่อสื่อสาร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(Communication)</a:t>
            </a:r>
            <a:endParaRPr lang="de-DE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h-TH"/>
              <a:t>ซอฟต์แวร์ประยุกต์</a:t>
            </a:r>
            <a:endParaRPr lang="de-DE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ED01E10-774E-4C3C-8D86-7953F34E2B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1018</TotalTime>
  <Words>1499</Words>
  <Application>Microsoft Office PowerPoint</Application>
  <PresentationFormat>นำเสนอทางหน้าจอ (4:3)</PresentationFormat>
  <Paragraphs>289</Paragraphs>
  <Slides>61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61</vt:i4>
      </vt:variant>
    </vt:vector>
  </HeadingPairs>
  <TitlesOfParts>
    <vt:vector size="62" baseType="lpstr">
      <vt:lpstr>Median</vt:lpstr>
      <vt:lpstr>ภาพนิ่ง 1</vt:lpstr>
      <vt:lpstr>ซอฟต์แวร์</vt:lpstr>
      <vt:lpstr>ภาพนิ่ง 3</vt:lpstr>
      <vt:lpstr>ซอฟต์แวร์ประยุกต์</vt:lpstr>
      <vt:lpstr>ซอฟต์แวร์ประยุกต์ (ต่อ)</vt:lpstr>
      <vt:lpstr>ซอฟต์แวร์ประยุกต์ (ต่อ)</vt:lpstr>
      <vt:lpstr>ซอฟต์แวร์ประยุกต์ (ต่อ)</vt:lpstr>
      <vt:lpstr>ภาพนิ่ง 8</vt:lpstr>
      <vt:lpstr>ซอฟต์แวร์ประยุกต์</vt:lpstr>
      <vt:lpstr>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ตัวอย่างซอฟต์แวร์ประยุกต์</vt:lpstr>
      <vt:lpstr>ภาพนิ่ง 53</vt:lpstr>
      <vt:lpstr>ลิขสิทธิ์การใช้ซอฟต์แวร์</vt:lpstr>
      <vt:lpstr>ลิขสิทธิ์การใช้ซอฟต์แวร์</vt:lpstr>
      <vt:lpstr>ลิขสิทธิ์การใช้ซอฟต์แวร์</vt:lpstr>
      <vt:lpstr>ลิขสิทธิ์การใช้ซอฟต์แวร์</vt:lpstr>
      <vt:lpstr>ลิขสิทธิ์การใช้ซอฟต์แวร์</vt:lpstr>
      <vt:lpstr>ภาพนิ่ง 59</vt:lpstr>
      <vt:lpstr>ซอฟต์แวร์โอเพนซอร์ส (Open Source Software)</vt:lpstr>
      <vt:lpstr>ซอฟต์แวร์โอเพนซอร์ส (Open Source Software)</vt:lpstr>
    </vt:vector>
  </TitlesOfParts>
  <Company>nzn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ซอฟต์แวร์ประยุกต์</dc:title>
  <dc:creator>WincoolV5</dc:creator>
  <cp:lastModifiedBy>Nao</cp:lastModifiedBy>
  <cp:revision>113</cp:revision>
  <dcterms:created xsi:type="dcterms:W3CDTF">2009-06-21T22:37:37Z</dcterms:created>
  <dcterms:modified xsi:type="dcterms:W3CDTF">2015-04-03T02:13:56Z</dcterms:modified>
</cp:coreProperties>
</file>