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26" r:id="rId3"/>
    <p:sldId id="328" r:id="rId4"/>
    <p:sldId id="329" r:id="rId5"/>
    <p:sldId id="330" r:id="rId6"/>
    <p:sldId id="331" r:id="rId7"/>
    <p:sldId id="332" r:id="rId8"/>
    <p:sldId id="334" r:id="rId9"/>
    <p:sldId id="33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917259"/>
    <a:srgbClr val="78B832"/>
    <a:srgbClr val="FFFF99"/>
    <a:srgbClr val="006600"/>
    <a:srgbClr val="FF66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ลักษณะ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3931067-973E-43C1-ACC5-AB45277AAB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DBEF3-6B0D-477E-A680-240A64640970}" type="slidenum">
              <a:rPr lang="en-US" smtClean="0">
                <a:ea typeface="Gulim" pitchFamily="34" charset="-127"/>
              </a:rPr>
              <a:pPr/>
              <a:t>1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105025"/>
            <a:ext cx="8382000" cy="5048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4619625"/>
            <a:ext cx="2895600" cy="4095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คลิกเพื่อแก้ไขลักษณะชื่อเรื่องรองต้นแบบ</a:t>
            </a: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5188" y="6553200"/>
            <a:ext cx="6588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1576-7B8B-4F64-BEDE-BC5C3DEADA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358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EE43-2A80-4D9F-842A-150338BF98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62725" y="304800"/>
            <a:ext cx="2125663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82563" y="304800"/>
            <a:ext cx="6227762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34AF-4C69-454B-9DC7-D7ADD1A3C3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563" y="304800"/>
            <a:ext cx="7970837" cy="69215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611188" y="1295400"/>
            <a:ext cx="8077200" cy="4876800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คลิกไอคอนเพื่อเพิ่มแผนภูมิ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CE4F-F0F0-47AE-B49A-E89BC40BCB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4600-BD3B-4E4F-A3B4-DA3826CC29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3395-1DE3-4B3B-B186-8706D9B4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5988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3EE5-7C93-4D0F-929E-9D61E8C0B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67FB-C4F3-41D6-8988-B71E3920C3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AB40-15E7-4899-89E2-8EC5BA13E5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926D-AE94-4C62-B7EF-45DAC2DBC5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0093-0D0F-4BD9-AF12-374F37A016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87B1-16A2-4AB7-BA6A-9F83FBDF39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2563" y="304800"/>
            <a:ext cx="79708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95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2625" y="6524625"/>
            <a:ext cx="765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7A114101-8F0C-42E1-9422-23B3464711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7620000" y="762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b="1">
                <a:solidFill>
                  <a:srgbClr val="000000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45250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Gulim" pitchFamily="34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kumimoji="1" sz="2800">
          <a:solidFill>
            <a:schemeClr val="tx2"/>
          </a:solidFill>
          <a:latin typeface="+mn-lt"/>
          <a:ea typeface="Gulim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Gulim" pitchFamily="34" charset="-127"/>
        </a:defRPr>
      </a:lvl3pPr>
      <a:lvl4pPr marL="15621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Gulim" pitchFamily="34" charset="-127"/>
        </a:defRPr>
      </a:lvl4pPr>
      <a:lvl5pPr marL="1981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Gulim" pitchFamily="34" charset="-127"/>
        </a:defRPr>
      </a:lvl5pPr>
      <a:lvl6pPr marL="24384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6pPr>
      <a:lvl7pPr marL="2895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7pPr>
      <a:lvl8pPr marL="3352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8pPr>
      <a:lvl9pPr marL="3810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s.xaraonline.com/ID.553527/product.Webstyle4CD/redirectid.WebstyleHome/affilia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17500" y="476250"/>
            <a:ext cx="8575675" cy="2951163"/>
          </a:xfrm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6600FF"/>
              </a:buClr>
            </a:pPr>
            <a:r>
              <a:rPr lang="th-TH" sz="4800" dirty="0" smtClean="0"/>
              <a:t>ข้อความ(</a:t>
            </a:r>
            <a:r>
              <a:rPr lang="en-US" sz="4800" dirty="0" smtClean="0"/>
              <a:t>Text</a:t>
            </a:r>
            <a:r>
              <a:rPr lang="th-TH" sz="4800" dirty="0" smtClean="0"/>
              <a:t>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th-TH" dirty="0" smtClean="0"/>
              <a:t/>
            </a:r>
            <a:br>
              <a:rPr lang="th-TH" dirty="0" smtClean="0"/>
            </a:b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white">
          <a:xfrm>
            <a:off x="785786" y="5500654"/>
            <a:ext cx="8072462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  <a:t/>
            </a:r>
            <a:b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</a:br>
            <a:r>
              <a:rPr lang="th-TH" sz="4000" b="1" kern="0" dirty="0" smtClean="0">
                <a:solidFill>
                  <a:schemeClr val="accent1"/>
                </a:solidFill>
                <a:latin typeface="+mj-lt"/>
                <a:cs typeface="+mj-cs"/>
              </a:rPr>
              <a:t>โดย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อาจารย์เนารุ่ง</a:t>
            </a:r>
            <a:r>
              <a:rPr kumimoji="1" lang="th-TH" sz="40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  วิชาราช</a:t>
            </a: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แนะนำวิชา จุดมุ่งหมาย</a:t>
            </a:r>
            <a:endParaRPr kumimoji="1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ulim" pitchFamily="34" charset="-127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31576-7B8B-4F64-BEDE-BC5C3DEADACD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en-US" dirty="0" err="1" smtClean="0"/>
              <a:t>FontLab</a:t>
            </a:r>
            <a:r>
              <a:rPr lang="en-US" dirty="0" smtClean="0"/>
              <a:t> 4.6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ont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6519212" cy="47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en-US" dirty="0" err="1" smtClean="0"/>
              <a:t>TypeTool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ypet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572578" cy="47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en-US" dirty="0" err="1" smtClean="0"/>
              <a:t>BitFonter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bitfo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6786610" cy="493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th-TH" dirty="0" smtClean="0"/>
              <a:t>อักขระสัญลักษณ์พิเสษ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483350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th-TH" dirty="0" smtClean="0"/>
              <a:t>อักขระสัญลักษณ์พิเสษ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428736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600" dirty="0" smtClean="0"/>
              <a:t>ตัวอักษรของ </a:t>
            </a:r>
            <a:r>
              <a:rPr lang="en-US" sz="3600" dirty="0" smtClean="0"/>
              <a:t>Font </a:t>
            </a:r>
            <a:r>
              <a:rPr lang="th-TH" sz="3600" dirty="0" smtClean="0"/>
              <a:t>บางชนิดจะเป็นภาพ </a:t>
            </a:r>
          </a:p>
          <a:p>
            <a:pPr>
              <a:buFont typeface="Wingdings" pitchFamily="2" charset="2"/>
              <a:buChar char="q"/>
            </a:pPr>
            <a:r>
              <a:rPr lang="th-TH" sz="3600" dirty="0" smtClean="0"/>
              <a:t>เช่น </a:t>
            </a:r>
            <a:r>
              <a:rPr lang="en-US" sz="3600" dirty="0" smtClean="0"/>
              <a:t>font Wingding 2,3,  </a:t>
            </a:r>
            <a:r>
              <a:rPr lang="en-US" sz="3600" dirty="0" err="1" smtClean="0"/>
              <a:t>webding</a:t>
            </a:r>
            <a:r>
              <a:rPr lang="en-US" sz="3600" dirty="0" smtClean="0"/>
              <a:t> </a:t>
            </a:r>
            <a:endParaRPr lang="th-TH" sz="3600" dirty="0" smtClean="0"/>
          </a:p>
          <a:p>
            <a:pPr>
              <a:buFont typeface="Wingdings" pitchFamily="2" charset="2"/>
              <a:buChar char="q"/>
            </a:pPr>
            <a:r>
              <a:rPr lang="th-TH" sz="3600" dirty="0" smtClean="0"/>
              <a:t>เป็นต้น ผู้ใช้สามารถเลือกตัวอักษรแล้วเปลี่ยนเป็น </a:t>
            </a:r>
            <a:r>
              <a:rPr lang="en-US" sz="3600" dirty="0" smtClean="0"/>
              <a:t>Font </a:t>
            </a:r>
            <a:r>
              <a:rPr lang="th-TH" sz="3600" dirty="0" smtClean="0"/>
              <a:t>เหล่านี้ได้ แต่การใช้จะต้องทราบว่าอักษรใดแทนภาพอะไร </a:t>
            </a:r>
          </a:p>
          <a:p>
            <a:pPr>
              <a:buFont typeface="Wingdings" pitchFamily="2" charset="2"/>
              <a:buChar char="q"/>
            </a:pPr>
            <a:r>
              <a:rPr lang="th-TH" sz="3600" dirty="0" smtClean="0"/>
              <a:t>ซึ่งสามารถใช้โปรแกรม </a:t>
            </a:r>
            <a:r>
              <a:rPr lang="en-US" sz="3600" dirty="0" err="1" smtClean="0"/>
              <a:t>Chartermap</a:t>
            </a:r>
            <a:r>
              <a:rPr lang="en-US" sz="3600" dirty="0" smtClean="0"/>
              <a:t> </a:t>
            </a:r>
            <a:r>
              <a:rPr lang="th-TH" sz="3600" dirty="0" smtClean="0"/>
              <a:t>ของ </a:t>
            </a:r>
            <a:r>
              <a:rPr lang="en-US" sz="3600" dirty="0" smtClean="0"/>
              <a:t>windows </a:t>
            </a:r>
            <a:r>
              <a:rPr lang="th-TH" sz="3600" dirty="0" smtClean="0"/>
              <a:t>มาช่วยแสดงรูปแบบของ </a:t>
            </a:r>
            <a:r>
              <a:rPr lang="en-US" sz="3600" dirty="0" smtClean="0"/>
              <a:t>font </a:t>
            </a:r>
            <a:r>
              <a:rPr lang="th-TH" sz="3600" dirty="0" smtClean="0"/>
              <a:t>แต่ละอันได้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th-TH" dirty="0" smtClean="0"/>
              <a:t>การเพิ่ม </a:t>
            </a:r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428736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/>
              <a:t>กรณีที่ต้องการเพิ่ม </a:t>
            </a:r>
            <a:r>
              <a:rPr lang="en-US" sz="3600" dirty="0" smtClean="0"/>
              <a:t>font </a:t>
            </a:r>
            <a:r>
              <a:rPr lang="th-TH" sz="3600" dirty="0" smtClean="0"/>
              <a:t>ใหม่เข้าไปในเครื่อง ทำได้ดังนี้</a:t>
            </a:r>
            <a:endParaRPr lang="en-US" sz="3600" dirty="0" smtClean="0"/>
          </a:p>
          <a:p>
            <a:r>
              <a:rPr lang="th-TH" sz="3600" dirty="0" smtClean="0"/>
              <a:t>1.เตรียม </a:t>
            </a:r>
            <a:r>
              <a:rPr lang="en-US" sz="3600" dirty="0" smtClean="0"/>
              <a:t>font </a:t>
            </a:r>
            <a:r>
              <a:rPr lang="th-TH" sz="3600" dirty="0" smtClean="0"/>
              <a:t>ซึ่งอยู่ในไฟล์ .</a:t>
            </a:r>
            <a:r>
              <a:rPr lang="en-US" sz="3600" dirty="0" err="1" smtClean="0"/>
              <a:t>ttf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2. </a:t>
            </a:r>
            <a:r>
              <a:rPr lang="th-TH" sz="3600" dirty="0" smtClean="0"/>
              <a:t>เปิด </a:t>
            </a:r>
            <a:r>
              <a:rPr lang="en-US" sz="3600" dirty="0" err="1" smtClean="0"/>
              <a:t>controlpanel</a:t>
            </a:r>
            <a:r>
              <a:rPr lang="en-US" sz="3600" dirty="0" smtClean="0"/>
              <a:t> </a:t>
            </a:r>
            <a:r>
              <a:rPr lang="th-TH" sz="3600" dirty="0" smtClean="0"/>
              <a:t>ของ </a:t>
            </a:r>
            <a:r>
              <a:rPr lang="en-US" sz="3600" dirty="0" smtClean="0"/>
              <a:t>windows </a:t>
            </a:r>
            <a:r>
              <a:rPr lang="th-TH" sz="3600" dirty="0" smtClean="0"/>
              <a:t>แล้วเลือกการแสดงผลแบบ </a:t>
            </a:r>
            <a:r>
              <a:rPr lang="en-US" sz="3600" dirty="0" smtClean="0"/>
              <a:t>Classic</a:t>
            </a:r>
            <a:endParaRPr lang="th-TH" sz="3600" dirty="0" smtClean="0"/>
          </a:p>
          <a:p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5072098" cy="19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th-TH" dirty="0" smtClean="0"/>
              <a:t>การเพิ่ม </a:t>
            </a:r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428736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th-TH" sz="3600" dirty="0" smtClean="0"/>
              <a:t>เลือก </a:t>
            </a:r>
            <a:r>
              <a:rPr lang="en-US" sz="3600" dirty="0" smtClean="0"/>
              <a:t>font</a:t>
            </a:r>
            <a:endParaRPr lang="th-TH" sz="3600" dirty="0" smtClean="0"/>
          </a:p>
          <a:p>
            <a:endParaRPr lang="th-TH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4. </a:t>
            </a:r>
            <a:r>
              <a:rPr lang="th-TH" sz="3600" dirty="0" smtClean="0"/>
              <a:t>เลือก </a:t>
            </a:r>
            <a:r>
              <a:rPr lang="en-US" sz="3600" dirty="0" smtClean="0"/>
              <a:t>File + Install fonts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3"/>
            <a:ext cx="2786082" cy="28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928802"/>
            <a:ext cx="857256" cy="10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th-TH" dirty="0" smtClean="0"/>
              <a:t>การเพิ่ม </a:t>
            </a:r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142873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5. </a:t>
            </a:r>
            <a:r>
              <a:rPr lang="th-TH" sz="3600" dirty="0" smtClean="0"/>
              <a:t>เลือก </a:t>
            </a:r>
            <a:r>
              <a:rPr lang="en-US" sz="3600" dirty="0" smtClean="0"/>
              <a:t>font </a:t>
            </a:r>
            <a:r>
              <a:rPr lang="th-TH" sz="3600" dirty="0" smtClean="0"/>
              <a:t>จาก </a:t>
            </a:r>
            <a:r>
              <a:rPr lang="en-US" sz="3600" dirty="0" smtClean="0"/>
              <a:t>folder </a:t>
            </a:r>
            <a:r>
              <a:rPr lang="th-TH" sz="3600" dirty="0" smtClean="0"/>
              <a:t>ที่เก็บ </a:t>
            </a:r>
            <a:r>
              <a:rPr lang="en-US" sz="3600" dirty="0" smtClean="0"/>
              <a:t>font</a:t>
            </a:r>
          </a:p>
          <a:p>
            <a:endParaRPr lang="th-TH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1"/>
            <a:ext cx="3714776" cy="296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596" y="53578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6. </a:t>
            </a:r>
            <a:r>
              <a:rPr lang="th-TH" sz="3600" dirty="0" smtClean="0"/>
              <a:t>เลือก </a:t>
            </a:r>
            <a:r>
              <a:rPr lang="en-US" sz="3600" dirty="0" smtClean="0"/>
              <a:t>select all </a:t>
            </a:r>
            <a:r>
              <a:rPr lang="th-TH" sz="3600" dirty="0" smtClean="0"/>
              <a:t>ถ้าต้องการทั้งหมด หรือเลือกบางไฟล์ แล้วเลือก </a:t>
            </a:r>
            <a:r>
              <a:rPr lang="en-US" sz="3600" dirty="0" smtClean="0"/>
              <a:t>OK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en-US" dirty="0" smtClean="0"/>
              <a:t>Font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428736"/>
            <a:ext cx="9001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Font Size</a:t>
            </a:r>
            <a:endParaRPr lang="en-US" sz="3600" dirty="0" smtClean="0"/>
          </a:p>
          <a:p>
            <a:r>
              <a:rPr lang="en-US" sz="3600" dirty="0" smtClean="0"/>
              <a:t>	</a:t>
            </a:r>
            <a:r>
              <a:rPr lang="th-TH" sz="3600" dirty="0" smtClean="0"/>
              <a:t>คือขนาดของตัวอักษร ซึ่งกำหนดโดยมีหน่วยเป็นจุด (</a:t>
            </a:r>
            <a:r>
              <a:rPr lang="en-US" sz="3600" dirty="0" smtClean="0"/>
              <a:t>Point</a:t>
            </a:r>
            <a:r>
              <a:rPr lang="th-TH" sz="3600" dirty="0" smtClean="0"/>
              <a:t>)</a:t>
            </a:r>
            <a:endParaRPr lang="en-US" sz="3600" dirty="0" smtClean="0"/>
          </a:p>
          <a:p>
            <a:r>
              <a:rPr lang="en-US" sz="3600" b="1" dirty="0" smtClean="0"/>
              <a:t>Style</a:t>
            </a:r>
          </a:p>
          <a:p>
            <a:r>
              <a:rPr lang="en-US" sz="3600" dirty="0" smtClean="0"/>
              <a:t>	</a:t>
            </a:r>
            <a:r>
              <a:rPr lang="th-TH" sz="3600" dirty="0" smtClean="0"/>
              <a:t>คือลักษณะตัวอักษร ซึ่งมีแบบ เอียง หนา ขีดเส้นไต้ ตัวยก ตัวห้อย</a:t>
            </a:r>
            <a:endParaRPr lang="en-US" sz="3600" dirty="0" smtClean="0"/>
          </a:p>
          <a:p>
            <a:endParaRPr lang="th-TH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โปรแกรมตกแต่งตัวอักษร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572560" cy="4876800"/>
          </a:xfrm>
        </p:spPr>
        <p:txBody>
          <a:bodyPr/>
          <a:lstStyle/>
          <a:p>
            <a:r>
              <a:rPr lang="th-TH" sz="3600" dirty="0" smtClean="0"/>
              <a:t>การกำหนดตัวอักษรให้เป็นรูปแบบต่างๆ โดยการเปลี่ยน </a:t>
            </a:r>
            <a:r>
              <a:rPr lang="en-US" sz="3600" dirty="0" smtClean="0"/>
              <a:t>Font </a:t>
            </a:r>
            <a:r>
              <a:rPr lang="th-TH" sz="3600" dirty="0" smtClean="0"/>
              <a:t>อย่างเดียวอาจไม่มีความสวยงามเพียงพอในการนำเสนอข้อมูล สำหรับ </a:t>
            </a:r>
            <a:r>
              <a:rPr lang="en-US" sz="3600" dirty="0" smtClean="0"/>
              <a:t>Font </a:t>
            </a:r>
            <a:r>
              <a:rPr lang="th-TH" sz="3600" dirty="0" smtClean="0"/>
              <a:t>ในโปรแกรมต่างๆ มักจะมีการกำหนดขนาด สี ความเอียง และความหนา ได้  นอกจากนั้นถ้าต้องการให้ </a:t>
            </a:r>
            <a:r>
              <a:rPr lang="en-US" sz="3600" dirty="0" smtClean="0"/>
              <a:t>Font </a:t>
            </a:r>
            <a:r>
              <a:rPr lang="th-TH" sz="3600" dirty="0" smtClean="0"/>
              <a:t>มีลักษณะที่แปลกออกไปเช่น ทำให้เป็นตัวนูน มีสี มีลวดลาย จะต้องใช้โปรแกรมบางอย่างมาช่วยในการปรับแต่งซึ่งจะทำให้อักษรนั้นกลายเป็นภาพเมื่อนำไปแสดงผล</a:t>
            </a:r>
          </a:p>
          <a:p>
            <a:r>
              <a:rPr lang="th-TH" sz="3600" dirty="0" smtClean="0"/>
              <a:t>โปรแกรมตกแต่งตัวอักษรมีหลายโปรแรกมดังตัวอย่างต่อไปนี้</a:t>
            </a:r>
            <a:endParaRPr lang="en-US" sz="36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dirty="0" smtClean="0">
                <a:latin typeface="Angsana New" pitchFamily="18" charset="-34"/>
              </a:rPr>
              <a:t>ข้อความหรือตัวอักษร </a:t>
            </a:r>
            <a:r>
              <a:rPr lang="en-US" sz="4400" b="1" dirty="0" smtClean="0">
                <a:latin typeface="Angsana New" pitchFamily="18" charset="-34"/>
              </a:rPr>
              <a:t>(Text)</a:t>
            </a:r>
            <a:endParaRPr lang="th-TH" sz="4400" b="1" dirty="0" smtClean="0">
              <a:latin typeface="Angsana New" pitchFamily="18" charset="-34"/>
            </a:endParaRPr>
          </a:p>
        </p:txBody>
      </p:sp>
      <p:pic>
        <p:nvPicPr>
          <p:cNvPr id="9219" name="Picture 4" descr="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924175"/>
            <a:ext cx="530701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tex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844675"/>
            <a:ext cx="78120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tex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581525"/>
            <a:ext cx="3371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4329" y="714375"/>
            <a:ext cx="1238233" cy="9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Xara</a:t>
            </a:r>
            <a:r>
              <a:rPr lang="en-US" dirty="0" smtClean="0"/>
              <a:t>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sha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Xara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Webstyle</a:t>
            </a:r>
            <a:r>
              <a:rPr lang="en-US" dirty="0" smtClean="0">
                <a:hlinkClick r:id="rId2"/>
              </a:rPr>
              <a:t>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Banner A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6715172" cy="468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FontTwister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715172" cy="488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font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358114" cy="50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Imagestyler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6715172" cy="518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295400"/>
            <a:ext cx="8548718" cy="513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50366" t="17708" r="10981" b="44792"/>
          <a:stretch>
            <a:fillRect/>
          </a:stretch>
        </p:blipFill>
        <p:spPr bwMode="auto">
          <a:xfrm>
            <a:off x="357158" y="1142984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50366" t="37846" r="11963" b="21875"/>
          <a:stretch>
            <a:fillRect/>
          </a:stretch>
        </p:blipFill>
        <p:spPr bwMode="auto">
          <a:xfrm>
            <a:off x="357158" y="1214422"/>
            <a:ext cx="8358246" cy="50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14290"/>
            <a:ext cx="8763000" cy="572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0541" t="11458" r="51391" b="50000"/>
          <a:stretch>
            <a:fillRect/>
          </a:stretch>
        </p:blipFill>
        <p:spPr bwMode="auto">
          <a:xfrm>
            <a:off x="533399" y="380999"/>
            <a:ext cx="7898029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3352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1127" t="41667" r="73060" b="16667"/>
          <a:stretch>
            <a:fillRect/>
          </a:stretch>
        </p:blipFill>
        <p:spPr bwMode="auto">
          <a:xfrm>
            <a:off x="533399" y="457200"/>
            <a:ext cx="36518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354" t="50000" r="54319" b="6250"/>
          <a:stretch>
            <a:fillRect/>
          </a:stretch>
        </p:blipFill>
        <p:spPr bwMode="auto">
          <a:xfrm>
            <a:off x="4114800" y="762000"/>
            <a:ext cx="4114800" cy="5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2852"/>
            <a:ext cx="8763000" cy="580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50138" t="11458" r="10981" b="54167"/>
          <a:stretch>
            <a:fillRect/>
          </a:stretch>
        </p:blipFill>
        <p:spPr bwMode="auto">
          <a:xfrm>
            <a:off x="457200" y="533400"/>
            <a:ext cx="82780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ข้อความหรือตัวอักษร </a:t>
            </a:r>
            <a:r>
              <a:rPr lang="en-US" dirty="0" smtClean="0">
                <a:latin typeface="Angsana New" pitchFamily="18" charset="-34"/>
              </a:rPr>
              <a:t>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 smtClean="0"/>
              <a:t>เป็นส่วนที่เกี่ยวกับเนื้อหาของมัลติมีเดีย ใช้แสดงรายละเอียด หรือเนื้อหาของเรื่องที่นำเสนอ ซึ่งปัจจุบัน มีหลายรูปแบบ ได้แก่</a:t>
            </a:r>
            <a:endParaRPr lang="en-US" sz="3200" dirty="0" smtClean="0"/>
          </a:p>
          <a:p>
            <a:r>
              <a:rPr lang="en-US" sz="3200" dirty="0" smtClean="0"/>
              <a:t>1. </a:t>
            </a:r>
            <a:r>
              <a:rPr lang="th-TH" sz="3200" dirty="0" smtClean="0"/>
              <a:t>ข้อความที่ได้จากการพิมพ์ เป็นข้อความปกติที่พบได้ทั่วไป ได้จากการพิมพ์ด้วย โปรแกรมประมวลผลงาน (</a:t>
            </a:r>
            <a:r>
              <a:rPr lang="en-US" sz="3200" dirty="0" smtClean="0"/>
              <a:t>Word Processor) </a:t>
            </a:r>
            <a:endParaRPr lang="th-TH" sz="3200" dirty="0" smtClean="0"/>
          </a:p>
          <a:p>
            <a:r>
              <a:rPr lang="th-TH" sz="3200" dirty="0" smtClean="0"/>
              <a:t>เช่น </a:t>
            </a:r>
            <a:r>
              <a:rPr lang="en-US" sz="3200" dirty="0" err="1" smtClean="0"/>
              <a:t>NotePad</a:t>
            </a:r>
            <a:endParaRPr lang="th-TH" sz="3200" dirty="0" smtClean="0"/>
          </a:p>
          <a:p>
            <a:r>
              <a:rPr lang="en-US" sz="3200" dirty="0" smtClean="0"/>
              <a:t>Text Editor</a:t>
            </a:r>
            <a:endParaRPr lang="th-TH" sz="3200" dirty="0" smtClean="0"/>
          </a:p>
          <a:p>
            <a:r>
              <a:rPr lang="en-US" sz="3200" dirty="0" smtClean="0"/>
              <a:t>Microsoft Word </a:t>
            </a:r>
            <a:endParaRPr lang="th-TH" sz="3200" dirty="0" smtClean="0"/>
          </a:p>
          <a:p>
            <a:r>
              <a:rPr lang="th-TH" sz="3200" dirty="0" smtClean="0"/>
              <a:t>โดยตัวอักษรแต่ละตัวเก็บในรหัส เช่น </a:t>
            </a:r>
            <a:r>
              <a:rPr lang="en-US" sz="3200" dirty="0" smtClean="0"/>
              <a:t>ASCII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290"/>
            <a:ext cx="9144000" cy="572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49577" t="34375" r="10981" b="16667"/>
          <a:stretch>
            <a:fillRect/>
          </a:stretch>
        </p:blipFill>
        <p:spPr bwMode="auto">
          <a:xfrm>
            <a:off x="609600" y="609600"/>
            <a:ext cx="78615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66"/>
            <a:ext cx="8715436" cy="558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9956" t="14583" r="54319" b="48959"/>
          <a:stretch>
            <a:fillRect/>
          </a:stretch>
        </p:blipFill>
        <p:spPr bwMode="auto">
          <a:xfrm>
            <a:off x="457200" y="457200"/>
            <a:ext cx="81011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643998" cy="565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2177679D-CFB6-431C-B361-2B1E86765A3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0542" t="42708" r="56662" b="11458"/>
          <a:stretch>
            <a:fillRect/>
          </a:stretch>
        </p:blipFill>
        <p:spPr bwMode="auto">
          <a:xfrm>
            <a:off x="457200" y="457199"/>
            <a:ext cx="7391400" cy="58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จงออกแบบ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font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จำนวน 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แบบ  โดยใช้โปรแกรม 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Photoshop</a:t>
            </a: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จงประยุกต์ใช้งาน 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font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โดยกำหนดจุดเด่นที่ 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font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เป็นสำคัญ  สำหรับใช้งานประชาสัมพันธ์  </a:t>
            </a: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2.1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กิจกรรมไหว้ครู</a:t>
            </a: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2.2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กิจกรรมรับน้อง</a:t>
            </a: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2.3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กิจกรรมกีฬาสี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ข้อความหรือตัวอักษร </a:t>
            </a:r>
            <a:r>
              <a:rPr lang="en-US" dirty="0" smtClean="0">
                <a:latin typeface="Angsana New" pitchFamily="18" charset="-34"/>
              </a:rPr>
              <a:t>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2. </a:t>
            </a:r>
            <a:r>
              <a:rPr lang="th-TH" sz="3200" dirty="0" smtClean="0"/>
              <a:t>ข้อความจากการสแกน เป็นข้อความในลักษณะภาพ หรือ </a:t>
            </a:r>
          </a:p>
          <a:p>
            <a:pPr>
              <a:buNone/>
            </a:pPr>
            <a:r>
              <a:rPr lang="th-TH" sz="3200" dirty="0" smtClean="0"/>
              <a:t>   </a:t>
            </a:r>
            <a:r>
              <a:rPr lang="en-US" sz="3200" dirty="0" smtClean="0"/>
              <a:t>Image </a:t>
            </a:r>
            <a:r>
              <a:rPr lang="th-TH" sz="3200" dirty="0" smtClean="0"/>
              <a:t>ได้จากการนำเอกสารที่พิมพ์ไว้แล้ว</a:t>
            </a:r>
            <a:r>
              <a:rPr lang="en-US" sz="3200" dirty="0" smtClean="0"/>
              <a:t> (</a:t>
            </a:r>
            <a:r>
              <a:rPr lang="th-TH" sz="3200" dirty="0" smtClean="0"/>
              <a:t>เอกสารต้นฉบับ) มาทำการสแกน ด้วยเครื่องสแกนเนอร์ (</a:t>
            </a:r>
            <a:r>
              <a:rPr lang="en-US" sz="3200" dirty="0" smtClean="0"/>
              <a:t>Scanner) </a:t>
            </a:r>
            <a:endParaRPr lang="th-TH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 smtClean="0"/>
              <a:t>คุณสมบัติขิง </a:t>
            </a:r>
            <a:r>
              <a:rPr lang="en-US" sz="3200" dirty="0" smtClean="0"/>
              <a:t>Text </a:t>
            </a:r>
            <a:r>
              <a:rPr lang="th-TH" sz="3200" dirty="0" smtClean="0"/>
              <a:t>มี ดังนี้</a:t>
            </a:r>
            <a:endParaRPr lang="en-US" sz="3200" dirty="0" smtClean="0"/>
          </a:p>
          <a:p>
            <a:pPr lvl="0"/>
            <a:r>
              <a:rPr lang="en-US" sz="3200" dirty="0" smtClean="0"/>
              <a:t>Font</a:t>
            </a:r>
          </a:p>
          <a:p>
            <a:pPr lvl="0"/>
            <a:r>
              <a:rPr lang="en-US" sz="3200" dirty="0" smtClean="0"/>
              <a:t>Size</a:t>
            </a:r>
          </a:p>
          <a:p>
            <a:pPr lvl="0"/>
            <a:r>
              <a:rPr lang="en-US" sz="3200" dirty="0" smtClean="0"/>
              <a:t>Style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Font </a:t>
            </a:r>
            <a:r>
              <a:rPr lang="th-TH" sz="3200" dirty="0" smtClean="0"/>
              <a:t>เป็นรูปแบบของตัวอักษรที่สร้างไว้เป็นชุด ใน 1 ชุดจะประกอบด้วยตัวอักษรที่คู่กับรหัส</a:t>
            </a:r>
            <a:endParaRPr lang="en-US" sz="3200" dirty="0" smtClean="0"/>
          </a:p>
          <a:p>
            <a:r>
              <a:rPr lang="th-TH" sz="3200" dirty="0" smtClean="0"/>
              <a:t>แอสกีของคอมพิวเตอร์ </a:t>
            </a:r>
            <a:r>
              <a:rPr lang="en-US" sz="3200" dirty="0" smtClean="0"/>
              <a:t>Font </a:t>
            </a:r>
            <a:r>
              <a:rPr lang="th-TH" sz="3200" dirty="0" smtClean="0"/>
              <a:t>มี 2 แบบคือ </a:t>
            </a:r>
            <a:endParaRPr lang="en-US" sz="3200" dirty="0" smtClean="0"/>
          </a:p>
          <a:p>
            <a:r>
              <a:rPr lang="th-TH" sz="3200" dirty="0" smtClean="0"/>
              <a:t>1. </a:t>
            </a:r>
            <a:r>
              <a:rPr lang="en-US" sz="3200" dirty="0" smtClean="0"/>
              <a:t>bitmap font </a:t>
            </a:r>
            <a:r>
              <a:rPr lang="th-TH" sz="3200" dirty="0" smtClean="0"/>
              <a:t>เป็นการนำเสนอแบบดิจิตอลของฟอนต์ที่มีขนาดตายตัว หรือจำกัดกลุ่มของขนาด </a:t>
            </a:r>
            <a:r>
              <a:rPr lang="en-US" sz="3200" dirty="0" smtClean="0"/>
              <a:t> </a:t>
            </a:r>
            <a:endParaRPr lang="th-TH" sz="3200" dirty="0" smtClean="0"/>
          </a:p>
          <a:p>
            <a:r>
              <a:rPr lang="en-US" sz="3200" dirty="0" smtClean="0"/>
              <a:t>2. outline font </a:t>
            </a:r>
            <a:r>
              <a:rPr lang="th-TH" sz="3200" dirty="0" smtClean="0"/>
              <a:t>เป็น </a:t>
            </a:r>
            <a:r>
              <a:rPr lang="en-US" sz="3200" dirty="0" smtClean="0"/>
              <a:t>Font </a:t>
            </a:r>
            <a:r>
              <a:rPr lang="th-TH" sz="3200" dirty="0" smtClean="0"/>
              <a:t>ที่จัดเก็บข้อมูลแบบเวคเตอร์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โปรแกรมสำหรับสร้าง </a:t>
            </a:r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Font </a:t>
            </a:r>
            <a:r>
              <a:rPr lang="th-TH" sz="4000" dirty="0" smtClean="0"/>
              <a:t>ที่มีใช้งานในคอมพิวเตอร์ สามารถแก้ไข หรือสร้างเพิ่มขึ้นได้ โดยใช้โปรแกรมในการจัดการกับ </a:t>
            </a:r>
          </a:p>
          <a:p>
            <a:pPr>
              <a:buNone/>
            </a:pPr>
            <a:r>
              <a:rPr lang="th-TH" sz="4000" dirty="0" smtClean="0"/>
              <a:t>   </a:t>
            </a:r>
            <a:r>
              <a:rPr lang="en-US" sz="4000" dirty="0" smtClean="0"/>
              <a:t>font  </a:t>
            </a:r>
            <a:r>
              <a:rPr lang="th-TH" sz="4000" dirty="0" smtClean="0"/>
              <a:t>เช่นโปรแกรมดังต่อไปนี้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en-US" dirty="0" smtClean="0"/>
              <a:t>The Font Creator Program ver. 5.0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ont Creator - Over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6357982" cy="50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2852"/>
            <a:ext cx="8247089" cy="692150"/>
          </a:xfrm>
        </p:spPr>
        <p:txBody>
          <a:bodyPr/>
          <a:lstStyle/>
          <a:p>
            <a:r>
              <a:rPr lang="en-US" dirty="0" smtClean="0"/>
              <a:t>The Font Creator Program ver. 5.0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The Font Creator Program </a:t>
            </a:r>
            <a:r>
              <a:rPr lang="th-TH" sz="4000" dirty="0" smtClean="0"/>
              <a:t>ใช้ในการสร้าง </a:t>
            </a:r>
            <a:r>
              <a:rPr lang="en-US" sz="4000" dirty="0" smtClean="0"/>
              <a:t>Font </a:t>
            </a:r>
            <a:r>
              <a:rPr lang="th-TH" sz="4000" dirty="0" smtClean="0"/>
              <a:t>โดยสามารถนำภาพจากการ </a:t>
            </a:r>
            <a:r>
              <a:rPr lang="en-US" sz="4000" dirty="0" smtClean="0"/>
              <a:t>scan </a:t>
            </a:r>
            <a:r>
              <a:rPr lang="th-TH" sz="4000" dirty="0" smtClean="0"/>
              <a:t>เพื่อสร้าง</a:t>
            </a:r>
            <a:r>
              <a:rPr lang="en-US" sz="4000" dirty="0" smtClean="0"/>
              <a:t> TrueType font </a:t>
            </a:r>
            <a:r>
              <a:rPr lang="th-TH" sz="4000" dirty="0" smtClean="0"/>
              <a:t>ซึ่งทำให้สามารถสร้าง </a:t>
            </a:r>
            <a:r>
              <a:rPr lang="en-US" sz="4000" dirty="0" smtClean="0"/>
              <a:t>font </a:t>
            </a:r>
            <a:r>
              <a:rPr lang="th-TH" sz="4000" dirty="0" smtClean="0"/>
              <a:t>ลายมือเขียนได้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5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81" y="714375"/>
            <a:ext cx="952481" cy="71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usiness02">
  <a:themeElements>
    <a:clrScheme name="bluebusiness02 4">
      <a:dk1>
        <a:srgbClr val="000000"/>
      </a:dk1>
      <a:lt1>
        <a:srgbClr val="FFFFFF"/>
      </a:lt1>
      <a:dk2>
        <a:srgbClr val="000000"/>
      </a:dk2>
      <a:lt2>
        <a:srgbClr val="CCFFFF"/>
      </a:lt2>
      <a:accent1>
        <a:srgbClr val="003399"/>
      </a:accent1>
      <a:accent2>
        <a:srgbClr val="FF9933"/>
      </a:accent2>
      <a:accent3>
        <a:srgbClr val="FFFFFF"/>
      </a:accent3>
      <a:accent4>
        <a:srgbClr val="000000"/>
      </a:accent4>
      <a:accent5>
        <a:srgbClr val="AAADCA"/>
      </a:accent5>
      <a:accent6>
        <a:srgbClr val="E78A2D"/>
      </a:accent6>
      <a:hlink>
        <a:srgbClr val="6699FF"/>
      </a:hlink>
      <a:folHlink>
        <a:srgbClr val="83A6A7"/>
      </a:folHlink>
    </a:clrScheme>
    <a:fontScheme name="bluebusiness02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luebusiness02 1">
        <a:dk1>
          <a:srgbClr val="000000"/>
        </a:dk1>
        <a:lt1>
          <a:srgbClr val="FFFFFF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00FF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E7B9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2">
        <a:dk1>
          <a:srgbClr val="000000"/>
        </a:dk1>
        <a:lt1>
          <a:srgbClr val="FFFFFF"/>
        </a:lt1>
        <a:dk2>
          <a:srgbClr val="000066"/>
        </a:dk2>
        <a:lt2>
          <a:srgbClr val="CCFFFF"/>
        </a:lt2>
        <a:accent1>
          <a:srgbClr val="0066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E78A00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3">
        <a:dk1>
          <a:srgbClr val="000000"/>
        </a:dk1>
        <a:lt1>
          <a:srgbClr val="FFFFFF"/>
        </a:lt1>
        <a:dk2>
          <a:srgbClr val="000000"/>
        </a:dk2>
        <a:lt2>
          <a:srgbClr val="CCFFCC"/>
        </a:lt2>
        <a:accent1>
          <a:srgbClr val="006666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4">
        <a:dk1>
          <a:srgbClr val="000000"/>
        </a:dk1>
        <a:lt1>
          <a:srgbClr val="FFFFFF"/>
        </a:lt1>
        <a:dk2>
          <a:srgbClr val="000000"/>
        </a:dk2>
        <a:lt2>
          <a:srgbClr val="CCFFFF"/>
        </a:lt2>
        <a:accent1>
          <a:srgbClr val="00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8A2D"/>
        </a:accent6>
        <a:hlink>
          <a:srgbClr val="66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5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33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8A2D"/>
        </a:accent6>
        <a:hlink>
          <a:srgbClr val="CC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bluebusiness02</Template>
  <TotalTime>3084</TotalTime>
  <Words>592</Words>
  <Application>Microsoft Office PowerPoint</Application>
  <PresentationFormat>On-screen Show (4:3)</PresentationFormat>
  <Paragraphs>106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bluebusiness02</vt:lpstr>
      <vt:lpstr>ข้อความ(Text)  </vt:lpstr>
      <vt:lpstr>ข้อความหรือตัวอักษร (Text)</vt:lpstr>
      <vt:lpstr>ข้อความหรือตัวอักษร (Text)</vt:lpstr>
      <vt:lpstr>ข้อความหรือตัวอักษร (Text)</vt:lpstr>
      <vt:lpstr>คุณสมบัติของ Text</vt:lpstr>
      <vt:lpstr>Font</vt:lpstr>
      <vt:lpstr>โปรแกรมสำหรับสร้าง Font</vt:lpstr>
      <vt:lpstr>The Font Creator Program ver. 5.0</vt:lpstr>
      <vt:lpstr>The Font Creator Program ver. 5.0</vt:lpstr>
      <vt:lpstr>FontLab 4.6</vt:lpstr>
      <vt:lpstr>TypeTool 2</vt:lpstr>
      <vt:lpstr>BitFonter</vt:lpstr>
      <vt:lpstr>อักขระสัญลักษณ์พิเสษ</vt:lpstr>
      <vt:lpstr>อักขระสัญลักษณ์พิเสษ</vt:lpstr>
      <vt:lpstr>การเพิ่ม Font</vt:lpstr>
      <vt:lpstr>การเพิ่ม Font</vt:lpstr>
      <vt:lpstr>การเพิ่ม Font</vt:lpstr>
      <vt:lpstr>Font Size</vt:lpstr>
      <vt:lpstr>โปรแกรมตกแต่งตัวอักษร</vt:lpstr>
      <vt:lpstr>Xara 3D</vt:lpstr>
      <vt:lpstr>Xara Webstyle 4</vt:lpstr>
      <vt:lpstr>FontTwister</vt:lpstr>
      <vt:lpstr>Font Magic</vt:lpstr>
      <vt:lpstr>Imagestyler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แบบฝึกหัด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cms</dc:creator>
  <cp:lastModifiedBy>naorung</cp:lastModifiedBy>
  <cp:revision>542</cp:revision>
  <dcterms:created xsi:type="dcterms:W3CDTF">2011-06-22T03:41:26Z</dcterms:created>
  <dcterms:modified xsi:type="dcterms:W3CDTF">2014-09-27T04:00:00Z</dcterms:modified>
</cp:coreProperties>
</file>