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8" r:id="rId1"/>
  </p:sldMasterIdLst>
  <p:notesMasterIdLst>
    <p:notesMasterId r:id="rId50"/>
  </p:notesMasterIdLst>
  <p:handoutMasterIdLst>
    <p:handoutMasterId r:id="rId51"/>
  </p:handoutMasterIdLst>
  <p:sldIdLst>
    <p:sldId id="352" r:id="rId2"/>
    <p:sldId id="353" r:id="rId3"/>
    <p:sldId id="354" r:id="rId4"/>
    <p:sldId id="355" r:id="rId5"/>
    <p:sldId id="356" r:id="rId6"/>
    <p:sldId id="357" r:id="rId7"/>
    <p:sldId id="359" r:id="rId8"/>
    <p:sldId id="363" r:id="rId9"/>
    <p:sldId id="360" r:id="rId10"/>
    <p:sldId id="362" r:id="rId11"/>
    <p:sldId id="295" r:id="rId12"/>
    <p:sldId id="258" r:id="rId13"/>
    <p:sldId id="338" r:id="rId14"/>
    <p:sldId id="339" r:id="rId15"/>
    <p:sldId id="259" r:id="rId16"/>
    <p:sldId id="262" r:id="rId17"/>
    <p:sldId id="296" r:id="rId18"/>
    <p:sldId id="327" r:id="rId19"/>
    <p:sldId id="328" r:id="rId20"/>
    <p:sldId id="329" r:id="rId21"/>
    <p:sldId id="330" r:id="rId22"/>
    <p:sldId id="331" r:id="rId23"/>
    <p:sldId id="332" r:id="rId24"/>
    <p:sldId id="334" r:id="rId25"/>
    <p:sldId id="335" r:id="rId26"/>
    <p:sldId id="336" r:id="rId27"/>
    <p:sldId id="337" r:id="rId28"/>
    <p:sldId id="344" r:id="rId29"/>
    <p:sldId id="345" r:id="rId30"/>
    <p:sldId id="346" r:id="rId31"/>
    <p:sldId id="347" r:id="rId32"/>
    <p:sldId id="348" r:id="rId33"/>
    <p:sldId id="349" r:id="rId34"/>
    <p:sldId id="350" r:id="rId35"/>
    <p:sldId id="340" r:id="rId36"/>
    <p:sldId id="341" r:id="rId37"/>
    <p:sldId id="342" r:id="rId38"/>
    <p:sldId id="343" r:id="rId39"/>
    <p:sldId id="263" r:id="rId40"/>
    <p:sldId id="264" r:id="rId41"/>
    <p:sldId id="265" r:id="rId42"/>
    <p:sldId id="266" r:id="rId43"/>
    <p:sldId id="267" r:id="rId44"/>
    <p:sldId id="325" r:id="rId45"/>
    <p:sldId id="326" r:id="rId46"/>
    <p:sldId id="294" r:id="rId47"/>
    <p:sldId id="293" r:id="rId48"/>
    <p:sldId id="351" r:id="rId49"/>
  </p:sldIdLst>
  <p:sldSz cx="9144000" cy="6858000" type="screen4x3"/>
  <p:notesSz cx="7053263" cy="9309100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8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F8BFDCB-BC6E-4A9F-B397-FFD774649D51}" type="datetimeFigureOut">
              <a:rPr lang="th-TH"/>
              <a:pPr>
                <a:defRPr/>
              </a:pPr>
              <a:t>28/08/57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E4C0800-8DE4-4EE1-ABA1-E114C49AA742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A717537-84E8-451E-8054-DBBA9570D630}" type="datetimeFigureOut">
              <a:rPr lang="th-TH"/>
              <a:pPr>
                <a:defRPr/>
              </a:pPr>
              <a:t>28/08/57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pPr lvl="0"/>
            <a:endParaRPr lang="th-TH" noProof="0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vert="horz" lIns="93497" tIns="46749" rIns="93497" bIns="46749" rtlCol="0">
            <a:normAutofit/>
          </a:bodyPr>
          <a:lstStyle/>
          <a:p>
            <a:pPr lvl="0"/>
            <a:r>
              <a:rPr lang="th-TH" noProof="0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noProof="0" smtClean="0"/>
              <a:t>ระดับที่สอง</a:t>
            </a:r>
          </a:p>
          <a:p>
            <a:pPr lvl="2"/>
            <a:r>
              <a:rPr lang="th-TH" noProof="0" smtClean="0"/>
              <a:t>ระดับที่สาม</a:t>
            </a:r>
          </a:p>
          <a:p>
            <a:pPr lvl="3"/>
            <a:r>
              <a:rPr lang="th-TH" noProof="0" smtClean="0"/>
              <a:t>ระดับที่สี่</a:t>
            </a:r>
          </a:p>
          <a:p>
            <a:pPr lvl="4"/>
            <a:r>
              <a:rPr lang="th-TH" noProof="0" smtClean="0"/>
              <a:t>ระดับที่ห้า</a:t>
            </a:r>
            <a:endParaRPr lang="th-TH" noProof="0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A27C93F-53CE-471B-8641-7EBE2593B459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CDBEF3-6B0D-477E-A680-240A64640970}" type="slidenum">
              <a:rPr lang="en-US" smtClean="0">
                <a:ea typeface="Gulim" pitchFamily="34" charset="-127"/>
              </a:rPr>
              <a:pPr/>
              <a:t>1</a:t>
            </a:fld>
            <a:endParaRPr lang="en-US" smtClean="0">
              <a:ea typeface="Gulim" pitchFamily="34" charset="-127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1000" dirty="0" smtClean="0">
                <a:cs typeface="Cordia New" pitchFamily="34" charset="-34"/>
              </a:rPr>
              <a:t> </a:t>
            </a:r>
            <a:r>
              <a:rPr lang="th-TH" altLang="zh-CN" sz="1000" b="1" dirty="0" smtClean="0"/>
              <a:t>ตัวอักษร (</a:t>
            </a:r>
            <a:r>
              <a:rPr lang="en-US" altLang="zh-CN" sz="1000" b="1" dirty="0" smtClean="0">
                <a:cs typeface="Cordia New" pitchFamily="34" charset="-34"/>
              </a:rPr>
              <a:t>Text)</a:t>
            </a:r>
            <a:r>
              <a:rPr lang="en-US" altLang="zh-CN" sz="1000" dirty="0" smtClean="0">
                <a:cs typeface="Cordia New" pitchFamily="34" charset="-34"/>
              </a:rPr>
              <a:t> </a:t>
            </a:r>
            <a:r>
              <a:rPr lang="th-TH" altLang="zh-CN" sz="1000" dirty="0" smtClean="0"/>
              <a:t>ตัวอักษรถือว่าเป็นองค์ประกอบพื้นฐานที่สำคัญในการเขียนโปรแกรมมัลติมีเดีย</a:t>
            </a:r>
            <a:r>
              <a:rPr lang="en-US" altLang="zh-CN" sz="1000" dirty="0" smtClean="0">
                <a:cs typeface="Cordia New" pitchFamily="34" charset="-34"/>
              </a:rPr>
              <a:t>  </a:t>
            </a:r>
            <a:r>
              <a:rPr lang="th-TH" altLang="zh-CN" sz="1000" dirty="0" smtClean="0"/>
              <a:t>โปรแกรมประยุกต์โดยมากมีตัวอักษรให้ผู้เขียนเลือกได้หลาย ๆ แบบ และสามารถที่จะเลือกสีของตัวอักษรได้ตามต้องการ นอกจากนั้นยังสามารถกำหนดขนาดของตัวอักษรได้ตามต้องการ การโต้ตอบกับผู้ใช้ก็ยังนิยมใช้ตัวอักษร รวมถึงการใช้ตัวอักษรในการเชื่อมโยงแบบปฏิสัมพันธ์ได้</a:t>
            </a:r>
            <a:r>
              <a:rPr lang="en-US" altLang="zh-CN" sz="1000" dirty="0" smtClean="0">
                <a:cs typeface="Cordia New" pitchFamily="34" charset="-34"/>
              </a:rPr>
              <a:t>  </a:t>
            </a:r>
            <a:r>
              <a:rPr lang="th-TH" altLang="zh-CN" sz="1000" dirty="0" smtClean="0"/>
              <a:t>เช่น การคลิกไปที่ตัวอักษรเพื่อเชื่อมโยงไปนำเสนอ เสียง ภาพกราฟิก หรือเล่น</a:t>
            </a:r>
            <a:r>
              <a:rPr lang="th-TH" altLang="zh-CN" sz="1000" dirty="0" err="1" smtClean="0"/>
              <a:t>วีดิ</a:t>
            </a:r>
            <a:r>
              <a:rPr lang="th-TH" altLang="zh-CN" sz="1000" dirty="0" smtClean="0"/>
              <a:t>ทัศน์ เป็นต้น</a:t>
            </a:r>
            <a:r>
              <a:rPr lang="en-US" altLang="zh-CN" sz="1000" dirty="0" smtClean="0">
                <a:cs typeface="Cordia New" pitchFamily="34" charset="-34"/>
              </a:rPr>
              <a:t>   </a:t>
            </a:r>
            <a:r>
              <a:rPr lang="th-TH" altLang="zh-CN" sz="1000" dirty="0" smtClean="0"/>
              <a:t>นอกจากนี้ตัวอักษรยังสามารถนำมาจัดเป็นลักษณะของเมนู (</a:t>
            </a:r>
            <a:r>
              <a:rPr lang="en-US" altLang="zh-CN" sz="1000" dirty="0" smtClean="0">
                <a:cs typeface="Cordia New" pitchFamily="34" charset="-34"/>
              </a:rPr>
              <a:t>Menus)   </a:t>
            </a:r>
            <a:r>
              <a:rPr lang="th-TH" altLang="zh-CN" sz="1000" dirty="0" smtClean="0"/>
              <a:t>เพื่อให้ผู้ใช้เลือกข้อมูลที่จะศึกษาได้</a:t>
            </a:r>
            <a:r>
              <a:rPr lang="en-US" altLang="zh-CN" sz="1000" dirty="0" smtClean="0">
                <a:cs typeface="Cordia New" pitchFamily="34" charset="-34"/>
              </a:rPr>
              <a:t>  </a:t>
            </a:r>
            <a:r>
              <a:rPr lang="th-TH" altLang="zh-CN" sz="1000" dirty="0" smtClean="0"/>
              <a:t>โดยคลิกไปที่บริเวณกรอบสี่เหลี่ยมของมัลติมีเดียปฏิสัมพันธ์</a:t>
            </a:r>
            <a:endParaRPr lang="en-US" altLang="zh-CN" sz="1000" dirty="0" smtClean="0">
              <a:cs typeface="Cordia New" pitchFamily="34" charset="-34"/>
            </a:endParaRPr>
          </a:p>
          <a:p>
            <a:pPr eaLnBrk="1" hangingPunct="1"/>
            <a:r>
              <a:rPr lang="en-US" altLang="zh-CN" sz="1000" dirty="0" smtClean="0">
                <a:cs typeface="Cordia New" pitchFamily="34" charset="-34"/>
              </a:rPr>
              <a:t>             </a:t>
            </a:r>
            <a:r>
              <a:rPr lang="th-TH" altLang="zh-CN" sz="1000" b="1" dirty="0" smtClean="0"/>
              <a:t>ภาพนิ่ง (</a:t>
            </a:r>
            <a:r>
              <a:rPr lang="en-US" altLang="zh-CN" sz="1000" b="1" dirty="0" smtClean="0">
                <a:cs typeface="Cordia New" pitchFamily="34" charset="-34"/>
              </a:rPr>
              <a:t>Still Images) </a:t>
            </a:r>
            <a:r>
              <a:rPr lang="th-TH" altLang="zh-CN" sz="1000" dirty="0" smtClean="0"/>
              <a:t>ภาพนิ่งเป็นภาพกราฟิกที่ไม่มีการเคลื่อนไหว</a:t>
            </a:r>
            <a:r>
              <a:rPr lang="en-US" altLang="zh-CN" sz="1000" dirty="0" smtClean="0">
                <a:cs typeface="Cordia New" pitchFamily="34" charset="-34"/>
              </a:rPr>
              <a:t>   </a:t>
            </a:r>
            <a:r>
              <a:rPr lang="th-TH" altLang="zh-CN" sz="1000" dirty="0" smtClean="0"/>
              <a:t>เช่น ภาพถ่าย หรือ ภาพวาด เป็นต้น</a:t>
            </a:r>
            <a:r>
              <a:rPr lang="en-US" altLang="zh-CN" sz="1000" dirty="0" smtClean="0">
                <a:cs typeface="Cordia New" pitchFamily="34" charset="-34"/>
              </a:rPr>
              <a:t>   </a:t>
            </a:r>
            <a:r>
              <a:rPr lang="th-TH" altLang="zh-CN" sz="1000" dirty="0" smtClean="0"/>
              <a:t>ภาพนิ่งมีบทบาทสำคัญต่อ</a:t>
            </a:r>
            <a:r>
              <a:rPr lang="th-TH" altLang="zh-CN" sz="1000" dirty="0" err="1" smtClean="0"/>
              <a:t>มัลติ</a:t>
            </a:r>
            <a:r>
              <a:rPr lang="th-TH" altLang="zh-CN" sz="1000" dirty="0" smtClean="0"/>
              <a:t>-</a:t>
            </a:r>
            <a:r>
              <a:rPr lang="th-TH" altLang="zh-CN" sz="1000" dirty="0" err="1" smtClean="0"/>
              <a:t>มีเดีย</a:t>
            </a:r>
            <a:r>
              <a:rPr lang="th-TH" altLang="zh-CN" sz="1000" dirty="0" smtClean="0"/>
              <a:t>มาก</a:t>
            </a:r>
            <a:r>
              <a:rPr lang="en-US" altLang="zh-CN" sz="1000" dirty="0" smtClean="0">
                <a:cs typeface="Cordia New" pitchFamily="34" charset="-34"/>
              </a:rPr>
              <a:t>   </a:t>
            </a:r>
            <a:r>
              <a:rPr lang="th-TH" altLang="zh-CN" sz="1000" dirty="0" smtClean="0"/>
              <a:t>ทั้งนี้เนื่องจากจะให้ผลในเชิงของการเรียนรู้ด้วยการมองเห็นไม่ว่าจะดูโทรทัศน์ หนังสือพิมพ์ วารสาร ฯลฯ</a:t>
            </a:r>
            <a:r>
              <a:rPr lang="en-US" altLang="zh-CN" sz="1000" dirty="0" smtClean="0">
                <a:cs typeface="Cordia New" pitchFamily="34" charset="-34"/>
              </a:rPr>
              <a:t>    </a:t>
            </a:r>
            <a:r>
              <a:rPr lang="th-TH" altLang="zh-CN" sz="1000" dirty="0" smtClean="0"/>
              <a:t>จะมีภาพเป็นองค์ประกอบเสมอ ดังคำกล่าวที่ว่า</a:t>
            </a:r>
            <a:r>
              <a:rPr lang="en-US" altLang="zh-CN" sz="1000" dirty="0" smtClean="0">
                <a:cs typeface="Cordia New" pitchFamily="34" charset="-34"/>
              </a:rPr>
              <a:t>   “</a:t>
            </a:r>
            <a:r>
              <a:rPr lang="th-TH" altLang="zh-CN" sz="1000" dirty="0" smtClean="0"/>
              <a:t>ภาพหนึ่งภาพมีคุณค่าเท่ากับคำถึงพันคำ</a:t>
            </a:r>
            <a:r>
              <a:rPr lang="en-US" altLang="zh-CN" sz="1000" dirty="0" smtClean="0">
                <a:cs typeface="Cordia New" pitchFamily="34" charset="-34"/>
              </a:rPr>
              <a:t>”    </a:t>
            </a:r>
            <a:r>
              <a:rPr lang="th-TH" altLang="zh-CN" sz="1000" dirty="0" smtClean="0"/>
              <a:t>ดังนั้นภาพนิ่งจึงมีบทบาทมากในการออกแบบมัลติมีเดียที่มีตัวอักษรและภาพนิ่งเป็น</a:t>
            </a:r>
            <a:r>
              <a:rPr lang="en-US" altLang="zh-CN" sz="1000" dirty="0" smtClean="0">
                <a:cs typeface="Cordia New" pitchFamily="34" charset="-34"/>
              </a:rPr>
              <a:t>  GUI (Graphical User Interface) </a:t>
            </a:r>
            <a:r>
              <a:rPr lang="th-TH" altLang="zh-CN" sz="1000" dirty="0" smtClean="0"/>
              <a:t>ภาพนิ่งสามารถผลิตได้หลายวิธี อย่างเช่น การวาด</a:t>
            </a:r>
            <a:r>
              <a:rPr lang="en-US" altLang="zh-CN" sz="1000" dirty="0" smtClean="0">
                <a:cs typeface="Cordia New" pitchFamily="34" charset="-34"/>
              </a:rPr>
              <a:t> (Drawing) </a:t>
            </a:r>
            <a:r>
              <a:rPr lang="th-TH" altLang="zh-CN" sz="1000" dirty="0" smtClean="0"/>
              <a:t>การสแกนภาพ (</a:t>
            </a:r>
            <a:r>
              <a:rPr lang="en-US" altLang="zh-CN" sz="1000" dirty="0" smtClean="0">
                <a:cs typeface="Cordia New" pitchFamily="34" charset="-34"/>
              </a:rPr>
              <a:t>Scanning) </a:t>
            </a:r>
            <a:r>
              <a:rPr lang="th-TH" altLang="zh-CN" sz="1000" dirty="0" smtClean="0"/>
              <a:t>เป็นต้น</a:t>
            </a:r>
            <a:endParaRPr lang="en-US" altLang="zh-CN" sz="1000" dirty="0" smtClean="0">
              <a:cs typeface="Cordia New" pitchFamily="34" charset="-34"/>
            </a:endParaRPr>
          </a:p>
          <a:p>
            <a:pPr eaLnBrk="1" hangingPunct="1"/>
            <a:r>
              <a:rPr lang="en-US" altLang="zh-CN" sz="1000" dirty="0" smtClean="0">
                <a:cs typeface="Cordia New" pitchFamily="34" charset="-34"/>
              </a:rPr>
              <a:t>             </a:t>
            </a:r>
            <a:r>
              <a:rPr lang="th-TH" altLang="zh-CN" sz="1000" b="1" dirty="0" smtClean="0"/>
              <a:t>ภาพเคลื่อนไหว</a:t>
            </a:r>
            <a:r>
              <a:rPr lang="en-US" altLang="zh-CN" sz="1000" b="1" dirty="0" smtClean="0">
                <a:cs typeface="Cordia New" pitchFamily="34" charset="-34"/>
              </a:rPr>
              <a:t> (Animation)</a:t>
            </a:r>
            <a:r>
              <a:rPr lang="th-TH" altLang="zh-CN" sz="1000" dirty="0" smtClean="0"/>
              <a:t>ภาพเคลื่อนไหวจะหมายถึง การเคลื่อนไหวของลูก</a:t>
            </a:r>
            <a:r>
              <a:rPr lang="th-TH" altLang="zh-CN" sz="1000" dirty="0" err="1" smtClean="0"/>
              <a:t>สูป</a:t>
            </a:r>
            <a:r>
              <a:rPr lang="th-TH" altLang="zh-CN" sz="1000" dirty="0" smtClean="0"/>
              <a:t>และวาล์วในระบบการทำงานของเครื่องยนต์ </a:t>
            </a:r>
            <a:r>
              <a:rPr lang="en-US" altLang="zh-CN" sz="1000" dirty="0" smtClean="0">
                <a:cs typeface="Cordia New" pitchFamily="34" charset="-34"/>
              </a:rPr>
              <a:t>4 </a:t>
            </a:r>
            <a:r>
              <a:rPr lang="th-TH" altLang="zh-CN" sz="1000" dirty="0" smtClean="0"/>
              <a:t>จังหวะ เป็นต้น ซึ่งจะทำให้สามารถเข้าใจระบบการทำงานของเครื่องยนต์ได้เป็นอย่างดี</a:t>
            </a:r>
            <a:r>
              <a:rPr lang="en-US" altLang="zh-CN" sz="1000" dirty="0" smtClean="0">
                <a:cs typeface="Cordia New" pitchFamily="34" charset="-34"/>
              </a:rPr>
              <a:t>     </a:t>
            </a:r>
            <a:r>
              <a:rPr lang="th-TH" altLang="zh-CN" sz="1000" dirty="0" smtClean="0"/>
              <a:t>ดังนั้นภาพเคลื่อนไหวจึงขอบข่ายตั้งแต่การสร้างภาพด้วยกราฟิกอย่างง่าย พร้อมทั้งการเคลื่อนไหวกราฟิกนั้น จนถึงกราฟิกที่มีรายละเอียดแสดงการเคลื่อนไหวในวงการธุรกิจ ก็มี </a:t>
            </a:r>
            <a:r>
              <a:rPr lang="en-US" altLang="zh-CN" sz="1000" dirty="0" smtClean="0">
                <a:cs typeface="Cordia New" pitchFamily="34" charset="-34"/>
              </a:rPr>
              <a:t>Autodesk Animator </a:t>
            </a:r>
            <a:r>
              <a:rPr lang="th-TH" altLang="zh-CN" sz="1000" dirty="0" smtClean="0"/>
              <a:t>ซึ่งมีคุณสมบัติดีทั้งในด้านของการออกแบบกราฟิกละเอียดสำหรับใช้ในมัลติมีเดียตามต้องการ</a:t>
            </a:r>
            <a:endParaRPr lang="en-US" altLang="zh-CN" sz="1000" dirty="0" smtClean="0">
              <a:cs typeface="Cordia New" pitchFamily="34" charset="-34"/>
            </a:endParaRPr>
          </a:p>
          <a:p>
            <a:pPr eaLnBrk="1" hangingPunct="1"/>
            <a:r>
              <a:rPr lang="en-US" altLang="zh-CN" sz="1000" dirty="0" smtClean="0">
                <a:cs typeface="Cordia New" pitchFamily="34" charset="-34"/>
              </a:rPr>
              <a:t>             </a:t>
            </a:r>
            <a:r>
              <a:rPr lang="th-TH" altLang="zh-CN" sz="1000" b="1" dirty="0" smtClean="0"/>
              <a:t>การเชื่อมโยงแบบปฏิสัมพันธ์ (</a:t>
            </a:r>
            <a:r>
              <a:rPr lang="en-US" altLang="zh-CN" sz="1000" b="1" dirty="0" smtClean="0">
                <a:cs typeface="Cordia New" pitchFamily="34" charset="-34"/>
              </a:rPr>
              <a:t>Interactive Links)</a:t>
            </a:r>
            <a:r>
              <a:rPr lang="en-US" altLang="zh-CN" sz="1000" dirty="0" smtClean="0">
                <a:cs typeface="Cordia New" pitchFamily="34" charset="-34"/>
              </a:rPr>
              <a:t>      </a:t>
            </a:r>
            <a:r>
              <a:rPr lang="th-TH" altLang="zh-CN" sz="1000" dirty="0" smtClean="0"/>
              <a:t>การเชื่อมโยงแบบปฏิสัมพันธ์จะหมายถึงการที่ผู้ใช้มัลติมีเดียสามารถเลือกข้อมูลได้ตามต้องการ โดยใช้ตัวอักษรหรือปุ่มสำหรับตัวอักษรที่จะสามารถเชื่อมโยงได้จะเป็นตัวอักษรที่มีสีแตกต่างจากอักษรตัวอื่น ๆ ส่วนปุ่มก็จะมีลักษณะคล้ายกับปุ่มเพื่อชมภาพยนตร์ หรือคลิกลงบนปุ่มเพื่อเข้าหาข้อมูลที่ต้องการ หรือเปลี่ยนหน้าต่างของข้อมูลต่อไป</a:t>
            </a:r>
            <a:endParaRPr lang="en-US" altLang="zh-CN" sz="1000" dirty="0" smtClean="0">
              <a:cs typeface="Cordia New" pitchFamily="34" charset="-34"/>
            </a:endParaRPr>
          </a:p>
          <a:p>
            <a:pPr eaLnBrk="1" hangingPunct="1"/>
            <a:r>
              <a:rPr lang="en-US" altLang="zh-CN" sz="1000" dirty="0" smtClean="0">
                <a:cs typeface="Cordia New" pitchFamily="34" charset="-34"/>
              </a:rPr>
              <a:t>             </a:t>
            </a:r>
            <a:r>
              <a:rPr lang="th-TH" altLang="zh-CN" sz="1000" b="1" dirty="0" err="1" smtClean="0"/>
              <a:t>วีดิ</a:t>
            </a:r>
            <a:r>
              <a:rPr lang="th-TH" altLang="zh-CN" sz="1000" b="1" dirty="0" smtClean="0"/>
              <a:t>ทัศน์ (</a:t>
            </a:r>
            <a:r>
              <a:rPr lang="en-US" altLang="zh-CN" sz="1000" b="1" dirty="0" smtClean="0">
                <a:cs typeface="Cordia New" pitchFamily="34" charset="-34"/>
              </a:rPr>
              <a:t>Video) </a:t>
            </a:r>
            <a:r>
              <a:rPr lang="th-TH" altLang="zh-CN" sz="1000" dirty="0" smtClean="0"/>
              <a:t>การใช้มัลติมีเดียในอนาคตจะเกี่ยวข้องกับการนำเอาภาพยนตร์</a:t>
            </a:r>
            <a:r>
              <a:rPr lang="th-TH" altLang="zh-CN" sz="1000" dirty="0" err="1" smtClean="0"/>
              <a:t>วีดิ</a:t>
            </a:r>
            <a:r>
              <a:rPr lang="th-TH" altLang="zh-CN" sz="1000" dirty="0" smtClean="0"/>
              <a:t>ทัศน์</a:t>
            </a:r>
            <a:r>
              <a:rPr lang="en-US" altLang="zh-CN" sz="1000" dirty="0" smtClean="0">
                <a:cs typeface="Cordia New" pitchFamily="34" charset="-34"/>
              </a:rPr>
              <a:t>       </a:t>
            </a:r>
            <a:r>
              <a:rPr lang="th-TH" altLang="zh-CN" sz="1000" dirty="0" smtClean="0"/>
              <a:t>ซึ่งอยู่ในรูปของดิจิตอลรวมเข้าไปกับโปรแกรมประยุกต์ที่เขียนขึ้น</a:t>
            </a:r>
            <a:r>
              <a:rPr lang="en-US" altLang="zh-CN" sz="1000" dirty="0" smtClean="0">
                <a:cs typeface="Cordia New" pitchFamily="34" charset="-34"/>
              </a:rPr>
              <a:t>      </a:t>
            </a:r>
            <a:r>
              <a:rPr lang="th-TH" altLang="zh-CN" sz="1000" dirty="0" smtClean="0"/>
              <a:t>โดยทั่วไปของ</a:t>
            </a:r>
            <a:r>
              <a:rPr lang="th-TH" altLang="zh-CN" sz="1000" dirty="0" err="1" smtClean="0"/>
              <a:t>วีดิ</a:t>
            </a:r>
            <a:r>
              <a:rPr lang="th-TH" altLang="zh-CN" sz="1000" dirty="0" smtClean="0"/>
              <a:t>ทัศน์จะนำเสนอด้วยเวลาจริงที่จำนวน</a:t>
            </a:r>
            <a:r>
              <a:rPr lang="en-US" altLang="zh-CN" sz="1000" dirty="0" smtClean="0">
                <a:cs typeface="Cordia New" pitchFamily="34" charset="-34"/>
              </a:rPr>
              <a:t>  30  </a:t>
            </a:r>
            <a:r>
              <a:rPr lang="th-TH" altLang="zh-CN" sz="1000" dirty="0" smtClean="0"/>
              <a:t>ภาพต่อวินาทีในลักษณะนี้จะเรียกว่า</a:t>
            </a:r>
            <a:r>
              <a:rPr lang="th-TH" altLang="zh-CN" sz="1000" dirty="0" err="1" smtClean="0"/>
              <a:t>วีดิ</a:t>
            </a:r>
            <a:r>
              <a:rPr lang="th-TH" altLang="zh-CN" sz="1000" dirty="0" smtClean="0"/>
              <a:t>ทัศน์ดิจิตอล</a:t>
            </a:r>
            <a:r>
              <a:rPr lang="en-US" altLang="zh-CN" sz="1000" dirty="0" smtClean="0">
                <a:cs typeface="Cordia New" pitchFamily="34" charset="-34"/>
              </a:rPr>
              <a:t>  (Digital Video) </a:t>
            </a:r>
            <a:r>
              <a:rPr lang="th-TH" altLang="zh-CN" sz="1000" dirty="0" smtClean="0"/>
              <a:t>คุณภาพของ</a:t>
            </a:r>
            <a:r>
              <a:rPr lang="th-TH" altLang="zh-CN" sz="1000" dirty="0" err="1" smtClean="0"/>
              <a:t>วีดิ</a:t>
            </a:r>
            <a:r>
              <a:rPr lang="th-TH" altLang="zh-CN" sz="1000" dirty="0" smtClean="0"/>
              <a:t>ทัศน์ดิจิตอลจะทัดเทียมกับคุณภาพที่เห็นจอโทรทัศน์</a:t>
            </a:r>
            <a:r>
              <a:rPr lang="en-US" altLang="zh-CN" sz="1000" dirty="0" smtClean="0">
                <a:cs typeface="Cordia New" pitchFamily="34" charset="-34"/>
              </a:rPr>
              <a:t>   </a:t>
            </a:r>
            <a:r>
              <a:rPr lang="th-TH" altLang="zh-CN" sz="1000" dirty="0" smtClean="0"/>
              <a:t>ดังนั้นทั้ง</a:t>
            </a:r>
            <a:r>
              <a:rPr lang="th-TH" altLang="zh-CN" sz="1000" dirty="0" err="1" smtClean="0"/>
              <a:t>วีดิ</a:t>
            </a:r>
            <a:r>
              <a:rPr lang="th-TH" altLang="zh-CN" sz="1000" dirty="0" smtClean="0"/>
              <a:t>ทัศน์ ดิจิตอลและเสียงจึงเป็นส่วนที่ผนวกเข้าไปสู่การนำเสนอและการเขียนโปรแกรม</a:t>
            </a:r>
            <a:r>
              <a:rPr lang="th-TH" altLang="zh-CN" sz="1000" dirty="0" err="1" smtClean="0"/>
              <a:t>มัลติมีเดียว</a:t>
            </a:r>
            <a:r>
              <a:rPr lang="en-US" altLang="zh-CN" sz="1000" dirty="0" smtClean="0">
                <a:cs typeface="Cordia New" pitchFamily="34" charset="-34"/>
              </a:rPr>
              <a:t>  </a:t>
            </a:r>
            <a:r>
              <a:rPr lang="th-TH" altLang="zh-CN" sz="1000" dirty="0" err="1" smtClean="0"/>
              <a:t>วีดิ</a:t>
            </a:r>
            <a:r>
              <a:rPr lang="th-TH" altLang="zh-CN" sz="1000" dirty="0" smtClean="0"/>
              <a:t>ทัศน์สามารถนำเสนอได้ทันทีด้วยจอคอมพิวเตอร์ ในขณะที่เสียงสามารถเล่นออกไปยังลำโพงภายนอกได้โดยผ่านการ์ดเสียง (</a:t>
            </a:r>
            <a:r>
              <a:rPr lang="en-US" altLang="zh-CN" sz="1000" dirty="0" smtClean="0">
                <a:cs typeface="Cordia New" pitchFamily="34" charset="-34"/>
              </a:rPr>
              <a:t>Sound Card) </a:t>
            </a:r>
            <a:endParaRPr lang="th-TH" sz="1000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th-TH" altLang="zh-CN" smtClean="0"/>
              <a:t>การใช้มัลติมีเดียทางการเรียนการสอนก็เพื่อเพิ่มทางเลือกในการเรียน</a:t>
            </a:r>
            <a:r>
              <a:rPr lang="en-US" altLang="zh-CN" smtClean="0">
                <a:cs typeface="Cordia New" pitchFamily="34" charset="-34"/>
              </a:rPr>
              <a:t>    </a:t>
            </a:r>
            <a:r>
              <a:rPr lang="th-TH" altLang="zh-CN" smtClean="0"/>
              <a:t>และตอบสนองรูปแบบของการเรียนของนักเรียนที่แตกต่างกัน</a:t>
            </a:r>
            <a:r>
              <a:rPr lang="en-US" altLang="zh-CN" smtClean="0">
                <a:cs typeface="Cordia New" pitchFamily="34" charset="-34"/>
              </a:rPr>
              <a:t>   </a:t>
            </a:r>
            <a:r>
              <a:rPr lang="th-TH" altLang="zh-CN" smtClean="0"/>
              <a:t>การจำลองสภาพการณ์ของวิชาต่าง ๆ เป็นวิธีการเรียนรู้ที่ทำให้นักเรียนได้รับประสบการณ์ตรงก่อนการลงมือปฏิบัติจริง</a:t>
            </a:r>
            <a:r>
              <a:rPr lang="en-US" altLang="zh-CN" smtClean="0">
                <a:cs typeface="Cordia New" pitchFamily="34" charset="-34"/>
              </a:rPr>
              <a:t>  </a:t>
            </a:r>
            <a:r>
              <a:rPr lang="th-TH" altLang="zh-CN" smtClean="0"/>
              <a:t>โดยสามารถที่จะทบทวนขั้นตอนและกระบวนการได้เป็นอย่างดี นักเรียนอาจจะเรียนหรือฝึกซ้ำได้</a:t>
            </a:r>
            <a:r>
              <a:rPr lang="en-US" altLang="zh-CN" smtClean="0">
                <a:cs typeface="Cordia New" pitchFamily="34" charset="-34"/>
              </a:rPr>
              <a:t>      </a:t>
            </a:r>
            <a:r>
              <a:rPr lang="th-TH" altLang="zh-CN" smtClean="0"/>
              <a:t>เช่น</a:t>
            </a:r>
            <a:r>
              <a:rPr lang="en-US" altLang="zh-CN" smtClean="0">
                <a:cs typeface="Cordia New" pitchFamily="34" charset="-34"/>
              </a:rPr>
              <a:t>   </a:t>
            </a:r>
            <a:r>
              <a:rPr lang="th-TH" altLang="zh-CN" smtClean="0"/>
              <a:t>การใช้มัลติมีเดียในการฝึกภาษาต่างประเทศโดยเน้นเรื่องออกเสียงและฝึกพูด เป็นต้น</a:t>
            </a:r>
            <a:endParaRPr lang="en-US" altLang="zh-CN" smtClean="0">
              <a:cs typeface="Cordia New" pitchFamily="34" charset="-34"/>
            </a:endParaRPr>
          </a:p>
          <a:p>
            <a:pPr eaLnBrk="1" hangingPunct="1"/>
            <a:r>
              <a:rPr lang="en-US" altLang="zh-CN" smtClean="0">
                <a:cs typeface="Cordia New" pitchFamily="34" charset="-34"/>
              </a:rPr>
              <a:t>             </a:t>
            </a:r>
            <a:r>
              <a:rPr lang="th-TH" altLang="zh-CN" smtClean="0"/>
              <a:t>การใช้มัลติมีเดียเพื่อเป็นวัสดุทางการสอน ทำให้การสอนมีประสิทธิภาพมากกว่าการใช้วัสดุการสอนธรรมดา</a:t>
            </a:r>
            <a:r>
              <a:rPr lang="en-US" altLang="zh-CN" smtClean="0">
                <a:cs typeface="Cordia New" pitchFamily="34" charset="-34"/>
              </a:rPr>
              <a:t>  </a:t>
            </a:r>
            <a:r>
              <a:rPr lang="th-TH" altLang="zh-CN" smtClean="0"/>
              <a:t>และสามารถเสนอเนื้อหาได้ลึกซึ้งกว่าการสอนที่สอนตามปกติ อาทิ การเตรียมนำเสนอไว้อย่างเป็นขั้นเป็นตอน</a:t>
            </a:r>
            <a:r>
              <a:rPr lang="en-US" altLang="zh-CN" smtClean="0">
                <a:cs typeface="Cordia New" pitchFamily="34" charset="-34"/>
              </a:rPr>
              <a:t>  </a:t>
            </a:r>
            <a:r>
              <a:rPr lang="th-TH" altLang="zh-CN" smtClean="0"/>
              <a:t>และใช้สื่อประเภทภาพประกอบการบรรยาย</a:t>
            </a:r>
            <a:r>
              <a:rPr lang="en-US" altLang="zh-CN" smtClean="0">
                <a:cs typeface="Cordia New" pitchFamily="34" charset="-34"/>
              </a:rPr>
              <a:t>   </a:t>
            </a:r>
            <a:r>
              <a:rPr lang="th-TH" altLang="zh-CN" smtClean="0"/>
              <a:t>และใช้ข้อความนำเสนอในส่วนรายละเอียดพร้อมภาพเคลื่อนไหวหรือใช้วีดิทัศน์เช่นนี้แล้วก็จะทำให้การสอนมีประสิทธิภาพสูงขึ้น</a:t>
            </a:r>
            <a:r>
              <a:rPr lang="en-US" altLang="zh-CN" smtClean="0">
                <a:cs typeface="Cordia New" pitchFamily="34" charset="-34"/>
              </a:rPr>
              <a:t>  </a:t>
            </a:r>
            <a:r>
              <a:rPr lang="th-TH" altLang="zh-CN" smtClean="0"/>
              <a:t>ส่วนรายละเอียดพร้อมภาพเคลื่อนไหวหรือใช้วีดิทัศน์เช่นนี้แล้วก็จะทำให้การสอนมีประสิทธิภาพสูงขึ้น</a:t>
            </a:r>
          </a:p>
          <a:p>
            <a:pPr eaLnBrk="1" hangingPunct="1"/>
            <a:r>
              <a:rPr lang="th-TH" altLang="zh-CN" smtClean="0"/>
              <a:t>    อาจสรุปคุณค่าของมัลติมีเดียเพื่อการเรียนการสอนได้ว่า</a:t>
            </a:r>
            <a:r>
              <a:rPr lang="en-US" altLang="zh-CN" smtClean="0">
                <a:cs typeface="Cordia New" pitchFamily="34" charset="-34"/>
              </a:rPr>
              <a:t>  </a:t>
            </a:r>
            <a:r>
              <a:rPr lang="th-TH" altLang="zh-CN" smtClean="0"/>
              <a:t>มัลติมีเดียเป็นสื่อทางการเรียนการสอนที่มีของเขตกว้างขวาง</a:t>
            </a:r>
            <a:r>
              <a:rPr lang="en-US" altLang="zh-CN" smtClean="0">
                <a:cs typeface="Cordia New" pitchFamily="34" charset="-34"/>
              </a:rPr>
              <a:t>   </a:t>
            </a:r>
            <a:r>
              <a:rPr lang="th-TH" altLang="zh-CN" smtClean="0"/>
              <a:t>เพิ่มทางเลือกในการเรียนการสอน สามารถตอบสนองรูปแบบของการเรียนของนักเรียนที่แตกต่างกันได้สามารถจำลองสภาพการณ์ของวิชาต่าง ๆ</a:t>
            </a:r>
            <a:r>
              <a:rPr lang="en-US" altLang="zh-CN" smtClean="0">
                <a:cs typeface="Cordia New" pitchFamily="34" charset="-34"/>
              </a:rPr>
              <a:t>   </a:t>
            </a:r>
            <a:r>
              <a:rPr lang="th-TH" altLang="zh-CN" smtClean="0"/>
              <a:t>เพื่อการเรียนรู้ได้ นักเรียนได้รับประสบการณ์ตรงก่อนการลงมือปฏิบัติจริง</a:t>
            </a:r>
            <a:r>
              <a:rPr lang="en-US" altLang="zh-CN" smtClean="0">
                <a:cs typeface="Cordia New" pitchFamily="34" charset="-34"/>
              </a:rPr>
              <a:t>   </a:t>
            </a:r>
            <a:r>
              <a:rPr lang="th-TH" altLang="zh-CN" smtClean="0"/>
              <a:t>สามารถที่จะทบทวนขั้นตอนและกระบวนการได้เป็นอย่างดี</a:t>
            </a:r>
            <a:r>
              <a:rPr lang="en-US" altLang="zh-CN" smtClean="0">
                <a:cs typeface="Cordia New" pitchFamily="34" charset="-34"/>
              </a:rPr>
              <a:t>     </a:t>
            </a:r>
            <a:r>
              <a:rPr lang="th-TH" altLang="zh-CN" smtClean="0"/>
              <a:t>และนักเรียนสามารถที่จะเรียนหรือฝึกซ้ำได้ จึงกล่าวได้ว่า มัลติมีเดียมีความเหมาะสมที่จะนำมาใช้ทางการเรียนและการสอน</a:t>
            </a:r>
            <a:r>
              <a:rPr lang="en-US" altLang="zh-CN" smtClean="0">
                <a:cs typeface="Cordia New" pitchFamily="34" charset="-34"/>
              </a:rPr>
              <a:t> </a:t>
            </a:r>
            <a:endParaRPr lang="th-TH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thaiDist">
              <a:lnSpc>
                <a:spcPct val="110000"/>
              </a:lnSpc>
              <a:spcBef>
                <a:spcPct val="0"/>
              </a:spcBef>
            </a:pPr>
            <a:r>
              <a:rPr lang="th-TH" smtClean="0"/>
              <a:t> ทุกระบบถูกควบคุมด้วยไมโครคอมพิวเตอร์ในการประมวลผลสัญญาณต่าง ๆ ตามวิธีการจัดการของซอฟต์แวร์ที่เลือกใช้</a:t>
            </a:r>
          </a:p>
          <a:p>
            <a:pPr eaLnBrk="1" hangingPunct="1"/>
            <a:endParaRPr lang="th-TH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55B20B-CDB4-422B-9315-8D5EB5BF5741}" type="slidenum">
              <a:rPr lang="en-US" smtClean="0">
                <a:ea typeface="Gulim" pitchFamily="34" charset="-127"/>
              </a:rPr>
              <a:pPr/>
              <a:t>2</a:t>
            </a:fld>
            <a:endParaRPr lang="en-US" smtClean="0">
              <a:ea typeface="Gulim" pitchFamily="34" charset="-127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79CCBB-F9F4-4D7E-ABEA-9A1F8528C017}" type="slidenum">
              <a:rPr lang="en-US" smtClean="0">
                <a:ea typeface="Gulim" pitchFamily="34" charset="-127"/>
              </a:rPr>
              <a:pPr/>
              <a:t>3</a:t>
            </a:fld>
            <a:endParaRPr lang="en-US" smtClean="0">
              <a:ea typeface="Gulim" pitchFamily="34" charset="-127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FD686F-79F8-49D3-8C8E-BB8DFC8C5CF4}" type="slidenum">
              <a:rPr lang="en-US" smtClean="0">
                <a:ea typeface="Gulim" pitchFamily="34" charset="-127"/>
              </a:rPr>
              <a:pPr/>
              <a:t>4</a:t>
            </a:fld>
            <a:endParaRPr lang="en-US" smtClean="0">
              <a:ea typeface="Gulim" pitchFamily="34" charset="-127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AB13D7-BB32-4609-B4B8-18CF5E521A79}" type="slidenum">
              <a:rPr lang="en-US" smtClean="0">
                <a:ea typeface="Gulim" pitchFamily="34" charset="-127"/>
              </a:rPr>
              <a:pPr/>
              <a:t>5</a:t>
            </a:fld>
            <a:endParaRPr lang="en-US" smtClean="0">
              <a:ea typeface="Gulim" pitchFamily="34" charset="-127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4124" tIns="47063" rIns="94124" bIns="47063"/>
          <a:lstStyle/>
          <a:p>
            <a:pPr eaLnBrk="1" hangingPunct="1"/>
            <a:endParaRPr lang="th-TH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EC99DB-02CA-4592-AC13-021A800A83A6}" type="slidenum">
              <a:rPr lang="en-US" smtClean="0">
                <a:ea typeface="Gulim" pitchFamily="34" charset="-127"/>
              </a:rPr>
              <a:pPr/>
              <a:t>6</a:t>
            </a:fld>
            <a:endParaRPr lang="en-US" smtClean="0">
              <a:ea typeface="Gulim" pitchFamily="34" charset="-127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BD15B8-1BD4-4081-A6F2-AB0584AC2159}" type="slidenum">
              <a:rPr lang="en-US" smtClean="0">
                <a:ea typeface="Gulim" pitchFamily="34" charset="-127"/>
              </a:rPr>
              <a:pPr/>
              <a:t>7</a:t>
            </a:fld>
            <a:endParaRPr lang="en-US" smtClean="0">
              <a:ea typeface="Gulim" pitchFamily="34" charset="-127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B129AC-DE60-484C-AEB9-592337BCECE2}" type="slidenum">
              <a:rPr lang="en-US" smtClean="0">
                <a:ea typeface="Gulim" pitchFamily="34" charset="-127"/>
              </a:rPr>
              <a:pPr/>
              <a:t>8</a:t>
            </a:fld>
            <a:endParaRPr lang="en-US" smtClean="0">
              <a:ea typeface="Gulim" pitchFamily="34" charset="-127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AC41D1-4750-466C-BDDC-6970A54EC214}" type="slidenum">
              <a:rPr lang="en-US" smtClean="0">
                <a:ea typeface="Gulim" pitchFamily="34" charset="-127"/>
              </a:rPr>
              <a:pPr/>
              <a:t>9</a:t>
            </a:fld>
            <a:endParaRPr lang="en-US" smtClean="0">
              <a:ea typeface="Gulim" pitchFamily="34" charset="-127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1.v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2.v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3.v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5.v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6.v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7.v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8.v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9.v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0.v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77"/>
          <p:cNvGraphicFramePr>
            <a:graphicFrameLocks noChangeAspect="1"/>
          </p:cNvGraphicFramePr>
          <p:nvPr/>
        </p:nvGraphicFramePr>
        <p:xfrm>
          <a:off x="0" y="260350"/>
          <a:ext cx="5546725" cy="6381750"/>
        </p:xfrm>
        <a:graphic>
          <a:graphicData uri="http://schemas.openxmlformats.org/presentationml/2006/ole">
            <p:oleObj spid="_x0000_s76802" name="Image" r:id="rId3" imgW="4457143" imgH="4780952" progId="">
              <p:embed/>
            </p:oleObj>
          </a:graphicData>
        </a:graphic>
      </p:graphicFrame>
      <p:sp>
        <p:nvSpPr>
          <p:cNvPr id="5" name="Freeform 79"/>
          <p:cNvSpPr>
            <a:spLocks/>
          </p:cNvSpPr>
          <p:nvPr/>
        </p:nvSpPr>
        <p:spPr bwMode="gray">
          <a:xfrm>
            <a:off x="2700338" y="0"/>
            <a:ext cx="6624637" cy="6858000"/>
          </a:xfrm>
          <a:custGeom>
            <a:avLst/>
            <a:gdLst/>
            <a:ahLst/>
            <a:cxnLst>
              <a:cxn ang="0">
                <a:pos x="1325" y="0"/>
              </a:cxn>
              <a:cxn ang="0">
                <a:pos x="3192" y="2571"/>
              </a:cxn>
              <a:cxn ang="0">
                <a:pos x="0" y="4328"/>
              </a:cxn>
              <a:cxn ang="0">
                <a:pos x="1872" y="4328"/>
              </a:cxn>
              <a:cxn ang="0">
                <a:pos x="3672" y="2555"/>
              </a:cxn>
              <a:cxn ang="0">
                <a:pos x="1552" y="0"/>
              </a:cxn>
              <a:cxn ang="0">
                <a:pos x="1325" y="0"/>
              </a:cxn>
            </a:cxnLst>
            <a:rect l="0" t="0" r="r" b="b"/>
            <a:pathLst>
              <a:path w="3899" h="4328">
                <a:moveTo>
                  <a:pt x="1325" y="0"/>
                </a:moveTo>
                <a:cubicBezTo>
                  <a:pt x="3262" y="270"/>
                  <a:pt x="3899" y="1621"/>
                  <a:pt x="3192" y="2571"/>
                </a:cubicBezTo>
                <a:cubicBezTo>
                  <a:pt x="2485" y="3521"/>
                  <a:pt x="1467" y="3978"/>
                  <a:pt x="0" y="4328"/>
                </a:cubicBezTo>
                <a:lnTo>
                  <a:pt x="1872" y="4328"/>
                </a:lnTo>
                <a:cubicBezTo>
                  <a:pt x="2392" y="4072"/>
                  <a:pt x="3459" y="3330"/>
                  <a:pt x="3672" y="2555"/>
                </a:cubicBezTo>
                <a:cubicBezTo>
                  <a:pt x="3886" y="1781"/>
                  <a:pt x="3686" y="415"/>
                  <a:pt x="1552" y="0"/>
                </a:cubicBezTo>
                <a:lnTo>
                  <a:pt x="1325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latin typeface="+mn-lt"/>
              <a:cs typeface="+mn-cs"/>
            </a:endParaRPr>
          </a:p>
        </p:txBody>
      </p:sp>
      <p:sp>
        <p:nvSpPr>
          <p:cNvPr id="6" name="Freeform 50"/>
          <p:cNvSpPr>
            <a:spLocks/>
          </p:cNvSpPr>
          <p:nvPr/>
        </p:nvSpPr>
        <p:spPr bwMode="gray">
          <a:xfrm>
            <a:off x="4071938" y="0"/>
            <a:ext cx="5037137" cy="6870700"/>
          </a:xfrm>
          <a:custGeom>
            <a:avLst/>
            <a:gdLst/>
            <a:ahLst/>
            <a:cxnLst>
              <a:cxn ang="0">
                <a:pos x="1325" y="0"/>
              </a:cxn>
              <a:cxn ang="0">
                <a:pos x="3192" y="2571"/>
              </a:cxn>
              <a:cxn ang="0">
                <a:pos x="0" y="4328"/>
              </a:cxn>
              <a:cxn ang="0">
                <a:pos x="1872" y="4328"/>
              </a:cxn>
              <a:cxn ang="0">
                <a:pos x="3672" y="2555"/>
              </a:cxn>
              <a:cxn ang="0">
                <a:pos x="1552" y="0"/>
              </a:cxn>
              <a:cxn ang="0">
                <a:pos x="1325" y="0"/>
              </a:cxn>
            </a:cxnLst>
            <a:rect l="0" t="0" r="r" b="b"/>
            <a:pathLst>
              <a:path w="3899" h="4328">
                <a:moveTo>
                  <a:pt x="1325" y="0"/>
                </a:moveTo>
                <a:cubicBezTo>
                  <a:pt x="3262" y="270"/>
                  <a:pt x="3899" y="1621"/>
                  <a:pt x="3192" y="2571"/>
                </a:cubicBezTo>
                <a:cubicBezTo>
                  <a:pt x="2485" y="3521"/>
                  <a:pt x="1467" y="3978"/>
                  <a:pt x="0" y="4328"/>
                </a:cubicBezTo>
                <a:lnTo>
                  <a:pt x="1872" y="4328"/>
                </a:lnTo>
                <a:cubicBezTo>
                  <a:pt x="2392" y="4072"/>
                  <a:pt x="3459" y="3330"/>
                  <a:pt x="3672" y="2555"/>
                </a:cubicBezTo>
                <a:cubicBezTo>
                  <a:pt x="3886" y="1781"/>
                  <a:pt x="3686" y="415"/>
                  <a:pt x="1552" y="0"/>
                </a:cubicBezTo>
                <a:lnTo>
                  <a:pt x="1325" y="0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tint val="27451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latin typeface="+mn-lt"/>
              <a:cs typeface="+mn-cs"/>
            </a:endParaRPr>
          </a:p>
        </p:txBody>
      </p:sp>
      <p:sp>
        <p:nvSpPr>
          <p:cNvPr id="1333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3059113" y="1484313"/>
            <a:ext cx="4967287" cy="1871662"/>
          </a:xfrm>
        </p:spPr>
        <p:txBody>
          <a:bodyPr/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th-TH" altLang="ko-KR" smtClean="0"/>
              <a:t>คลิกเพื่อแก้ไขลักษณะชื่อเรื่องต้นแบบ</a:t>
            </a:r>
            <a:endParaRPr lang="en-US" altLang="ko-KR"/>
          </a:p>
        </p:txBody>
      </p:sp>
      <p:sp>
        <p:nvSpPr>
          <p:cNvPr id="13334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68313" y="6165850"/>
            <a:ext cx="5616575" cy="360363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th-TH" altLang="ko-KR" smtClean="0"/>
              <a:t>คลิกเพื่อแก้ไขลักษณะชื่อเรื่องรองต้นแบบ</a:t>
            </a:r>
            <a:endParaRPr lang="en-US" altLang="ko-KR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553200"/>
            <a:ext cx="2895600" cy="152400"/>
          </a:xfrm>
        </p:spPr>
        <p:txBody>
          <a:bodyPr/>
          <a:lstStyle>
            <a:lvl1pPr algn="ctr">
              <a:defRPr sz="10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686550" y="6553200"/>
            <a:ext cx="2133600" cy="152400"/>
          </a:xfrm>
        </p:spPr>
        <p:txBody>
          <a:bodyPr/>
          <a:lstStyle>
            <a:lvl1pPr algn="r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BD9E99DC-BD6F-44FC-B47E-6BE02AEA8E2B}" type="slidenum">
              <a:rPr lang="th-TH"/>
              <a:pPr>
                <a:defRPr/>
              </a:pPr>
              <a:t>‹#›</a:t>
            </a:fld>
            <a:endParaRPr lang="th-TH"/>
          </a:p>
        </p:txBody>
      </p:sp>
      <p:sp>
        <p:nvSpPr>
          <p:cNvPr id="9" name="Rectangle 23"/>
          <p:cNvSpPr>
            <a:spLocks noGrp="1" noChangeArrowheads="1"/>
          </p:cNvSpPr>
          <p:nvPr>
            <p:ph type="dt" sz="quarter" idx="12"/>
          </p:nvPr>
        </p:nvSpPr>
        <p:spPr>
          <a:xfrm>
            <a:off x="457200" y="6553200"/>
            <a:ext cx="2133600" cy="152400"/>
          </a:xfr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90172FC-558A-4FC7-B284-8C5AC9031247}" type="datetimeFigureOut">
              <a:rPr lang="en-US"/>
              <a:pPr>
                <a:defRPr/>
              </a:pPr>
              <a:t>8/28/2014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8"/>
          <p:cNvSpPr>
            <a:spLocks/>
          </p:cNvSpPr>
          <p:nvPr/>
        </p:nvSpPr>
        <p:spPr bwMode="gray">
          <a:xfrm>
            <a:off x="12700" y="260350"/>
            <a:ext cx="3200400" cy="6597650"/>
          </a:xfrm>
          <a:custGeom>
            <a:avLst/>
            <a:gdLst/>
            <a:ahLst/>
            <a:cxnLst>
              <a:cxn ang="0">
                <a:pos x="1504" y="0"/>
              </a:cxn>
              <a:cxn ang="0">
                <a:pos x="328" y="2468"/>
              </a:cxn>
              <a:cxn ang="0">
                <a:pos x="2016" y="4156"/>
              </a:cxn>
              <a:cxn ang="0">
                <a:pos x="1183" y="4156"/>
              </a:cxn>
              <a:cxn ang="0">
                <a:pos x="125" y="2453"/>
              </a:cxn>
              <a:cxn ang="0">
                <a:pos x="1370" y="0"/>
              </a:cxn>
              <a:cxn ang="0">
                <a:pos x="1504" y="0"/>
              </a:cxn>
            </a:cxnLst>
            <a:rect l="0" t="0" r="r" b="b"/>
            <a:pathLst>
              <a:path w="2016" h="4156">
                <a:moveTo>
                  <a:pt x="1504" y="0"/>
                </a:moveTo>
                <a:cubicBezTo>
                  <a:pt x="366" y="259"/>
                  <a:pt x="32" y="1764"/>
                  <a:pt x="328" y="2468"/>
                </a:cubicBezTo>
                <a:cubicBezTo>
                  <a:pt x="624" y="3172"/>
                  <a:pt x="1154" y="3820"/>
                  <a:pt x="2016" y="4156"/>
                </a:cubicBezTo>
                <a:lnTo>
                  <a:pt x="1183" y="4156"/>
                </a:lnTo>
                <a:cubicBezTo>
                  <a:pt x="877" y="3910"/>
                  <a:pt x="250" y="3198"/>
                  <a:pt x="125" y="2453"/>
                </a:cubicBezTo>
                <a:cubicBezTo>
                  <a:pt x="0" y="1710"/>
                  <a:pt x="117" y="399"/>
                  <a:pt x="1370" y="0"/>
                </a:cubicBezTo>
                <a:lnTo>
                  <a:pt x="1504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2353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latin typeface="+mn-lt"/>
              <a:cs typeface="+mn-cs"/>
            </a:endParaRPr>
          </a:p>
        </p:txBody>
      </p:sp>
      <p:graphicFrame>
        <p:nvGraphicFramePr>
          <p:cNvPr id="5" name="Object 87"/>
          <p:cNvGraphicFramePr>
            <a:graphicFrameLocks noChangeAspect="1"/>
          </p:cNvGraphicFramePr>
          <p:nvPr/>
        </p:nvGraphicFramePr>
        <p:xfrm>
          <a:off x="0" y="0"/>
          <a:ext cx="9144000" cy="836613"/>
        </p:xfrm>
        <a:graphic>
          <a:graphicData uri="http://schemas.openxmlformats.org/presentationml/2006/ole">
            <p:oleObj spid="_x0000_s86018" name="Image" r:id="rId3" imgW="7580952" imgH="695238" progId="">
              <p:embed/>
            </p:oleObj>
          </a:graphicData>
        </a:graphic>
      </p:graphicFrame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AC87A-A9CA-465E-80E3-3DFAE35E806E}" type="slidenum">
              <a:rPr lang="th-TH"/>
              <a:pPr>
                <a:defRPr/>
              </a:pPr>
              <a:t>‹#›</a:t>
            </a:fld>
            <a:endParaRPr lang="th-TH"/>
          </a:p>
        </p:txBody>
      </p:sp>
      <p:sp>
        <p:nvSpPr>
          <p:cNvPr id="7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ตัวยึดวันที่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07322-6DAC-46B5-B094-14353EAB85B8}" type="datetimeFigureOut">
              <a:rPr lang="en-US"/>
              <a:pPr>
                <a:defRPr/>
              </a:pPr>
              <a:t>8/28/2014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8"/>
          <p:cNvSpPr>
            <a:spLocks/>
          </p:cNvSpPr>
          <p:nvPr/>
        </p:nvSpPr>
        <p:spPr bwMode="gray">
          <a:xfrm>
            <a:off x="12700" y="260350"/>
            <a:ext cx="3200400" cy="6597650"/>
          </a:xfrm>
          <a:custGeom>
            <a:avLst/>
            <a:gdLst/>
            <a:ahLst/>
            <a:cxnLst>
              <a:cxn ang="0">
                <a:pos x="1504" y="0"/>
              </a:cxn>
              <a:cxn ang="0">
                <a:pos x="328" y="2468"/>
              </a:cxn>
              <a:cxn ang="0">
                <a:pos x="2016" y="4156"/>
              </a:cxn>
              <a:cxn ang="0">
                <a:pos x="1183" y="4156"/>
              </a:cxn>
              <a:cxn ang="0">
                <a:pos x="125" y="2453"/>
              </a:cxn>
              <a:cxn ang="0">
                <a:pos x="1370" y="0"/>
              </a:cxn>
              <a:cxn ang="0">
                <a:pos x="1504" y="0"/>
              </a:cxn>
            </a:cxnLst>
            <a:rect l="0" t="0" r="r" b="b"/>
            <a:pathLst>
              <a:path w="2016" h="4156">
                <a:moveTo>
                  <a:pt x="1504" y="0"/>
                </a:moveTo>
                <a:cubicBezTo>
                  <a:pt x="366" y="259"/>
                  <a:pt x="32" y="1764"/>
                  <a:pt x="328" y="2468"/>
                </a:cubicBezTo>
                <a:cubicBezTo>
                  <a:pt x="624" y="3172"/>
                  <a:pt x="1154" y="3820"/>
                  <a:pt x="2016" y="4156"/>
                </a:cubicBezTo>
                <a:lnTo>
                  <a:pt x="1183" y="4156"/>
                </a:lnTo>
                <a:cubicBezTo>
                  <a:pt x="877" y="3910"/>
                  <a:pt x="250" y="3198"/>
                  <a:pt x="125" y="2453"/>
                </a:cubicBezTo>
                <a:cubicBezTo>
                  <a:pt x="0" y="1710"/>
                  <a:pt x="117" y="399"/>
                  <a:pt x="1370" y="0"/>
                </a:cubicBezTo>
                <a:lnTo>
                  <a:pt x="1504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2353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latin typeface="+mn-lt"/>
              <a:cs typeface="+mn-cs"/>
            </a:endParaRPr>
          </a:p>
        </p:txBody>
      </p:sp>
      <p:graphicFrame>
        <p:nvGraphicFramePr>
          <p:cNvPr id="5" name="Object 87"/>
          <p:cNvGraphicFramePr>
            <a:graphicFrameLocks noChangeAspect="1"/>
          </p:cNvGraphicFramePr>
          <p:nvPr/>
        </p:nvGraphicFramePr>
        <p:xfrm>
          <a:off x="0" y="0"/>
          <a:ext cx="9144000" cy="836613"/>
        </p:xfrm>
        <a:graphic>
          <a:graphicData uri="http://schemas.openxmlformats.org/presentationml/2006/ole">
            <p:oleObj spid="_x0000_s87042" name="Image" r:id="rId3" imgW="7580952" imgH="695238" progId="">
              <p:embed/>
            </p:oleObj>
          </a:graphicData>
        </a:graphic>
      </p:graphicFrame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584950" y="265113"/>
            <a:ext cx="2054225" cy="6129337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20688" y="265113"/>
            <a:ext cx="6011862" cy="6129337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E872F-3A58-46EC-A512-FAE65C56BB95}" type="slidenum">
              <a:rPr lang="th-TH"/>
              <a:pPr>
                <a:defRPr/>
              </a:pPr>
              <a:t>‹#›</a:t>
            </a:fld>
            <a:endParaRPr lang="th-TH"/>
          </a:p>
        </p:txBody>
      </p:sp>
      <p:sp>
        <p:nvSpPr>
          <p:cNvPr id="7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ตัวยึดวันที่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56402-0854-402F-91FD-9CD4F28A7B40}" type="datetimeFigureOut">
              <a:rPr lang="en-US"/>
              <a:pPr>
                <a:defRPr/>
              </a:pPr>
              <a:t>8/28/2014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ชื่อเรื่องและตารา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03350" y="265113"/>
            <a:ext cx="7178675" cy="6096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ตาราง 2"/>
          <p:cNvSpPr>
            <a:spLocks noGrp="1"/>
          </p:cNvSpPr>
          <p:nvPr>
            <p:ph type="tbl" idx="1"/>
          </p:nvPr>
        </p:nvSpPr>
        <p:spPr>
          <a:xfrm>
            <a:off x="420688" y="1138238"/>
            <a:ext cx="8218487" cy="5256212"/>
          </a:xfrm>
        </p:spPr>
        <p:txBody>
          <a:bodyPr/>
          <a:lstStyle/>
          <a:p>
            <a:pPr lvl="0"/>
            <a:r>
              <a:rPr lang="th-TH" noProof="0" smtClean="0"/>
              <a:t>คลิกไอคอนเพื่อเพิ่มตาราง</a:t>
            </a:r>
            <a:endParaRPr lang="th-TH" noProof="0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CCECEF-5F15-4978-B9D4-6FE32AA6D518}" type="slidenum">
              <a:rPr lang="th-TH"/>
              <a:pPr>
                <a:defRPr/>
              </a:pPr>
              <a:t>‹#›</a:t>
            </a:fld>
            <a:endParaRPr lang="th-TH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799800-EDCB-42A8-8420-11396448D450}" type="datetimeFigureOut">
              <a:rPr lang="en-US"/>
              <a:pPr>
                <a:defRPr/>
              </a:pPr>
              <a:t>8/28/2014</a:t>
            </a:fld>
            <a:endParaRPr lang="en-US" sz="8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ชื่อเรื่อง เนื้อหา 2 ส่วน และ 1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03350" y="265113"/>
            <a:ext cx="7178675" cy="6096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>
          <a:xfrm>
            <a:off x="420688" y="1138238"/>
            <a:ext cx="4032250" cy="2551112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quarter" idx="2"/>
          </p:nvPr>
        </p:nvSpPr>
        <p:spPr>
          <a:xfrm>
            <a:off x="420688" y="3841750"/>
            <a:ext cx="4032250" cy="25527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เนื้อหา 4"/>
          <p:cNvSpPr>
            <a:spLocks noGrp="1"/>
          </p:cNvSpPr>
          <p:nvPr>
            <p:ph sz="half" idx="3"/>
          </p:nvPr>
        </p:nvSpPr>
        <p:spPr>
          <a:xfrm>
            <a:off x="4605338" y="1138238"/>
            <a:ext cx="4033837" cy="5256212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DC692-77ED-479E-90E7-01EE79B57F74}" type="slidenum">
              <a:rPr lang="th-TH"/>
              <a:pPr>
                <a:defRPr/>
              </a:pPr>
              <a:t>‹#›</a:t>
            </a:fld>
            <a:endParaRPr lang="th-TH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Rectangle 2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12D0E-99CA-4C59-8667-84EC78AB672F}" type="datetimeFigureOut">
              <a:rPr lang="en-US"/>
              <a:pPr>
                <a:defRPr/>
              </a:pPr>
              <a:t>8/28/2014</a:t>
            </a:fld>
            <a:endParaRPr lang="en-US" sz="8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ชื่อเรื่องและแผนภูม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03350" y="265113"/>
            <a:ext cx="7178675" cy="6096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แผนภูมิ 2"/>
          <p:cNvSpPr>
            <a:spLocks noGrp="1"/>
          </p:cNvSpPr>
          <p:nvPr>
            <p:ph type="chart" idx="1"/>
          </p:nvPr>
        </p:nvSpPr>
        <p:spPr>
          <a:xfrm>
            <a:off x="420688" y="1138238"/>
            <a:ext cx="8218487" cy="5256212"/>
          </a:xfrm>
        </p:spPr>
        <p:txBody>
          <a:bodyPr/>
          <a:lstStyle/>
          <a:p>
            <a:pPr lvl="0"/>
            <a:r>
              <a:rPr lang="th-TH" noProof="0" smtClean="0"/>
              <a:t>คลิกไอคอนเพื่อเพิ่มแผนภูมิ</a:t>
            </a:r>
            <a:endParaRPr lang="th-TH" noProof="0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5BB17-BB1E-46BA-99FB-47E7BA30FB3C}" type="slidenum">
              <a:rPr lang="th-TH"/>
              <a:pPr>
                <a:defRPr/>
              </a:pPr>
              <a:t>‹#›</a:t>
            </a:fld>
            <a:endParaRPr lang="th-TH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FDEED-CCAD-402A-9DD6-D70BD03730F5}" type="datetimeFigureOut">
              <a:rPr lang="en-US"/>
              <a:pPr>
                <a:defRPr/>
              </a:pPr>
              <a:t>8/28/2014</a:t>
            </a:fld>
            <a:endParaRPr lang="en-US" sz="8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>
  <p:cSld name="ชื่อเรื่อง ข้อความ และ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88"/>
          <p:cNvSpPr>
            <a:spLocks/>
          </p:cNvSpPr>
          <p:nvPr/>
        </p:nvSpPr>
        <p:spPr bwMode="gray">
          <a:xfrm>
            <a:off x="12700" y="260350"/>
            <a:ext cx="3200400" cy="6597650"/>
          </a:xfrm>
          <a:custGeom>
            <a:avLst/>
            <a:gdLst/>
            <a:ahLst/>
            <a:cxnLst>
              <a:cxn ang="0">
                <a:pos x="1504" y="0"/>
              </a:cxn>
              <a:cxn ang="0">
                <a:pos x="328" y="2468"/>
              </a:cxn>
              <a:cxn ang="0">
                <a:pos x="2016" y="4156"/>
              </a:cxn>
              <a:cxn ang="0">
                <a:pos x="1183" y="4156"/>
              </a:cxn>
              <a:cxn ang="0">
                <a:pos x="125" y="2453"/>
              </a:cxn>
              <a:cxn ang="0">
                <a:pos x="1370" y="0"/>
              </a:cxn>
              <a:cxn ang="0">
                <a:pos x="1504" y="0"/>
              </a:cxn>
            </a:cxnLst>
            <a:rect l="0" t="0" r="r" b="b"/>
            <a:pathLst>
              <a:path w="2016" h="4156">
                <a:moveTo>
                  <a:pt x="1504" y="0"/>
                </a:moveTo>
                <a:cubicBezTo>
                  <a:pt x="366" y="259"/>
                  <a:pt x="32" y="1764"/>
                  <a:pt x="328" y="2468"/>
                </a:cubicBezTo>
                <a:cubicBezTo>
                  <a:pt x="624" y="3172"/>
                  <a:pt x="1154" y="3820"/>
                  <a:pt x="2016" y="4156"/>
                </a:cubicBezTo>
                <a:lnTo>
                  <a:pt x="1183" y="4156"/>
                </a:lnTo>
                <a:cubicBezTo>
                  <a:pt x="877" y="3910"/>
                  <a:pt x="250" y="3198"/>
                  <a:pt x="125" y="2453"/>
                </a:cubicBezTo>
                <a:cubicBezTo>
                  <a:pt x="0" y="1710"/>
                  <a:pt x="117" y="399"/>
                  <a:pt x="1370" y="0"/>
                </a:cubicBezTo>
                <a:lnTo>
                  <a:pt x="1504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2353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latin typeface="+mn-lt"/>
              <a:cs typeface="+mn-cs"/>
            </a:endParaRPr>
          </a:p>
        </p:txBody>
      </p:sp>
      <p:graphicFrame>
        <p:nvGraphicFramePr>
          <p:cNvPr id="7" name="Object 87"/>
          <p:cNvGraphicFramePr>
            <a:graphicFrameLocks noChangeAspect="1"/>
          </p:cNvGraphicFramePr>
          <p:nvPr/>
        </p:nvGraphicFramePr>
        <p:xfrm>
          <a:off x="0" y="0"/>
          <a:ext cx="9144000" cy="836613"/>
        </p:xfrm>
        <a:graphic>
          <a:graphicData uri="http://schemas.openxmlformats.org/presentationml/2006/ole">
            <p:oleObj spid="_x0000_s88066" name="Image" r:id="rId3" imgW="7580952" imgH="695238" progId="">
              <p:embed/>
            </p:oleObj>
          </a:graphicData>
        </a:graphic>
      </p:graphicFrame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เนื้อหา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0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46BAF-5856-4E56-8E54-51DF2776C409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8"/>
          <p:cNvSpPr>
            <a:spLocks/>
          </p:cNvSpPr>
          <p:nvPr/>
        </p:nvSpPr>
        <p:spPr bwMode="gray">
          <a:xfrm>
            <a:off x="12700" y="260350"/>
            <a:ext cx="3200400" cy="6597650"/>
          </a:xfrm>
          <a:custGeom>
            <a:avLst/>
            <a:gdLst/>
            <a:ahLst/>
            <a:cxnLst>
              <a:cxn ang="0">
                <a:pos x="1504" y="0"/>
              </a:cxn>
              <a:cxn ang="0">
                <a:pos x="328" y="2468"/>
              </a:cxn>
              <a:cxn ang="0">
                <a:pos x="2016" y="4156"/>
              </a:cxn>
              <a:cxn ang="0">
                <a:pos x="1183" y="4156"/>
              </a:cxn>
              <a:cxn ang="0">
                <a:pos x="125" y="2453"/>
              </a:cxn>
              <a:cxn ang="0">
                <a:pos x="1370" y="0"/>
              </a:cxn>
              <a:cxn ang="0">
                <a:pos x="1504" y="0"/>
              </a:cxn>
            </a:cxnLst>
            <a:rect l="0" t="0" r="r" b="b"/>
            <a:pathLst>
              <a:path w="2016" h="4156">
                <a:moveTo>
                  <a:pt x="1504" y="0"/>
                </a:moveTo>
                <a:cubicBezTo>
                  <a:pt x="366" y="259"/>
                  <a:pt x="32" y="1764"/>
                  <a:pt x="328" y="2468"/>
                </a:cubicBezTo>
                <a:cubicBezTo>
                  <a:pt x="624" y="3172"/>
                  <a:pt x="1154" y="3820"/>
                  <a:pt x="2016" y="4156"/>
                </a:cubicBezTo>
                <a:lnTo>
                  <a:pt x="1183" y="4156"/>
                </a:lnTo>
                <a:cubicBezTo>
                  <a:pt x="877" y="3910"/>
                  <a:pt x="250" y="3198"/>
                  <a:pt x="125" y="2453"/>
                </a:cubicBezTo>
                <a:cubicBezTo>
                  <a:pt x="0" y="1710"/>
                  <a:pt x="117" y="399"/>
                  <a:pt x="1370" y="0"/>
                </a:cubicBezTo>
                <a:lnTo>
                  <a:pt x="1504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2353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latin typeface="+mn-lt"/>
              <a:cs typeface="+mn-cs"/>
            </a:endParaRPr>
          </a:p>
        </p:txBody>
      </p:sp>
      <p:graphicFrame>
        <p:nvGraphicFramePr>
          <p:cNvPr id="5" name="Object 87"/>
          <p:cNvGraphicFramePr>
            <a:graphicFrameLocks noChangeAspect="1"/>
          </p:cNvGraphicFramePr>
          <p:nvPr/>
        </p:nvGraphicFramePr>
        <p:xfrm>
          <a:off x="0" y="0"/>
          <a:ext cx="9144000" cy="836613"/>
        </p:xfrm>
        <a:graphic>
          <a:graphicData uri="http://schemas.openxmlformats.org/presentationml/2006/ole">
            <p:oleObj spid="_x0000_s77826" name="Image" r:id="rId3" imgW="7580952" imgH="695238" progId="">
              <p:embed/>
            </p:oleObj>
          </a:graphicData>
        </a:graphic>
      </p:graphicFrame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5E5C1-8965-4A1A-A413-AA38CE92A89C}" type="slidenum">
              <a:rPr lang="th-TH"/>
              <a:pPr>
                <a:defRPr/>
              </a:pPr>
              <a:t>‹#›</a:t>
            </a:fld>
            <a:endParaRPr lang="th-TH"/>
          </a:p>
        </p:txBody>
      </p:sp>
      <p:sp>
        <p:nvSpPr>
          <p:cNvPr id="7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ตัวยึดวันที่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BF2D7-1E1E-40EC-AEDC-A5C94972791E}" type="datetimeFigureOut">
              <a:rPr lang="en-US"/>
              <a:pPr>
                <a:defRPr/>
              </a:pPr>
              <a:t>8/28/2014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8"/>
          <p:cNvSpPr>
            <a:spLocks/>
          </p:cNvSpPr>
          <p:nvPr/>
        </p:nvSpPr>
        <p:spPr bwMode="gray">
          <a:xfrm>
            <a:off x="12700" y="260350"/>
            <a:ext cx="3200400" cy="6597650"/>
          </a:xfrm>
          <a:custGeom>
            <a:avLst/>
            <a:gdLst/>
            <a:ahLst/>
            <a:cxnLst>
              <a:cxn ang="0">
                <a:pos x="1504" y="0"/>
              </a:cxn>
              <a:cxn ang="0">
                <a:pos x="328" y="2468"/>
              </a:cxn>
              <a:cxn ang="0">
                <a:pos x="2016" y="4156"/>
              </a:cxn>
              <a:cxn ang="0">
                <a:pos x="1183" y="4156"/>
              </a:cxn>
              <a:cxn ang="0">
                <a:pos x="125" y="2453"/>
              </a:cxn>
              <a:cxn ang="0">
                <a:pos x="1370" y="0"/>
              </a:cxn>
              <a:cxn ang="0">
                <a:pos x="1504" y="0"/>
              </a:cxn>
            </a:cxnLst>
            <a:rect l="0" t="0" r="r" b="b"/>
            <a:pathLst>
              <a:path w="2016" h="4156">
                <a:moveTo>
                  <a:pt x="1504" y="0"/>
                </a:moveTo>
                <a:cubicBezTo>
                  <a:pt x="366" y="259"/>
                  <a:pt x="32" y="1764"/>
                  <a:pt x="328" y="2468"/>
                </a:cubicBezTo>
                <a:cubicBezTo>
                  <a:pt x="624" y="3172"/>
                  <a:pt x="1154" y="3820"/>
                  <a:pt x="2016" y="4156"/>
                </a:cubicBezTo>
                <a:lnTo>
                  <a:pt x="1183" y="4156"/>
                </a:lnTo>
                <a:cubicBezTo>
                  <a:pt x="877" y="3910"/>
                  <a:pt x="250" y="3198"/>
                  <a:pt x="125" y="2453"/>
                </a:cubicBezTo>
                <a:cubicBezTo>
                  <a:pt x="0" y="1710"/>
                  <a:pt x="117" y="399"/>
                  <a:pt x="1370" y="0"/>
                </a:cubicBezTo>
                <a:lnTo>
                  <a:pt x="1504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2353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latin typeface="+mn-lt"/>
              <a:cs typeface="+mn-cs"/>
            </a:endParaRPr>
          </a:p>
        </p:txBody>
      </p:sp>
      <p:graphicFrame>
        <p:nvGraphicFramePr>
          <p:cNvPr id="5" name="Object 87"/>
          <p:cNvGraphicFramePr>
            <a:graphicFrameLocks noChangeAspect="1"/>
          </p:cNvGraphicFramePr>
          <p:nvPr/>
        </p:nvGraphicFramePr>
        <p:xfrm>
          <a:off x="0" y="0"/>
          <a:ext cx="9144000" cy="836613"/>
        </p:xfrm>
        <a:graphic>
          <a:graphicData uri="http://schemas.openxmlformats.org/presentationml/2006/ole">
            <p:oleObj spid="_x0000_s78850" name="Image" r:id="rId3" imgW="7580952" imgH="695238" progId="">
              <p:embed/>
            </p:oleObj>
          </a:graphicData>
        </a:graphic>
      </p:graphicFrame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06ADD-D46B-4B5A-8189-4D0E3AC3934B}" type="slidenum">
              <a:rPr lang="th-TH"/>
              <a:pPr>
                <a:defRPr/>
              </a:pPr>
              <a:t>‹#›</a:t>
            </a:fld>
            <a:endParaRPr lang="th-TH"/>
          </a:p>
        </p:txBody>
      </p:sp>
      <p:sp>
        <p:nvSpPr>
          <p:cNvPr id="7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ตัวยึดวันที่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A06C3-D270-4111-974C-437AE6EE32DC}" type="datetimeFigureOut">
              <a:rPr lang="en-US"/>
              <a:pPr>
                <a:defRPr/>
              </a:pPr>
              <a:t>8/28/2014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88"/>
          <p:cNvSpPr>
            <a:spLocks/>
          </p:cNvSpPr>
          <p:nvPr/>
        </p:nvSpPr>
        <p:spPr bwMode="gray">
          <a:xfrm>
            <a:off x="12700" y="260350"/>
            <a:ext cx="3200400" cy="6597650"/>
          </a:xfrm>
          <a:custGeom>
            <a:avLst/>
            <a:gdLst/>
            <a:ahLst/>
            <a:cxnLst>
              <a:cxn ang="0">
                <a:pos x="1504" y="0"/>
              </a:cxn>
              <a:cxn ang="0">
                <a:pos x="328" y="2468"/>
              </a:cxn>
              <a:cxn ang="0">
                <a:pos x="2016" y="4156"/>
              </a:cxn>
              <a:cxn ang="0">
                <a:pos x="1183" y="4156"/>
              </a:cxn>
              <a:cxn ang="0">
                <a:pos x="125" y="2453"/>
              </a:cxn>
              <a:cxn ang="0">
                <a:pos x="1370" y="0"/>
              </a:cxn>
              <a:cxn ang="0">
                <a:pos x="1504" y="0"/>
              </a:cxn>
            </a:cxnLst>
            <a:rect l="0" t="0" r="r" b="b"/>
            <a:pathLst>
              <a:path w="2016" h="4156">
                <a:moveTo>
                  <a:pt x="1504" y="0"/>
                </a:moveTo>
                <a:cubicBezTo>
                  <a:pt x="366" y="259"/>
                  <a:pt x="32" y="1764"/>
                  <a:pt x="328" y="2468"/>
                </a:cubicBezTo>
                <a:cubicBezTo>
                  <a:pt x="624" y="3172"/>
                  <a:pt x="1154" y="3820"/>
                  <a:pt x="2016" y="4156"/>
                </a:cubicBezTo>
                <a:lnTo>
                  <a:pt x="1183" y="4156"/>
                </a:lnTo>
                <a:cubicBezTo>
                  <a:pt x="877" y="3910"/>
                  <a:pt x="250" y="3198"/>
                  <a:pt x="125" y="2453"/>
                </a:cubicBezTo>
                <a:cubicBezTo>
                  <a:pt x="0" y="1710"/>
                  <a:pt x="117" y="399"/>
                  <a:pt x="1370" y="0"/>
                </a:cubicBezTo>
                <a:lnTo>
                  <a:pt x="1504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2353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latin typeface="+mn-lt"/>
              <a:cs typeface="+mn-cs"/>
            </a:endParaRPr>
          </a:p>
        </p:txBody>
      </p:sp>
      <p:graphicFrame>
        <p:nvGraphicFramePr>
          <p:cNvPr id="6" name="Object 87"/>
          <p:cNvGraphicFramePr>
            <a:graphicFrameLocks noChangeAspect="1"/>
          </p:cNvGraphicFramePr>
          <p:nvPr/>
        </p:nvGraphicFramePr>
        <p:xfrm>
          <a:off x="0" y="0"/>
          <a:ext cx="9144000" cy="836613"/>
        </p:xfrm>
        <a:graphic>
          <a:graphicData uri="http://schemas.openxmlformats.org/presentationml/2006/ole">
            <p:oleObj spid="_x0000_s79874" name="Image" r:id="rId3" imgW="7580952" imgH="695238" progId="">
              <p:embed/>
            </p:oleObj>
          </a:graphicData>
        </a:graphic>
      </p:graphicFrame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20688" y="1138238"/>
            <a:ext cx="4032250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05338" y="1138238"/>
            <a:ext cx="4033837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หมายเลขภาพนิ่ง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1F020-D62F-4980-B4F9-6E8252AC515F}" type="slidenum">
              <a:rPr lang="th-TH"/>
              <a:pPr>
                <a:defRPr/>
              </a:pPr>
              <a:t>‹#›</a:t>
            </a:fld>
            <a:endParaRPr lang="th-TH"/>
          </a:p>
        </p:txBody>
      </p:sp>
      <p:sp>
        <p:nvSpPr>
          <p:cNvPr id="8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ตัวยึดวันที่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B705-A798-48D9-8106-74B9E7FD7FFB}" type="datetimeFigureOut">
              <a:rPr lang="en-US"/>
              <a:pPr>
                <a:defRPr/>
              </a:pPr>
              <a:t>8/28/2014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88"/>
          <p:cNvSpPr>
            <a:spLocks/>
          </p:cNvSpPr>
          <p:nvPr/>
        </p:nvSpPr>
        <p:spPr bwMode="gray">
          <a:xfrm>
            <a:off x="12700" y="260350"/>
            <a:ext cx="3200400" cy="6597650"/>
          </a:xfrm>
          <a:custGeom>
            <a:avLst/>
            <a:gdLst/>
            <a:ahLst/>
            <a:cxnLst>
              <a:cxn ang="0">
                <a:pos x="1504" y="0"/>
              </a:cxn>
              <a:cxn ang="0">
                <a:pos x="328" y="2468"/>
              </a:cxn>
              <a:cxn ang="0">
                <a:pos x="2016" y="4156"/>
              </a:cxn>
              <a:cxn ang="0">
                <a:pos x="1183" y="4156"/>
              </a:cxn>
              <a:cxn ang="0">
                <a:pos x="125" y="2453"/>
              </a:cxn>
              <a:cxn ang="0">
                <a:pos x="1370" y="0"/>
              </a:cxn>
              <a:cxn ang="0">
                <a:pos x="1504" y="0"/>
              </a:cxn>
            </a:cxnLst>
            <a:rect l="0" t="0" r="r" b="b"/>
            <a:pathLst>
              <a:path w="2016" h="4156">
                <a:moveTo>
                  <a:pt x="1504" y="0"/>
                </a:moveTo>
                <a:cubicBezTo>
                  <a:pt x="366" y="259"/>
                  <a:pt x="32" y="1764"/>
                  <a:pt x="328" y="2468"/>
                </a:cubicBezTo>
                <a:cubicBezTo>
                  <a:pt x="624" y="3172"/>
                  <a:pt x="1154" y="3820"/>
                  <a:pt x="2016" y="4156"/>
                </a:cubicBezTo>
                <a:lnTo>
                  <a:pt x="1183" y="4156"/>
                </a:lnTo>
                <a:cubicBezTo>
                  <a:pt x="877" y="3910"/>
                  <a:pt x="250" y="3198"/>
                  <a:pt x="125" y="2453"/>
                </a:cubicBezTo>
                <a:cubicBezTo>
                  <a:pt x="0" y="1710"/>
                  <a:pt x="117" y="399"/>
                  <a:pt x="1370" y="0"/>
                </a:cubicBezTo>
                <a:lnTo>
                  <a:pt x="1504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2353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latin typeface="+mn-lt"/>
              <a:cs typeface="+mn-cs"/>
            </a:endParaRPr>
          </a:p>
        </p:txBody>
      </p:sp>
      <p:graphicFrame>
        <p:nvGraphicFramePr>
          <p:cNvPr id="8" name="Object 87"/>
          <p:cNvGraphicFramePr>
            <a:graphicFrameLocks noChangeAspect="1"/>
          </p:cNvGraphicFramePr>
          <p:nvPr/>
        </p:nvGraphicFramePr>
        <p:xfrm>
          <a:off x="0" y="0"/>
          <a:ext cx="9144000" cy="836613"/>
        </p:xfrm>
        <a:graphic>
          <a:graphicData uri="http://schemas.openxmlformats.org/presentationml/2006/ole">
            <p:oleObj spid="_x0000_s80898" name="Image" r:id="rId3" imgW="7580952" imgH="695238" progId="">
              <p:embed/>
            </p:oleObj>
          </a:graphicData>
        </a:graphic>
      </p:graphicFrame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9" name="ตัวยึดหมายเลขภาพนิ่ง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4FE41-8C34-4813-BC74-47C1FDC33E6A}" type="slidenum">
              <a:rPr lang="th-TH"/>
              <a:pPr>
                <a:defRPr/>
              </a:pPr>
              <a:t>‹#›</a:t>
            </a:fld>
            <a:endParaRPr lang="th-TH"/>
          </a:p>
        </p:txBody>
      </p:sp>
      <p:sp>
        <p:nvSpPr>
          <p:cNvPr id="10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1" name="ตัวยึดวันที่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05FE4-E794-4E37-B623-7AD1876CC07A}" type="datetimeFigureOut">
              <a:rPr lang="en-US"/>
              <a:pPr>
                <a:defRPr/>
              </a:pPr>
              <a:t>8/28/2014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88"/>
          <p:cNvSpPr>
            <a:spLocks/>
          </p:cNvSpPr>
          <p:nvPr/>
        </p:nvSpPr>
        <p:spPr bwMode="gray">
          <a:xfrm>
            <a:off x="12700" y="260350"/>
            <a:ext cx="3200400" cy="6597650"/>
          </a:xfrm>
          <a:custGeom>
            <a:avLst/>
            <a:gdLst/>
            <a:ahLst/>
            <a:cxnLst>
              <a:cxn ang="0">
                <a:pos x="1504" y="0"/>
              </a:cxn>
              <a:cxn ang="0">
                <a:pos x="328" y="2468"/>
              </a:cxn>
              <a:cxn ang="0">
                <a:pos x="2016" y="4156"/>
              </a:cxn>
              <a:cxn ang="0">
                <a:pos x="1183" y="4156"/>
              </a:cxn>
              <a:cxn ang="0">
                <a:pos x="125" y="2453"/>
              </a:cxn>
              <a:cxn ang="0">
                <a:pos x="1370" y="0"/>
              </a:cxn>
              <a:cxn ang="0">
                <a:pos x="1504" y="0"/>
              </a:cxn>
            </a:cxnLst>
            <a:rect l="0" t="0" r="r" b="b"/>
            <a:pathLst>
              <a:path w="2016" h="4156">
                <a:moveTo>
                  <a:pt x="1504" y="0"/>
                </a:moveTo>
                <a:cubicBezTo>
                  <a:pt x="366" y="259"/>
                  <a:pt x="32" y="1764"/>
                  <a:pt x="328" y="2468"/>
                </a:cubicBezTo>
                <a:cubicBezTo>
                  <a:pt x="624" y="3172"/>
                  <a:pt x="1154" y="3820"/>
                  <a:pt x="2016" y="4156"/>
                </a:cubicBezTo>
                <a:lnTo>
                  <a:pt x="1183" y="4156"/>
                </a:lnTo>
                <a:cubicBezTo>
                  <a:pt x="877" y="3910"/>
                  <a:pt x="250" y="3198"/>
                  <a:pt x="125" y="2453"/>
                </a:cubicBezTo>
                <a:cubicBezTo>
                  <a:pt x="0" y="1710"/>
                  <a:pt x="117" y="399"/>
                  <a:pt x="1370" y="0"/>
                </a:cubicBezTo>
                <a:lnTo>
                  <a:pt x="1504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2353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latin typeface="+mn-lt"/>
              <a:cs typeface="+mn-cs"/>
            </a:endParaRPr>
          </a:p>
        </p:txBody>
      </p:sp>
      <p:graphicFrame>
        <p:nvGraphicFramePr>
          <p:cNvPr id="4" name="Object 87"/>
          <p:cNvGraphicFramePr>
            <a:graphicFrameLocks noChangeAspect="1"/>
          </p:cNvGraphicFramePr>
          <p:nvPr/>
        </p:nvGraphicFramePr>
        <p:xfrm>
          <a:off x="0" y="0"/>
          <a:ext cx="9144000" cy="836613"/>
        </p:xfrm>
        <a:graphic>
          <a:graphicData uri="http://schemas.openxmlformats.org/presentationml/2006/ole">
            <p:oleObj spid="_x0000_s81922" name="Image" r:id="rId3" imgW="7580952" imgH="695238" progId="">
              <p:embed/>
            </p:oleObj>
          </a:graphicData>
        </a:graphic>
      </p:graphicFrame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5" name="ตัวยึดหมายเลขภาพนิ่ง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3863B-95B0-43D0-A4D3-A299AEADC9FB}" type="slidenum">
              <a:rPr lang="th-TH"/>
              <a:pPr>
                <a:defRPr/>
              </a:pPr>
              <a:t>‹#›</a:t>
            </a:fld>
            <a:endParaRPr lang="th-TH"/>
          </a:p>
        </p:txBody>
      </p:sp>
      <p:sp>
        <p:nvSpPr>
          <p:cNvPr id="6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วันที่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E4ED3-5439-4186-954C-6BE70649BF14}" type="datetimeFigureOut">
              <a:rPr lang="en-US"/>
              <a:pPr>
                <a:defRPr/>
              </a:pPr>
              <a:t>8/28/2014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88"/>
          <p:cNvSpPr>
            <a:spLocks/>
          </p:cNvSpPr>
          <p:nvPr/>
        </p:nvSpPr>
        <p:spPr bwMode="gray">
          <a:xfrm>
            <a:off x="12700" y="260350"/>
            <a:ext cx="3200400" cy="6597650"/>
          </a:xfrm>
          <a:custGeom>
            <a:avLst/>
            <a:gdLst/>
            <a:ahLst/>
            <a:cxnLst>
              <a:cxn ang="0">
                <a:pos x="1504" y="0"/>
              </a:cxn>
              <a:cxn ang="0">
                <a:pos x="328" y="2468"/>
              </a:cxn>
              <a:cxn ang="0">
                <a:pos x="2016" y="4156"/>
              </a:cxn>
              <a:cxn ang="0">
                <a:pos x="1183" y="4156"/>
              </a:cxn>
              <a:cxn ang="0">
                <a:pos x="125" y="2453"/>
              </a:cxn>
              <a:cxn ang="0">
                <a:pos x="1370" y="0"/>
              </a:cxn>
              <a:cxn ang="0">
                <a:pos x="1504" y="0"/>
              </a:cxn>
            </a:cxnLst>
            <a:rect l="0" t="0" r="r" b="b"/>
            <a:pathLst>
              <a:path w="2016" h="4156">
                <a:moveTo>
                  <a:pt x="1504" y="0"/>
                </a:moveTo>
                <a:cubicBezTo>
                  <a:pt x="366" y="259"/>
                  <a:pt x="32" y="1764"/>
                  <a:pt x="328" y="2468"/>
                </a:cubicBezTo>
                <a:cubicBezTo>
                  <a:pt x="624" y="3172"/>
                  <a:pt x="1154" y="3820"/>
                  <a:pt x="2016" y="4156"/>
                </a:cubicBezTo>
                <a:lnTo>
                  <a:pt x="1183" y="4156"/>
                </a:lnTo>
                <a:cubicBezTo>
                  <a:pt x="877" y="3910"/>
                  <a:pt x="250" y="3198"/>
                  <a:pt x="125" y="2453"/>
                </a:cubicBezTo>
                <a:cubicBezTo>
                  <a:pt x="0" y="1710"/>
                  <a:pt x="117" y="399"/>
                  <a:pt x="1370" y="0"/>
                </a:cubicBezTo>
                <a:lnTo>
                  <a:pt x="1504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2353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latin typeface="+mn-lt"/>
              <a:cs typeface="+mn-cs"/>
            </a:endParaRPr>
          </a:p>
        </p:txBody>
      </p:sp>
      <p:graphicFrame>
        <p:nvGraphicFramePr>
          <p:cNvPr id="3" name="Object 87"/>
          <p:cNvGraphicFramePr>
            <a:graphicFrameLocks noChangeAspect="1"/>
          </p:cNvGraphicFramePr>
          <p:nvPr/>
        </p:nvGraphicFramePr>
        <p:xfrm>
          <a:off x="0" y="0"/>
          <a:ext cx="9144000" cy="836613"/>
        </p:xfrm>
        <a:graphic>
          <a:graphicData uri="http://schemas.openxmlformats.org/presentationml/2006/ole">
            <p:oleObj spid="_x0000_s82946" name="Image" r:id="rId3" imgW="7580952" imgH="695238" progId="">
              <p:embed/>
            </p:oleObj>
          </a:graphicData>
        </a:graphic>
      </p:graphicFrame>
      <p:sp>
        <p:nvSpPr>
          <p:cNvPr id="4" name="ตัวยึดหมายเลขภาพนิ่ง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5F9D7-4A47-4F06-A0F8-1D5FA198C6AF}" type="slidenum">
              <a:rPr lang="th-TH"/>
              <a:pPr>
                <a:defRPr/>
              </a:pPr>
              <a:t>‹#›</a:t>
            </a:fld>
            <a:endParaRPr lang="th-TH"/>
          </a:p>
        </p:txBody>
      </p:sp>
      <p:sp>
        <p:nvSpPr>
          <p:cNvPr id="5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วันที่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5491B-EA66-40D9-8669-11076780CB14}" type="datetimeFigureOut">
              <a:rPr lang="en-US"/>
              <a:pPr>
                <a:defRPr/>
              </a:pPr>
              <a:t>8/28/2014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88"/>
          <p:cNvSpPr>
            <a:spLocks/>
          </p:cNvSpPr>
          <p:nvPr/>
        </p:nvSpPr>
        <p:spPr bwMode="gray">
          <a:xfrm>
            <a:off x="12700" y="260350"/>
            <a:ext cx="3200400" cy="6597650"/>
          </a:xfrm>
          <a:custGeom>
            <a:avLst/>
            <a:gdLst/>
            <a:ahLst/>
            <a:cxnLst>
              <a:cxn ang="0">
                <a:pos x="1504" y="0"/>
              </a:cxn>
              <a:cxn ang="0">
                <a:pos x="328" y="2468"/>
              </a:cxn>
              <a:cxn ang="0">
                <a:pos x="2016" y="4156"/>
              </a:cxn>
              <a:cxn ang="0">
                <a:pos x="1183" y="4156"/>
              </a:cxn>
              <a:cxn ang="0">
                <a:pos x="125" y="2453"/>
              </a:cxn>
              <a:cxn ang="0">
                <a:pos x="1370" y="0"/>
              </a:cxn>
              <a:cxn ang="0">
                <a:pos x="1504" y="0"/>
              </a:cxn>
            </a:cxnLst>
            <a:rect l="0" t="0" r="r" b="b"/>
            <a:pathLst>
              <a:path w="2016" h="4156">
                <a:moveTo>
                  <a:pt x="1504" y="0"/>
                </a:moveTo>
                <a:cubicBezTo>
                  <a:pt x="366" y="259"/>
                  <a:pt x="32" y="1764"/>
                  <a:pt x="328" y="2468"/>
                </a:cubicBezTo>
                <a:cubicBezTo>
                  <a:pt x="624" y="3172"/>
                  <a:pt x="1154" y="3820"/>
                  <a:pt x="2016" y="4156"/>
                </a:cubicBezTo>
                <a:lnTo>
                  <a:pt x="1183" y="4156"/>
                </a:lnTo>
                <a:cubicBezTo>
                  <a:pt x="877" y="3910"/>
                  <a:pt x="250" y="3198"/>
                  <a:pt x="125" y="2453"/>
                </a:cubicBezTo>
                <a:cubicBezTo>
                  <a:pt x="0" y="1710"/>
                  <a:pt x="117" y="399"/>
                  <a:pt x="1370" y="0"/>
                </a:cubicBezTo>
                <a:lnTo>
                  <a:pt x="1504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2353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latin typeface="+mn-lt"/>
              <a:cs typeface="+mn-cs"/>
            </a:endParaRPr>
          </a:p>
        </p:txBody>
      </p:sp>
      <p:graphicFrame>
        <p:nvGraphicFramePr>
          <p:cNvPr id="6" name="Object 87"/>
          <p:cNvGraphicFramePr>
            <a:graphicFrameLocks noChangeAspect="1"/>
          </p:cNvGraphicFramePr>
          <p:nvPr/>
        </p:nvGraphicFramePr>
        <p:xfrm>
          <a:off x="0" y="0"/>
          <a:ext cx="9144000" cy="836613"/>
        </p:xfrm>
        <a:graphic>
          <a:graphicData uri="http://schemas.openxmlformats.org/presentationml/2006/ole">
            <p:oleObj spid="_x0000_s83970" name="Image" r:id="rId3" imgW="7580952" imgH="695238" progId="">
              <p:embed/>
            </p:oleObj>
          </a:graphicData>
        </a:graphic>
      </p:graphicFrame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7" name="ตัวยึดหมายเลขภาพนิ่ง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39893-8755-4026-9399-408AC922DF84}" type="slidenum">
              <a:rPr lang="th-TH"/>
              <a:pPr>
                <a:defRPr/>
              </a:pPr>
              <a:t>‹#›</a:t>
            </a:fld>
            <a:endParaRPr lang="th-TH"/>
          </a:p>
        </p:txBody>
      </p:sp>
      <p:sp>
        <p:nvSpPr>
          <p:cNvPr id="8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ตัวยึดวันที่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49533-8174-45AC-BADF-FB95910BA338}" type="datetimeFigureOut">
              <a:rPr lang="en-US"/>
              <a:pPr>
                <a:defRPr/>
              </a:pPr>
              <a:t>8/28/2014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88"/>
          <p:cNvSpPr>
            <a:spLocks/>
          </p:cNvSpPr>
          <p:nvPr/>
        </p:nvSpPr>
        <p:spPr bwMode="gray">
          <a:xfrm>
            <a:off x="12700" y="260350"/>
            <a:ext cx="3200400" cy="6597650"/>
          </a:xfrm>
          <a:custGeom>
            <a:avLst/>
            <a:gdLst/>
            <a:ahLst/>
            <a:cxnLst>
              <a:cxn ang="0">
                <a:pos x="1504" y="0"/>
              </a:cxn>
              <a:cxn ang="0">
                <a:pos x="328" y="2468"/>
              </a:cxn>
              <a:cxn ang="0">
                <a:pos x="2016" y="4156"/>
              </a:cxn>
              <a:cxn ang="0">
                <a:pos x="1183" y="4156"/>
              </a:cxn>
              <a:cxn ang="0">
                <a:pos x="125" y="2453"/>
              </a:cxn>
              <a:cxn ang="0">
                <a:pos x="1370" y="0"/>
              </a:cxn>
              <a:cxn ang="0">
                <a:pos x="1504" y="0"/>
              </a:cxn>
            </a:cxnLst>
            <a:rect l="0" t="0" r="r" b="b"/>
            <a:pathLst>
              <a:path w="2016" h="4156">
                <a:moveTo>
                  <a:pt x="1504" y="0"/>
                </a:moveTo>
                <a:cubicBezTo>
                  <a:pt x="366" y="259"/>
                  <a:pt x="32" y="1764"/>
                  <a:pt x="328" y="2468"/>
                </a:cubicBezTo>
                <a:cubicBezTo>
                  <a:pt x="624" y="3172"/>
                  <a:pt x="1154" y="3820"/>
                  <a:pt x="2016" y="4156"/>
                </a:cubicBezTo>
                <a:lnTo>
                  <a:pt x="1183" y="4156"/>
                </a:lnTo>
                <a:cubicBezTo>
                  <a:pt x="877" y="3910"/>
                  <a:pt x="250" y="3198"/>
                  <a:pt x="125" y="2453"/>
                </a:cubicBezTo>
                <a:cubicBezTo>
                  <a:pt x="0" y="1710"/>
                  <a:pt x="117" y="399"/>
                  <a:pt x="1370" y="0"/>
                </a:cubicBezTo>
                <a:lnTo>
                  <a:pt x="1504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2353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latin typeface="+mn-lt"/>
              <a:cs typeface="+mn-cs"/>
            </a:endParaRPr>
          </a:p>
        </p:txBody>
      </p:sp>
      <p:graphicFrame>
        <p:nvGraphicFramePr>
          <p:cNvPr id="6" name="Object 87"/>
          <p:cNvGraphicFramePr>
            <a:graphicFrameLocks noChangeAspect="1"/>
          </p:cNvGraphicFramePr>
          <p:nvPr/>
        </p:nvGraphicFramePr>
        <p:xfrm>
          <a:off x="0" y="0"/>
          <a:ext cx="9144000" cy="836613"/>
        </p:xfrm>
        <a:graphic>
          <a:graphicData uri="http://schemas.openxmlformats.org/presentationml/2006/ole">
            <p:oleObj spid="_x0000_s84994" name="Image" r:id="rId3" imgW="7580952" imgH="695238" progId="">
              <p:embed/>
            </p:oleObj>
          </a:graphicData>
        </a:graphic>
      </p:graphicFrame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h-TH" noProof="0" smtClean="0"/>
              <a:t>คลิกไอคอนเพื่อเพิ่มรูปภาพ</a:t>
            </a:r>
            <a:endParaRPr lang="th-TH" noProof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7" name="ตัวยึดหมายเลขภาพนิ่ง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26983-2D30-4F5E-B826-4D8A72A492D3}" type="slidenum">
              <a:rPr lang="th-TH"/>
              <a:pPr>
                <a:defRPr/>
              </a:pPr>
              <a:t>‹#›</a:t>
            </a:fld>
            <a:endParaRPr lang="th-TH"/>
          </a:p>
        </p:txBody>
      </p:sp>
      <p:sp>
        <p:nvSpPr>
          <p:cNvPr id="8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ตัวยึดวันที่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F2A9A-3A61-4A3E-9FA9-8C3FCB0E3E51}" type="datetimeFigureOut">
              <a:rPr lang="en-US"/>
              <a:pPr>
                <a:defRPr/>
              </a:pPr>
              <a:t>8/28/2014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6" name="Freeform 88"/>
          <p:cNvSpPr>
            <a:spLocks/>
          </p:cNvSpPr>
          <p:nvPr/>
        </p:nvSpPr>
        <p:spPr bwMode="gray">
          <a:xfrm>
            <a:off x="12700" y="260350"/>
            <a:ext cx="3200400" cy="6597650"/>
          </a:xfrm>
          <a:custGeom>
            <a:avLst/>
            <a:gdLst/>
            <a:ahLst/>
            <a:cxnLst>
              <a:cxn ang="0">
                <a:pos x="1504" y="0"/>
              </a:cxn>
              <a:cxn ang="0">
                <a:pos x="328" y="2468"/>
              </a:cxn>
              <a:cxn ang="0">
                <a:pos x="2016" y="4156"/>
              </a:cxn>
              <a:cxn ang="0">
                <a:pos x="1183" y="4156"/>
              </a:cxn>
              <a:cxn ang="0">
                <a:pos x="125" y="2453"/>
              </a:cxn>
              <a:cxn ang="0">
                <a:pos x="1370" y="0"/>
              </a:cxn>
              <a:cxn ang="0">
                <a:pos x="1504" y="0"/>
              </a:cxn>
            </a:cxnLst>
            <a:rect l="0" t="0" r="r" b="b"/>
            <a:pathLst>
              <a:path w="2016" h="4156">
                <a:moveTo>
                  <a:pt x="1504" y="0"/>
                </a:moveTo>
                <a:cubicBezTo>
                  <a:pt x="366" y="259"/>
                  <a:pt x="32" y="1764"/>
                  <a:pt x="328" y="2468"/>
                </a:cubicBezTo>
                <a:cubicBezTo>
                  <a:pt x="624" y="3172"/>
                  <a:pt x="1154" y="3820"/>
                  <a:pt x="2016" y="4156"/>
                </a:cubicBezTo>
                <a:lnTo>
                  <a:pt x="1183" y="4156"/>
                </a:lnTo>
                <a:cubicBezTo>
                  <a:pt x="877" y="3910"/>
                  <a:pt x="250" y="3198"/>
                  <a:pt x="125" y="2453"/>
                </a:cubicBezTo>
                <a:cubicBezTo>
                  <a:pt x="0" y="1710"/>
                  <a:pt x="117" y="399"/>
                  <a:pt x="1370" y="0"/>
                </a:cubicBezTo>
                <a:lnTo>
                  <a:pt x="1504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2353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latin typeface="+mn-lt"/>
              <a:cs typeface="+mn-cs"/>
            </a:endParaRPr>
          </a:p>
        </p:txBody>
      </p:sp>
      <p:graphicFrame>
        <p:nvGraphicFramePr>
          <p:cNvPr id="1026" name="Object 87"/>
          <p:cNvGraphicFramePr>
            <a:graphicFrameLocks noChangeAspect="1"/>
          </p:cNvGraphicFramePr>
          <p:nvPr/>
        </p:nvGraphicFramePr>
        <p:xfrm>
          <a:off x="0" y="0"/>
          <a:ext cx="9144000" cy="836613"/>
        </p:xfrm>
        <a:graphic>
          <a:graphicData uri="http://schemas.openxmlformats.org/presentationml/2006/ole">
            <p:oleObj spid="_x0000_s1026" name="Image" r:id="rId18" imgW="7580952" imgH="695238" progId="">
              <p:embed/>
            </p:oleObj>
          </a:graphicData>
        </a:graphic>
      </p:graphicFrame>
      <p:sp>
        <p:nvSpPr>
          <p:cNvPr id="12313" name="Rectangle 25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211638" y="6526213"/>
            <a:ext cx="576262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>
                <a:latin typeface="+mn-lt"/>
                <a:ea typeface="굴림" charset="-127"/>
                <a:cs typeface="+mn-cs"/>
              </a:defRPr>
            </a:lvl1pPr>
          </a:lstStyle>
          <a:p>
            <a:pPr>
              <a:defRPr/>
            </a:pPr>
            <a:fld id="{2B42FEDF-E1E3-4F57-9C0B-3A807731D587}" type="slidenum">
              <a:rPr lang="th-TH"/>
              <a:pPr>
                <a:defRPr/>
              </a:pPr>
              <a:t>‹#›</a:t>
            </a:fld>
            <a:endParaRPr lang="th-TH"/>
          </a:p>
        </p:txBody>
      </p:sp>
      <p:sp>
        <p:nvSpPr>
          <p:cNvPr id="12312" name="Rectangle 24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5651500" y="6526213"/>
            <a:ext cx="3048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1">
                <a:latin typeface="+mn-lt"/>
                <a:ea typeface="굴림" charset="-127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2311" name="Rectangle 23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23850" y="6526213"/>
            <a:ext cx="13176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latin typeface="+mn-lt"/>
                <a:ea typeface="굴림" charset="-127"/>
                <a:cs typeface="+mn-cs"/>
              </a:defRPr>
            </a:lvl1pPr>
          </a:lstStyle>
          <a:p>
            <a:pPr>
              <a:defRPr/>
            </a:pPr>
            <a:fld id="{D3D79481-F8A1-4EAC-8B81-356C37CFDA6F}" type="datetimeFigureOut">
              <a:rPr lang="en-US"/>
              <a:pPr>
                <a:defRPr/>
              </a:pPr>
              <a:t>8/28/2014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1032" name="Rectangle 22"/>
          <p:cNvSpPr>
            <a:spLocks noGrp="1" noChangeArrowheads="1"/>
          </p:cNvSpPr>
          <p:nvPr>
            <p:ph type="body" idx="1"/>
          </p:nvPr>
        </p:nvSpPr>
        <p:spPr bwMode="gray">
          <a:xfrm>
            <a:off x="420688" y="1138238"/>
            <a:ext cx="8218487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ko-KR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altLang="ko-KR" smtClean="0"/>
              <a:t>ระดับที่สอง</a:t>
            </a:r>
          </a:p>
          <a:p>
            <a:pPr lvl="2"/>
            <a:r>
              <a:rPr lang="th-TH" altLang="ko-KR" smtClean="0"/>
              <a:t>ระดับที่สาม</a:t>
            </a:r>
          </a:p>
          <a:p>
            <a:pPr lvl="3"/>
            <a:r>
              <a:rPr lang="th-TH" altLang="ko-KR" smtClean="0"/>
              <a:t>ระดับที่สี่</a:t>
            </a:r>
          </a:p>
          <a:p>
            <a:pPr lvl="4"/>
            <a:r>
              <a:rPr lang="th-TH" altLang="ko-KR" smtClean="0"/>
              <a:t>ระดับที่ห้า</a:t>
            </a:r>
            <a:endParaRPr lang="en-US" altLang="ko-KR" smtClean="0"/>
          </a:p>
        </p:txBody>
      </p:sp>
      <p:sp>
        <p:nvSpPr>
          <p:cNvPr id="1033" name="Rectangle 21"/>
          <p:cNvSpPr>
            <a:spLocks noGrp="1" noChangeArrowheads="1"/>
          </p:cNvSpPr>
          <p:nvPr>
            <p:ph type="title"/>
          </p:nvPr>
        </p:nvSpPr>
        <p:spPr bwMode="gray">
          <a:xfrm>
            <a:off x="1403350" y="265113"/>
            <a:ext cx="71786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ko-KR" smtClean="0"/>
              <a:t>คลิกเพื่อแก้ไขลักษณะชื่อเรื่องต้นแบบ</a:t>
            </a:r>
            <a:endParaRPr lang="en-US" altLang="ko-KR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  <p:sldLayoutId id="2147484013" r:id="rId4"/>
    <p:sldLayoutId id="2147484014" r:id="rId5"/>
    <p:sldLayoutId id="2147484015" r:id="rId6"/>
    <p:sldLayoutId id="2147484016" r:id="rId7"/>
    <p:sldLayoutId id="2147484017" r:id="rId8"/>
    <p:sldLayoutId id="2147484018" r:id="rId9"/>
    <p:sldLayoutId id="2147484019" r:id="rId10"/>
    <p:sldLayoutId id="2147484020" r:id="rId11"/>
    <p:sldLayoutId id="2147484007" r:id="rId12"/>
    <p:sldLayoutId id="2147484008" r:id="rId13"/>
    <p:sldLayoutId id="2147484009" r:id="rId14"/>
    <p:sldLayoutId id="2147484021" r:id="rId15"/>
  </p:sldLayoutIdLst>
  <p:timing>
    <p:tnLst>
      <p:par>
        <p:cTn id="1" dur="indefinite" restart="never" nodeType="tmRoot"/>
      </p:par>
    </p:tn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Verdana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u"/>
        <a:defRPr sz="2800" b="1">
          <a:solidFill>
            <a:schemeClr val="folHlink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4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Mpclogo.png" TargetMode="External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naorung.sn@hotmail.co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w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17500" y="476250"/>
            <a:ext cx="8575675" cy="2951163"/>
          </a:xfrm>
          <a:noFill/>
        </p:spPr>
        <p:txBody>
          <a:bodyPr lIns="92075" tIns="46038" rIns="92075" bIns="46038"/>
          <a:lstStyle/>
          <a:p>
            <a:pPr algn="ctr" eaLnBrk="1" hangingPunct="1">
              <a:buClr>
                <a:srgbClr val="6600FF"/>
              </a:buClr>
            </a:pPr>
            <a:r>
              <a:rPr lang="th-TH" sz="4800" dirty="0" smtClean="0">
                <a:solidFill>
                  <a:srgbClr val="C00000"/>
                </a:solidFill>
              </a:rPr>
              <a:t>เทคโนโลยีมัลติมีเดีย </a:t>
            </a:r>
            <a:r>
              <a:rPr lang="th-TH" sz="4800" dirty="0" smtClean="0">
                <a:solidFill>
                  <a:srgbClr val="C00000"/>
                </a:solidFill>
                <a:latin typeface="Angsana New" pitchFamily="18" charset="-34"/>
              </a:rPr>
              <a:t/>
            </a:r>
            <a:br>
              <a:rPr lang="th-TH" sz="4800" dirty="0" smtClean="0">
                <a:solidFill>
                  <a:srgbClr val="C00000"/>
                </a:solidFill>
                <a:latin typeface="Angsana New" pitchFamily="18" charset="-34"/>
              </a:rPr>
            </a:br>
            <a:r>
              <a:rPr lang="en-US" sz="4800" dirty="0" smtClean="0">
                <a:solidFill>
                  <a:srgbClr val="C00000"/>
                </a:solidFill>
                <a:latin typeface="Angsana New" pitchFamily="18" charset="-34"/>
              </a:rPr>
              <a:t>Multimedia Technology</a:t>
            </a:r>
            <a:br>
              <a:rPr lang="en-US" sz="4800" dirty="0" smtClean="0">
                <a:solidFill>
                  <a:srgbClr val="C00000"/>
                </a:solidFill>
                <a:latin typeface="Angsana New" pitchFamily="18" charset="-34"/>
              </a:rPr>
            </a:br>
            <a:r>
              <a:rPr lang="en-US" sz="4800" dirty="0" smtClean="0">
                <a:solidFill>
                  <a:srgbClr val="C00000"/>
                </a:solidFill>
                <a:latin typeface="Angsana New" pitchFamily="18" charset="-34"/>
              </a:rPr>
              <a:t>(BC 307/BC318)</a:t>
            </a:r>
            <a:r>
              <a:rPr lang="th-TH" dirty="0" smtClean="0">
                <a:solidFill>
                  <a:srgbClr val="FF0000"/>
                </a:solidFill>
              </a:rPr>
              <a:t/>
            </a:r>
            <a:br>
              <a:rPr lang="th-TH" dirty="0" smtClean="0">
                <a:solidFill>
                  <a:srgbClr val="FF0000"/>
                </a:solidFill>
              </a:rPr>
            </a:br>
            <a:endParaRPr lang="en-US" sz="4800" dirty="0" smtClean="0">
              <a:solidFill>
                <a:srgbClr val="FF0000"/>
              </a:solidFill>
            </a:endParaRPr>
          </a:p>
        </p:txBody>
      </p:sp>
      <p:sp>
        <p:nvSpPr>
          <p:cNvPr id="3" name="Rectangle 1026"/>
          <p:cNvSpPr txBox="1">
            <a:spLocks noChangeArrowheads="1"/>
          </p:cNvSpPr>
          <p:nvPr/>
        </p:nvSpPr>
        <p:spPr bwMode="white">
          <a:xfrm>
            <a:off x="785786" y="5500654"/>
            <a:ext cx="8072462" cy="1357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600FF"/>
              </a:buClr>
              <a:buSzTx/>
              <a:buFontTx/>
              <a:buNone/>
              <a:tabLst/>
              <a:defRPr/>
            </a:pPr>
            <a:r>
              <a:rPr kumimoji="1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Gulim" pitchFamily="34" charset="-127"/>
                <a:cs typeface="+mj-cs"/>
              </a:rPr>
              <a:t/>
            </a:r>
            <a:br>
              <a:rPr kumimoji="1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Gulim" pitchFamily="34" charset="-127"/>
                <a:cs typeface="+mj-cs"/>
              </a:rPr>
            </a:br>
            <a:r>
              <a:rPr lang="th-TH" sz="4000" b="1" kern="0" dirty="0" smtClean="0">
                <a:solidFill>
                  <a:schemeClr val="accent1"/>
                </a:solidFill>
                <a:latin typeface="+mj-lt"/>
                <a:cs typeface="+mj-cs"/>
              </a:rPr>
              <a:t>โดย</a:t>
            </a:r>
          </a:p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600FF"/>
              </a:buClr>
              <a:buSzTx/>
              <a:buFontTx/>
              <a:buNone/>
              <a:tabLst/>
              <a:defRPr/>
            </a:pPr>
            <a:r>
              <a:rPr kumimoji="1" lang="th-TH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Gulim" pitchFamily="34" charset="-127"/>
                <a:cs typeface="+mj-cs"/>
              </a:rPr>
              <a:t>อาจารย์เนารุ่ง</a:t>
            </a:r>
            <a:r>
              <a:rPr kumimoji="1" lang="th-TH" sz="4000" b="1" i="0" u="none" strike="noStrike" kern="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Gulim" pitchFamily="34" charset="-127"/>
                <a:cs typeface="+mj-cs"/>
              </a:rPr>
              <a:t>  วิชาราช</a:t>
            </a:r>
            <a:r>
              <a:rPr kumimoji="1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Gulim" pitchFamily="34" charset="-127"/>
                <a:cs typeface="+mj-cs"/>
              </a:rPr>
              <a:t/>
            </a:r>
            <a:br>
              <a:rPr kumimoji="1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Gulim" pitchFamily="34" charset="-127"/>
                <a:cs typeface="+mj-cs"/>
              </a:rPr>
            </a:br>
            <a:r>
              <a:rPr kumimoji="1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Gulim" pitchFamily="34" charset="-127"/>
                <a:cs typeface="+mj-cs"/>
              </a:rPr>
              <a:t/>
            </a:r>
            <a:br>
              <a:rPr kumimoji="1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Gulim" pitchFamily="34" charset="-127"/>
                <a:cs typeface="+mj-cs"/>
              </a:rPr>
            </a:br>
            <a:r>
              <a:rPr kumimoji="1" lang="th-TH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Gulim" pitchFamily="34" charset="-127"/>
                <a:cs typeface="+mj-cs"/>
              </a:rPr>
              <a:t/>
            </a:r>
            <a:br>
              <a:rPr kumimoji="1" lang="th-TH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Gulim" pitchFamily="34" charset="-127"/>
                <a:cs typeface="+mj-cs"/>
              </a:rPr>
            </a:br>
            <a:r>
              <a:rPr kumimoji="1" lang="th-TH" sz="4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Gulim" pitchFamily="34" charset="-127"/>
                <a:cs typeface="+mj-cs"/>
              </a:rPr>
              <a:t>แนะนำวิชา จุดมุ่งหมาย</a:t>
            </a:r>
            <a:endParaRPr kumimoji="1" lang="en-US" sz="48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Gulim" pitchFamily="34" charset="-127"/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131576-7B8B-4F64-BEDE-BC5C3DEADACD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57438" y="1000125"/>
            <a:ext cx="6532562" cy="2133600"/>
          </a:xfrm>
        </p:spPr>
        <p:txBody>
          <a:bodyPr/>
          <a:lstStyle/>
          <a:p>
            <a:pPr eaLnBrk="1" hangingPunct="1"/>
            <a:r>
              <a:rPr lang="th-TH" sz="5400" i="0" dirty="0" smtClean="0">
                <a:latin typeface="TH SarabunPSK" pitchFamily="34" charset="-34"/>
                <a:cs typeface="TH SarabunPSK" pitchFamily="34" charset="-34"/>
              </a:rPr>
              <a:t>ความหมาย องค์ประกอบ และประโยชน์ของมัลติมีเดีย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gray">
          <a:xfrm>
            <a:off x="557213" y="0"/>
            <a:ext cx="82296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defRPr/>
            </a:pPr>
            <a:r>
              <a:rPr lang="th-TH" sz="6000" b="1" i="1" kern="0">
                <a:solidFill>
                  <a:srgbClr val="C00000"/>
                </a:solidFill>
                <a:latin typeface="TH SarabunPSK" pitchFamily="34" charset="-34"/>
                <a:ea typeface="+mj-ea"/>
                <a:cs typeface="TH SarabunPSK" pitchFamily="34" charset="-34"/>
              </a:rPr>
              <a:t>บทที่ </a:t>
            </a:r>
            <a:r>
              <a:rPr lang="en-US" sz="6000" b="1" i="1" kern="0">
                <a:solidFill>
                  <a:srgbClr val="C00000"/>
                </a:solidFill>
                <a:latin typeface="TH SarabunPSK" pitchFamily="34" charset="-34"/>
                <a:ea typeface="+mj-ea"/>
                <a:cs typeface="TH SarabunPSK" pitchFamily="34" charset="-34"/>
              </a:rPr>
              <a:t>1</a:t>
            </a:r>
            <a:endParaRPr lang="th-TH" sz="6000" b="1" i="1" kern="0" dirty="0">
              <a:solidFill>
                <a:srgbClr val="C00000"/>
              </a:solidFill>
              <a:latin typeface="TH SarabunPSK" pitchFamily="34" charset="-34"/>
              <a:ea typeface="+mj-ea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651" name="สี่เหลี่ยมผืนผ้า 3"/>
          <p:cNvSpPr>
            <a:spLocks noChangeArrowheads="1"/>
          </p:cNvSpPr>
          <p:nvPr/>
        </p:nvSpPr>
        <p:spPr bwMode="auto">
          <a:xfrm>
            <a:off x="2214563" y="2357438"/>
            <a:ext cx="4786312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sz="6000" b="1">
                <a:latin typeface="TH SarabunPSK" pitchFamily="34" charset="-34"/>
                <a:cs typeface="TH SarabunPSK" pitchFamily="34" charset="-34"/>
              </a:rPr>
              <a:t>มัลติมีเดีย คือ อะไร ??</a:t>
            </a:r>
          </a:p>
          <a:p>
            <a:pPr algn="ctr"/>
            <a:r>
              <a:rPr lang="th-TH" sz="6000" b="1">
                <a:latin typeface="TH SarabunPSK" pitchFamily="34" charset="-34"/>
                <a:cs typeface="TH SarabunPSK" pitchFamily="34" charset="-34"/>
              </a:rPr>
              <a:t>อะไร คือ มัลติมีเดีย ?</a:t>
            </a:r>
            <a:endParaRPr lang="th-TH" sz="600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4800" dirty="0">
                <a:effectLst>
                  <a:outerShdw blurRad="38100" dist="38100" dir="2700000" algn="tl">
                    <a:srgbClr val="000000"/>
                  </a:outerShdw>
                </a:effectLst>
                <a:latin typeface="TH SarabunPSK" pitchFamily="34" charset="-34"/>
                <a:cs typeface="TH SarabunPSK" pitchFamily="34" charset="-34"/>
              </a:rPr>
              <a:t>มัลติมีเดีย</a:t>
            </a:r>
            <a:r>
              <a:rPr lang="en-US" sz="4800" dirty="0">
                <a:effectLst>
                  <a:outerShdw blurRad="38100" dist="38100" dir="2700000" algn="tl">
                    <a:srgbClr val="000000"/>
                  </a:outerShdw>
                </a:effectLst>
                <a:latin typeface="TH SarabunPSK" pitchFamily="34" charset="-34"/>
                <a:cs typeface="TH SarabunPSK" pitchFamily="34" charset="-34"/>
              </a:rPr>
              <a:t>  (Multimedia)</a:t>
            </a:r>
            <a:endParaRPr lang="th-TH" sz="4800" dirty="0">
              <a:effectLst>
                <a:outerShdw blurRad="38100" dist="38100" dir="2700000" algn="tl">
                  <a:srgbClr val="000000"/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8675" name="Rectangle 11"/>
          <p:cNvSpPr>
            <a:spLocks noGrp="1" noChangeArrowheads="1"/>
          </p:cNvSpPr>
          <p:nvPr>
            <p:ph idx="1"/>
          </p:nvPr>
        </p:nvSpPr>
        <p:spPr>
          <a:xfrm>
            <a:off x="1238250" y="2743200"/>
            <a:ext cx="3352800" cy="6858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th-TH" sz="400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หลาย ๆ อย่าง,ประสม</a:t>
            </a:r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23850" y="6526213"/>
            <a:ext cx="1317625" cy="215900"/>
          </a:xfrm>
        </p:spPr>
        <p:txBody>
          <a:bodyPr/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43931265-BF4F-4DEC-8D20-C9380B08C8E8}" type="slidenum">
              <a:rPr lang="en-US" smtClean="0">
                <a:ea typeface="Gulim" pitchFamily="34" charset="-127"/>
              </a:rPr>
              <a:pPr algn="l"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th-TH" smtClean="0">
              <a:ea typeface="Gulim" pitchFamily="34" charset="-127"/>
            </a:endParaRPr>
          </a:p>
        </p:txBody>
      </p:sp>
      <p:pic>
        <p:nvPicPr>
          <p:cNvPr id="28677" name="Picture 6" descr="C:\Program Files\Common Files\Microsoft Shared\Clipart\cagcat50\bs00580_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4652963"/>
            <a:ext cx="2439988" cy="205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Rectangle 8"/>
          <p:cNvSpPr>
            <a:spLocks noChangeArrowheads="1"/>
          </p:cNvSpPr>
          <p:nvPr/>
        </p:nvSpPr>
        <p:spPr bwMode="auto">
          <a:xfrm>
            <a:off x="1785938" y="1785938"/>
            <a:ext cx="20732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/>
            <a:r>
              <a:rPr lang="th-TH" sz="4000" b="1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มัลติ</a:t>
            </a:r>
            <a:r>
              <a:rPr lang="en-US" sz="4000" b="1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  (Multi)</a:t>
            </a:r>
            <a:endParaRPr lang="th-TH" sz="4000" b="1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8679" name="Rectangle 9"/>
          <p:cNvSpPr>
            <a:spLocks noChangeArrowheads="1"/>
          </p:cNvSpPr>
          <p:nvPr/>
        </p:nvSpPr>
        <p:spPr bwMode="auto">
          <a:xfrm>
            <a:off x="5276850" y="1785938"/>
            <a:ext cx="2590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/>
            <a:r>
              <a:rPr lang="th-TH" sz="4000" b="1">
                <a:solidFill>
                  <a:srgbClr val="C00000"/>
                </a:solidFill>
                <a:latin typeface="AngsanaUPC" pitchFamily="18" charset="-34"/>
                <a:cs typeface="AngsanaUPC" pitchFamily="18" charset="-34"/>
              </a:rPr>
              <a:t>มีเดีย</a:t>
            </a:r>
            <a:r>
              <a:rPr lang="en-US" sz="4000" b="1">
                <a:solidFill>
                  <a:srgbClr val="C00000"/>
                </a:solidFill>
                <a:latin typeface="AngsanaUPC" pitchFamily="18" charset="-34"/>
                <a:cs typeface="AngsanaUPC" pitchFamily="18" charset="-34"/>
              </a:rPr>
              <a:t>  (Media)</a:t>
            </a:r>
            <a:endParaRPr lang="th-TH" sz="4000" b="1">
              <a:solidFill>
                <a:srgbClr val="C00000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4286250" y="1709738"/>
            <a:ext cx="76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th-TH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UPC" pitchFamily="18" charset="-34"/>
                <a:cs typeface="AngsanaUPC" pitchFamily="18" charset="-34"/>
              </a:rPr>
              <a:t>+</a:t>
            </a:r>
          </a:p>
        </p:txBody>
      </p:sp>
      <p:sp>
        <p:nvSpPr>
          <p:cNvPr id="28681" name="Rectangle 12"/>
          <p:cNvSpPr>
            <a:spLocks noChangeArrowheads="1"/>
          </p:cNvSpPr>
          <p:nvPr/>
        </p:nvSpPr>
        <p:spPr bwMode="auto">
          <a:xfrm>
            <a:off x="5581650" y="2743200"/>
            <a:ext cx="2209800" cy="685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marL="342900" indent="-342900" algn="thaiDist">
              <a:buFont typeface="Wingdings" pitchFamily="2" charset="2"/>
              <a:buNone/>
            </a:pPr>
            <a:r>
              <a:rPr lang="th-TH" sz="4000" b="1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สื่อ , ข่าวสาร</a:t>
            </a:r>
          </a:p>
        </p:txBody>
      </p:sp>
      <p:sp>
        <p:nvSpPr>
          <p:cNvPr id="11" name="AutoShape 23"/>
          <p:cNvSpPr>
            <a:spLocks noChangeArrowheads="1"/>
          </p:cNvSpPr>
          <p:nvPr/>
        </p:nvSpPr>
        <p:spPr bwMode="auto">
          <a:xfrm>
            <a:off x="4143375" y="4071938"/>
            <a:ext cx="2520950" cy="792162"/>
          </a:xfrm>
          <a:prstGeom prst="wedgeEllipseCallout">
            <a:avLst>
              <a:gd name="adj1" fmla="val 48843"/>
              <a:gd name="adj2" fmla="val 44323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/>
          <a:lstStyle/>
          <a:p>
            <a:pPr algn="ctr">
              <a:defRPr/>
            </a:pPr>
            <a:r>
              <a:rPr lang="th-TH" sz="32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สื่อประสม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h-TH" sz="4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H SarabunPSK" pitchFamily="34" charset="-34"/>
                <a:cs typeface="TH SarabunPSK" pitchFamily="34" charset="-34"/>
              </a:rPr>
              <a:t>มัลติมีเดีย</a:t>
            </a:r>
            <a:r>
              <a:rPr lang="en-US" sz="4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H SarabunPSK" pitchFamily="34" charset="-34"/>
                <a:cs typeface="TH SarabunPSK" pitchFamily="34" charset="-34"/>
              </a:rPr>
              <a:t>  (Multimedia)</a:t>
            </a:r>
            <a:endParaRPr lang="th-TH" sz="48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		</a:t>
            </a:r>
            <a:r>
              <a:rPr lang="th-TH" sz="3200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“มัลติมีเดีย”</a:t>
            </a:r>
            <a:r>
              <a:rPr lang="th-TH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 หมายถึง การนำองค์ประกอบของสื่อชนิดต่าง ๆ มาผสมผสานเข้าด้วยกัน ซึ่งประกอบด้วย</a:t>
            </a:r>
          </a:p>
          <a:p>
            <a:pPr>
              <a:buFont typeface="Wingdings" pitchFamily="2" charset="2"/>
              <a:buNone/>
              <a:defRPr/>
            </a:pPr>
            <a:r>
              <a:rPr lang="th-TH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1. ตัวอักษร (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Text)</a:t>
            </a:r>
          </a:p>
          <a:p>
            <a:pPr>
              <a:buFont typeface="Wingdings" pitchFamily="2" charset="2"/>
              <a:buNone/>
              <a:defRPr/>
            </a:pPr>
            <a:r>
              <a:rPr lang="th-TH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2. ภาพนิง (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Image)</a:t>
            </a:r>
          </a:p>
          <a:p>
            <a:pPr>
              <a:buFont typeface="Wingdings" pitchFamily="2" charset="2"/>
              <a:buNone/>
              <a:defRPr/>
            </a:pPr>
            <a:r>
              <a:rPr lang="th-TH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3. ภาพเคลื่อนไหว (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Animation)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4. </a:t>
            </a:r>
            <a:r>
              <a:rPr lang="th-TH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เสียง (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Sound)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5. </a:t>
            </a:r>
            <a:r>
              <a:rPr lang="th-TH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วิดีโอ (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Video)</a:t>
            </a:r>
            <a:endParaRPr lang="th-TH" sz="3200" dirty="0">
              <a:solidFill>
                <a:schemeClr val="tx1">
                  <a:lumMod val="95000"/>
                  <a:lumOff val="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42963" y="120650"/>
            <a:ext cx="8015287" cy="736600"/>
          </a:xfrm>
        </p:spPr>
        <p:txBody>
          <a:bodyPr/>
          <a:lstStyle/>
          <a:p>
            <a:pPr eaLnBrk="1" hangingPunct="1">
              <a:defRPr/>
            </a:pP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องค์ประกอบของมัลติมีเดีย</a:t>
            </a:r>
            <a:r>
              <a:rPr lang="th-TH" sz="40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</a:p>
        </p:txBody>
      </p:sp>
      <p:sp>
        <p:nvSpPr>
          <p:cNvPr id="30726" name="Oval 6"/>
          <p:cNvSpPr>
            <a:spLocks noChangeArrowheads="1"/>
          </p:cNvSpPr>
          <p:nvPr/>
        </p:nvSpPr>
        <p:spPr bwMode="auto">
          <a:xfrm>
            <a:off x="2244725" y="984250"/>
            <a:ext cx="4933950" cy="4792663"/>
          </a:xfrm>
          <a:prstGeom prst="ellipse">
            <a:avLst/>
          </a:prstGeom>
          <a:solidFill>
            <a:schemeClr val="hlink"/>
          </a:solidFill>
          <a:ln w="3175">
            <a:noFill/>
            <a:round/>
            <a:headEnd/>
            <a:tailEnd/>
          </a:ln>
        </p:spPr>
        <p:txBody>
          <a:bodyPr lIns="0" rIns="0"/>
          <a:lstStyle/>
          <a:p>
            <a:pPr eaLnBrk="0" hangingPunct="0"/>
            <a:endParaRPr lang="en-US" sz="2000">
              <a:solidFill>
                <a:srgbClr val="000099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30724" name="Oval 7"/>
          <p:cNvSpPr>
            <a:spLocks noChangeArrowheads="1"/>
          </p:cNvSpPr>
          <p:nvPr/>
        </p:nvSpPr>
        <p:spPr bwMode="auto">
          <a:xfrm>
            <a:off x="3178175" y="1890713"/>
            <a:ext cx="3067050" cy="2979737"/>
          </a:xfrm>
          <a:prstGeom prst="ellipse">
            <a:avLst/>
          </a:prstGeom>
          <a:solidFill>
            <a:srgbClr val="FFFFFF"/>
          </a:solidFill>
          <a:ln w="3175">
            <a:solidFill>
              <a:srgbClr val="FFFFFF"/>
            </a:solidFill>
            <a:round/>
            <a:headEnd/>
            <a:tailEnd/>
          </a:ln>
        </p:spPr>
        <p:txBody>
          <a:bodyPr lIns="0" rIns="0"/>
          <a:lstStyle/>
          <a:p>
            <a:pPr eaLnBrk="0" hangingPunct="0"/>
            <a:endParaRPr lang="en-US" sz="2000">
              <a:solidFill>
                <a:schemeClr val="bg2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30725" name="Rectangle 9"/>
          <p:cNvSpPr>
            <a:spLocks noChangeArrowheads="1"/>
          </p:cNvSpPr>
          <p:nvPr/>
        </p:nvSpPr>
        <p:spPr bwMode="auto">
          <a:xfrm>
            <a:off x="4611688" y="908050"/>
            <a:ext cx="133350" cy="1036638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 rot="4251606">
            <a:off x="6557962" y="2220913"/>
            <a:ext cx="130175" cy="1066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30727" name="Rectangle 11"/>
          <p:cNvSpPr>
            <a:spLocks noChangeArrowheads="1"/>
          </p:cNvSpPr>
          <p:nvPr/>
        </p:nvSpPr>
        <p:spPr bwMode="auto">
          <a:xfrm rot="-4189832">
            <a:off x="2758281" y="2188369"/>
            <a:ext cx="128588" cy="1066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30728" name="Rectangle 12"/>
          <p:cNvSpPr>
            <a:spLocks noChangeArrowheads="1"/>
          </p:cNvSpPr>
          <p:nvPr/>
        </p:nvSpPr>
        <p:spPr bwMode="auto">
          <a:xfrm rot="8250578">
            <a:off x="5978525" y="4308475"/>
            <a:ext cx="133350" cy="1036638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30729" name="Rectangle 13"/>
          <p:cNvSpPr>
            <a:spLocks noChangeArrowheads="1"/>
          </p:cNvSpPr>
          <p:nvPr/>
        </p:nvSpPr>
        <p:spPr bwMode="auto">
          <a:xfrm rot="-8211876">
            <a:off x="3311525" y="4319588"/>
            <a:ext cx="133350" cy="1036637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AngsanaUPC" pitchFamily="18" charset="-34"/>
              <a:cs typeface="AngsanaUPC" pitchFamily="18" charset="-34"/>
            </a:endParaRPr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3700463" y="2408238"/>
            <a:ext cx="2000250" cy="1943100"/>
            <a:chOff x="2331" y="1517"/>
            <a:chExt cx="1260" cy="1224"/>
          </a:xfrm>
        </p:grpSpPr>
        <p:sp>
          <p:nvSpPr>
            <p:cNvPr id="30757" name="Oval 8"/>
            <p:cNvSpPr>
              <a:spLocks noChangeArrowheads="1"/>
            </p:cNvSpPr>
            <p:nvPr/>
          </p:nvSpPr>
          <p:spPr bwMode="auto">
            <a:xfrm>
              <a:off x="2331" y="1517"/>
              <a:ext cx="1260" cy="1224"/>
            </a:xfrm>
            <a:prstGeom prst="ellipse">
              <a:avLst/>
            </a:prstGeom>
            <a:solidFill>
              <a:srgbClr val="DDDDDD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lIns="0" rIns="0"/>
            <a:lstStyle/>
            <a:p>
              <a:pPr algn="ctr" eaLnBrk="0" hangingPunct="0"/>
              <a:endParaRPr lang="en-US" sz="3200" b="1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endParaRPr>
            </a:p>
            <a:p>
              <a:pPr algn="ctr" eaLnBrk="0" hangingPunct="0"/>
              <a:endParaRPr lang="en-US" b="1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30758" name="Rectangle 25"/>
            <p:cNvSpPr>
              <a:spLocks noChangeArrowheads="1"/>
            </p:cNvSpPr>
            <p:nvPr/>
          </p:nvSpPr>
          <p:spPr bwMode="auto">
            <a:xfrm>
              <a:off x="2557" y="1935"/>
              <a:ext cx="936" cy="330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>
                  <a:solidFill>
                    <a:srgbClr val="000099"/>
                  </a:solidFill>
                  <a:latin typeface="TH SarabunPSK" pitchFamily="34" charset="-34"/>
                  <a:cs typeface="TH SarabunPSK" pitchFamily="34" charset="-34"/>
                </a:rPr>
                <a:t>Multimedia</a:t>
              </a:r>
            </a:p>
          </p:txBody>
        </p:sp>
      </p:grp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827088" y="1052513"/>
            <a:ext cx="3387725" cy="1485900"/>
            <a:chOff x="521" y="663"/>
            <a:chExt cx="2134" cy="936"/>
          </a:xfrm>
        </p:grpSpPr>
        <p:grpSp>
          <p:nvGrpSpPr>
            <p:cNvPr id="30753" name="Group 38"/>
            <p:cNvGrpSpPr>
              <a:grpSpLocks/>
            </p:cNvGrpSpPr>
            <p:nvPr/>
          </p:nvGrpSpPr>
          <p:grpSpPr bwMode="auto">
            <a:xfrm>
              <a:off x="1616" y="765"/>
              <a:ext cx="1039" cy="834"/>
              <a:chOff x="1616" y="765"/>
              <a:chExt cx="1039" cy="834"/>
            </a:xfrm>
          </p:grpSpPr>
          <p:sp>
            <p:nvSpPr>
              <p:cNvPr id="30755" name="Text Box 14"/>
              <p:cNvSpPr txBox="1">
                <a:spLocks noChangeArrowheads="1"/>
              </p:cNvSpPr>
              <p:nvPr/>
            </p:nvSpPr>
            <p:spPr bwMode="auto">
              <a:xfrm>
                <a:off x="1616" y="765"/>
                <a:ext cx="1039" cy="2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th-TH" sz="2900" b="1">
                    <a:solidFill>
                      <a:srgbClr val="3333CC"/>
                    </a:solidFill>
                    <a:latin typeface="TH SarabunPSK" pitchFamily="34" charset="-34"/>
                    <a:cs typeface="TH SarabunPSK" pitchFamily="34" charset="-34"/>
                  </a:rPr>
                  <a:t>ข้อความหรือตัวอักษร</a:t>
                </a:r>
                <a:endParaRPr lang="en-US" sz="2900" b="1">
                  <a:solidFill>
                    <a:srgbClr val="3333CC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ctr" eaLnBrk="0" hangingPunct="0"/>
                <a:r>
                  <a:rPr lang="en-US" sz="2900" b="1">
                    <a:solidFill>
                      <a:srgbClr val="3333CC"/>
                    </a:solidFill>
                    <a:latin typeface="TH SarabunPSK" pitchFamily="34" charset="-34"/>
                    <a:cs typeface="TH SarabunPSK" pitchFamily="34" charset="-34"/>
                  </a:rPr>
                  <a:t>(Text)</a:t>
                </a:r>
              </a:p>
            </p:txBody>
          </p:sp>
          <p:sp>
            <p:nvSpPr>
              <p:cNvPr id="30756" name="Line 19"/>
              <p:cNvSpPr>
                <a:spLocks noChangeShapeType="1"/>
              </p:cNvSpPr>
              <p:nvPr/>
            </p:nvSpPr>
            <p:spPr bwMode="auto">
              <a:xfrm>
                <a:off x="2366" y="1272"/>
                <a:ext cx="224" cy="327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30754" name="Picture 26" descr="text"/>
            <p:cNvPicPr>
              <a:picLocks noChangeAspect="1" noChangeArrowheads="1"/>
            </p:cNvPicPr>
            <p:nvPr/>
          </p:nvPicPr>
          <p:blipFill>
            <a:blip r:embed="rId4"/>
            <a:srcRect r="48631"/>
            <a:stretch>
              <a:fillRect/>
            </a:stretch>
          </p:blipFill>
          <p:spPr bwMode="auto">
            <a:xfrm>
              <a:off x="521" y="663"/>
              <a:ext cx="1040" cy="7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46"/>
          <p:cNvGrpSpPr>
            <a:grpSpLocks/>
          </p:cNvGrpSpPr>
          <p:nvPr/>
        </p:nvGrpSpPr>
        <p:grpSpPr bwMode="auto">
          <a:xfrm>
            <a:off x="5711825" y="3575050"/>
            <a:ext cx="3216275" cy="1885950"/>
            <a:chOff x="3598" y="2252"/>
            <a:chExt cx="2026" cy="1188"/>
          </a:xfrm>
        </p:grpSpPr>
        <p:grpSp>
          <p:nvGrpSpPr>
            <p:cNvPr id="30749" name="Group 41"/>
            <p:cNvGrpSpPr>
              <a:grpSpLocks/>
            </p:cNvGrpSpPr>
            <p:nvPr/>
          </p:nvGrpSpPr>
          <p:grpSpPr bwMode="auto">
            <a:xfrm>
              <a:off x="3598" y="2252"/>
              <a:ext cx="977" cy="261"/>
              <a:chOff x="3598" y="2252"/>
              <a:chExt cx="977" cy="261"/>
            </a:xfrm>
          </p:grpSpPr>
          <p:sp>
            <p:nvSpPr>
              <p:cNvPr id="30751" name="Text Box 17"/>
              <p:cNvSpPr txBox="1">
                <a:spLocks noChangeArrowheads="1"/>
              </p:cNvSpPr>
              <p:nvPr/>
            </p:nvSpPr>
            <p:spPr bwMode="auto">
              <a:xfrm>
                <a:off x="3735" y="2268"/>
                <a:ext cx="840" cy="2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th-TH" sz="2900" b="1">
                    <a:solidFill>
                      <a:srgbClr val="3333CC"/>
                    </a:solidFill>
                    <a:latin typeface="TH SarabunPSK" pitchFamily="34" charset="-34"/>
                    <a:cs typeface="TH SarabunPSK" pitchFamily="34" charset="-34"/>
                  </a:rPr>
                  <a:t>เสียง </a:t>
                </a:r>
                <a:r>
                  <a:rPr lang="en-US" sz="2900" b="1">
                    <a:solidFill>
                      <a:srgbClr val="3333CC"/>
                    </a:solidFill>
                    <a:latin typeface="TH SarabunPSK" pitchFamily="34" charset="-34"/>
                    <a:cs typeface="TH SarabunPSK" pitchFamily="34" charset="-34"/>
                  </a:rPr>
                  <a:t>(Sound)</a:t>
                </a:r>
              </a:p>
            </p:txBody>
          </p:sp>
          <p:sp>
            <p:nvSpPr>
              <p:cNvPr id="30752" name="Line 21"/>
              <p:cNvSpPr>
                <a:spLocks noChangeShapeType="1"/>
              </p:cNvSpPr>
              <p:nvPr/>
            </p:nvSpPr>
            <p:spPr bwMode="auto">
              <a:xfrm flipH="1" flipV="1">
                <a:off x="3598" y="2252"/>
                <a:ext cx="417" cy="109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30750" name="Picture 32" descr="sound2"/>
            <p:cNvPicPr>
              <a:picLocks noChangeAspect="1" noChangeArrowheads="1"/>
            </p:cNvPicPr>
            <p:nvPr/>
          </p:nvPicPr>
          <p:blipFill>
            <a:blip r:embed="rId5"/>
            <a:srcRect l="3290" t="1949" r="3874" b="5026"/>
            <a:stretch>
              <a:fillRect/>
            </a:stretch>
          </p:blipFill>
          <p:spPr bwMode="auto">
            <a:xfrm>
              <a:off x="4468" y="2614"/>
              <a:ext cx="1156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oup 40"/>
          <p:cNvGrpSpPr>
            <a:grpSpLocks/>
          </p:cNvGrpSpPr>
          <p:nvPr/>
        </p:nvGrpSpPr>
        <p:grpSpPr bwMode="auto">
          <a:xfrm>
            <a:off x="3649663" y="4373563"/>
            <a:ext cx="2058987" cy="873125"/>
            <a:chOff x="2299" y="2755"/>
            <a:chExt cx="1297" cy="550"/>
          </a:xfrm>
        </p:grpSpPr>
        <p:sp>
          <p:nvSpPr>
            <p:cNvPr id="30747" name="Text Box 18"/>
            <p:cNvSpPr txBox="1">
              <a:spLocks noChangeArrowheads="1"/>
            </p:cNvSpPr>
            <p:nvPr/>
          </p:nvSpPr>
          <p:spPr bwMode="auto">
            <a:xfrm>
              <a:off x="2299" y="3060"/>
              <a:ext cx="1297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th-TH" sz="2900" b="1">
                  <a:solidFill>
                    <a:srgbClr val="3333CC"/>
                  </a:solidFill>
                  <a:latin typeface="TH SarabunPSK" pitchFamily="34" charset="-34"/>
                  <a:cs typeface="TH SarabunPSK" pitchFamily="34" charset="-34"/>
                </a:rPr>
                <a:t>ภาพเคลื่อนไหว </a:t>
              </a:r>
              <a:r>
                <a:rPr lang="en-US" sz="2900" b="1">
                  <a:solidFill>
                    <a:srgbClr val="3333CC"/>
                  </a:solidFill>
                  <a:latin typeface="TH SarabunPSK" pitchFamily="34" charset="-34"/>
                  <a:cs typeface="TH SarabunPSK" pitchFamily="34" charset="-34"/>
                </a:rPr>
                <a:t>(Animation)</a:t>
              </a:r>
            </a:p>
          </p:txBody>
        </p:sp>
        <p:sp>
          <p:nvSpPr>
            <p:cNvPr id="30748" name="Line 23"/>
            <p:cNvSpPr>
              <a:spLocks noChangeShapeType="1"/>
            </p:cNvSpPr>
            <p:nvPr/>
          </p:nvSpPr>
          <p:spPr bwMode="auto">
            <a:xfrm flipH="1" flipV="1">
              <a:off x="2926" y="2755"/>
              <a:ext cx="0" cy="39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48"/>
          <p:cNvGrpSpPr>
            <a:grpSpLocks/>
          </p:cNvGrpSpPr>
          <p:nvPr/>
        </p:nvGrpSpPr>
        <p:grpSpPr bwMode="auto">
          <a:xfrm>
            <a:off x="490538" y="3578225"/>
            <a:ext cx="3198812" cy="2184400"/>
            <a:chOff x="309" y="2254"/>
            <a:chExt cx="2015" cy="1376"/>
          </a:xfrm>
        </p:grpSpPr>
        <p:pic>
          <p:nvPicPr>
            <p:cNvPr id="30741" name="Picture 27" descr="video"/>
            <p:cNvPicPr>
              <a:picLocks noChangeAspect="1" noChangeArrowheads="1"/>
            </p:cNvPicPr>
            <p:nvPr/>
          </p:nvPicPr>
          <p:blipFill>
            <a:blip r:embed="rId6">
              <a:lum bright="12000"/>
            </a:blip>
            <a:srcRect/>
            <a:stretch>
              <a:fillRect/>
            </a:stretch>
          </p:blipFill>
          <p:spPr bwMode="auto">
            <a:xfrm>
              <a:off x="309" y="2468"/>
              <a:ext cx="1084" cy="1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0742" name="Group 44"/>
            <p:cNvGrpSpPr>
              <a:grpSpLocks/>
            </p:cNvGrpSpPr>
            <p:nvPr/>
          </p:nvGrpSpPr>
          <p:grpSpPr bwMode="auto">
            <a:xfrm>
              <a:off x="430" y="2254"/>
              <a:ext cx="1894" cy="1143"/>
              <a:chOff x="430" y="2254"/>
              <a:chExt cx="1894" cy="1143"/>
            </a:xfrm>
          </p:grpSpPr>
          <p:grpSp>
            <p:nvGrpSpPr>
              <p:cNvPr id="30743" name="Group 39"/>
              <p:cNvGrpSpPr>
                <a:grpSpLocks/>
              </p:cNvGrpSpPr>
              <p:nvPr/>
            </p:nvGrpSpPr>
            <p:grpSpPr bwMode="auto">
              <a:xfrm>
                <a:off x="1301" y="2254"/>
                <a:ext cx="1023" cy="305"/>
                <a:chOff x="1301" y="2254"/>
                <a:chExt cx="1023" cy="305"/>
              </a:xfrm>
            </p:grpSpPr>
            <p:sp>
              <p:nvSpPr>
                <p:cNvPr id="30745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1301" y="2314"/>
                  <a:ext cx="946" cy="24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r>
                    <a:rPr lang="th-TH" sz="2900" b="1">
                      <a:solidFill>
                        <a:srgbClr val="3333CC"/>
                      </a:solidFill>
                      <a:latin typeface="TH SarabunPSK" pitchFamily="34" charset="-34"/>
                      <a:cs typeface="TH SarabunPSK" pitchFamily="34" charset="-34"/>
                    </a:rPr>
                    <a:t>วีดีโอ </a:t>
                  </a:r>
                  <a:r>
                    <a:rPr lang="en-US" sz="2900" b="1">
                      <a:solidFill>
                        <a:srgbClr val="3333CC"/>
                      </a:solidFill>
                      <a:latin typeface="TH SarabunPSK" pitchFamily="34" charset="-34"/>
                      <a:cs typeface="TH SarabunPSK" pitchFamily="34" charset="-34"/>
                    </a:rPr>
                    <a:t>(Video)</a:t>
                  </a:r>
                </a:p>
              </p:txBody>
            </p:sp>
            <p:sp>
              <p:nvSpPr>
                <p:cNvPr id="30746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1918" y="2254"/>
                  <a:ext cx="406" cy="107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30744" name="Picture 35" descr="Goodbye"/>
              <p:cNvPicPr>
                <a:picLocks noChangeAspect="1" noChangeArrowheads="1" noCrop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30" y="2750"/>
                <a:ext cx="862" cy="6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2" name="Group 47"/>
          <p:cNvGrpSpPr>
            <a:grpSpLocks/>
          </p:cNvGrpSpPr>
          <p:nvPr/>
        </p:nvGrpSpPr>
        <p:grpSpPr bwMode="auto">
          <a:xfrm>
            <a:off x="5311775" y="836613"/>
            <a:ext cx="2640013" cy="1701800"/>
            <a:chOff x="3346" y="527"/>
            <a:chExt cx="1663" cy="1072"/>
          </a:xfrm>
        </p:grpSpPr>
        <p:grpSp>
          <p:nvGrpSpPr>
            <p:cNvPr id="30737" name="Group 42"/>
            <p:cNvGrpSpPr>
              <a:grpSpLocks/>
            </p:cNvGrpSpPr>
            <p:nvPr/>
          </p:nvGrpSpPr>
          <p:grpSpPr bwMode="auto">
            <a:xfrm>
              <a:off x="3346" y="881"/>
              <a:ext cx="1019" cy="718"/>
              <a:chOff x="3346" y="881"/>
              <a:chExt cx="1019" cy="718"/>
            </a:xfrm>
          </p:grpSpPr>
          <p:sp>
            <p:nvSpPr>
              <p:cNvPr id="30739" name="Text Box 15"/>
              <p:cNvSpPr txBox="1">
                <a:spLocks noChangeArrowheads="1"/>
              </p:cNvSpPr>
              <p:nvPr/>
            </p:nvSpPr>
            <p:spPr bwMode="auto">
              <a:xfrm>
                <a:off x="3350" y="881"/>
                <a:ext cx="1015" cy="2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th-TH" sz="2900" b="1">
                    <a:solidFill>
                      <a:srgbClr val="3333CC"/>
                    </a:solidFill>
                    <a:latin typeface="TH SarabunPSK" pitchFamily="34" charset="-34"/>
                    <a:cs typeface="TH SarabunPSK" pitchFamily="34" charset="-34"/>
                  </a:rPr>
                  <a:t>ภาพนิ่ง </a:t>
                </a:r>
                <a:r>
                  <a:rPr lang="en-US" sz="2900" b="1">
                    <a:solidFill>
                      <a:srgbClr val="3333CC"/>
                    </a:solidFill>
                    <a:latin typeface="TH SarabunPSK" pitchFamily="34" charset="-34"/>
                    <a:cs typeface="TH SarabunPSK" pitchFamily="34" charset="-34"/>
                  </a:rPr>
                  <a:t>(Picture)</a:t>
                </a:r>
              </a:p>
            </p:txBody>
          </p:sp>
          <p:sp>
            <p:nvSpPr>
              <p:cNvPr id="30740" name="Line 20"/>
              <p:cNvSpPr>
                <a:spLocks noChangeShapeType="1"/>
              </p:cNvSpPr>
              <p:nvPr/>
            </p:nvSpPr>
            <p:spPr bwMode="auto">
              <a:xfrm flipH="1">
                <a:off x="3346" y="1272"/>
                <a:ext cx="224" cy="327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30738" name="Picture 36" descr="chat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241" y="527"/>
              <a:ext cx="768" cy="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1" name="รูปภาพ 40" descr="kapook_43486.gi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333875" y="5929313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98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214813" y="0"/>
            <a:ext cx="47244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4800" dirty="0">
                <a:effectLst>
                  <a:outerShdw blurRad="38100" dist="38100" dir="2700000" algn="tl">
                    <a:srgbClr val="000000"/>
                  </a:outerShdw>
                </a:effectLst>
                <a:latin typeface="TH SarabunPSK" pitchFamily="34" charset="-34"/>
                <a:cs typeface="TH SarabunPSK" pitchFamily="34" charset="-34"/>
              </a:rPr>
              <a:t>ความหมายมัลติมีเดีย</a:t>
            </a:r>
          </a:p>
        </p:txBody>
      </p:sp>
      <p:sp>
        <p:nvSpPr>
          <p:cNvPr id="65539" name="Rectangle 1027"/>
          <p:cNvSpPr>
            <a:spLocks noGrp="1" noChangeArrowheads="1"/>
          </p:cNvSpPr>
          <p:nvPr>
            <p:ph idx="1"/>
          </p:nvPr>
        </p:nvSpPr>
        <p:spPr>
          <a:xfrm>
            <a:off x="357188" y="1219200"/>
            <a:ext cx="8429625" cy="44958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th-TH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การใช้คอมพิวเตอร์ร่วมกับซอฟต์แวร์ในการสื่อความหมายโดยการผสมผสานสื่อหลายชนิด เช่น </a:t>
            </a:r>
            <a:r>
              <a:rPr lang="th-TH" sz="3200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ข้อความ</a:t>
            </a:r>
            <a:r>
              <a:rPr lang="th-TH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dirty="0" smtClean="0">
                <a:solidFill>
                  <a:schemeClr val="accent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กราฟิก(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Graphic) </a:t>
            </a:r>
            <a:r>
              <a:rPr lang="th-TH" sz="320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ภาพเคลื่อนไหว (</a:t>
            </a:r>
            <a:r>
              <a:rPr lang="en-US" sz="320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Animation)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เสียง (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Sound) </a:t>
            </a:r>
            <a:r>
              <a:rPr lang="th-TH" sz="3200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และ </a:t>
            </a:r>
            <a:r>
              <a:rPr lang="th-TH" sz="3200" dirty="0" err="1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วีดิ</a:t>
            </a:r>
            <a:r>
              <a:rPr lang="th-TH" sz="3200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ทัศน์ (</a:t>
            </a:r>
            <a:r>
              <a:rPr lang="en-US" sz="3200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Video)</a:t>
            </a:r>
            <a:endParaRPr lang="th-TH" sz="3200" dirty="0" smtClean="0"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  <a:p>
            <a:pPr eaLnBrk="1" hangingPunct="1">
              <a:defRPr/>
            </a:pPr>
            <a:r>
              <a:rPr lang="th-TH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ถ้าสามารถที่จะควบคุมสื่อให้นำเสนอออกมาตามต้องการได้จะเรียกว่า </a:t>
            </a:r>
            <a:r>
              <a:rPr lang="th-TH" sz="3200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“มัลติมีเดียปฏิสัมพันธ์(</a:t>
            </a:r>
            <a:r>
              <a:rPr lang="en-US" sz="3200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Interactive Multimedia)” </a:t>
            </a:r>
            <a:r>
              <a:rPr lang="th-TH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การปฏิสัมพันธ์ของผู้ใช้สามารถจะกระทำได้โดยผ่านทางคีย์บอร์ด (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Keyboard) </a:t>
            </a:r>
            <a:r>
              <a:rPr lang="th-TH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เมาส์ (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Mouse) </a:t>
            </a:r>
            <a:r>
              <a:rPr lang="th-TH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หรือตัวชี้ (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Pointer) </a:t>
            </a:r>
            <a:r>
              <a:rPr lang="th-TH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เป็นต้น</a:t>
            </a:r>
          </a:p>
          <a:p>
            <a:pPr marL="274320" indent="-274320" algn="thaiDi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th-TH" sz="3200" dirty="0">
              <a:solidFill>
                <a:schemeClr val="tx1">
                  <a:lumMod val="95000"/>
                  <a:lumOff val="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38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23850" y="6526213"/>
            <a:ext cx="1317625" cy="215900"/>
          </a:xfrm>
        </p:spPr>
        <p:txBody>
          <a:bodyPr/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81F86FD5-1404-4954-BEDA-B562D47CB2DB}" type="slidenum">
              <a:rPr lang="en-US" smtClean="0">
                <a:ea typeface="Gulim" pitchFamily="34" charset="-127"/>
              </a:rPr>
              <a:pPr algn="l"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th-TH" smtClean="0">
              <a:ea typeface="Gulim" pitchFamily="34" charset="-127"/>
            </a:endParaRPr>
          </a:p>
        </p:txBody>
      </p:sp>
      <p:pic>
        <p:nvPicPr>
          <p:cNvPr id="31749" name="Picture 1028" descr="C:\Program Files\Common Files\Microsoft Shared\Clipart\cagcat50\bs00580_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25" y="5154613"/>
            <a:ext cx="1597025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Rectangle 1029"/>
          <p:cNvSpPr>
            <a:spLocks noChangeArrowheads="1"/>
          </p:cNvSpPr>
          <p:nvPr/>
        </p:nvSpPr>
        <p:spPr bwMode="auto">
          <a:xfrm>
            <a:off x="5105400" y="0"/>
            <a:ext cx="4038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r"/>
            <a:r>
              <a:rPr lang="th-TH" sz="2000" b="1">
                <a:solidFill>
                  <a:schemeClr val="tx2"/>
                </a:solidFill>
                <a:latin typeface="Verdana" pitchFamily="34" charset="0"/>
              </a:rPr>
              <a:t>มัลติมีเดีย </a:t>
            </a:r>
            <a:r>
              <a:rPr lang="en-US" sz="2000" b="1">
                <a:solidFill>
                  <a:schemeClr val="tx2"/>
                </a:solidFill>
                <a:latin typeface="Verdana" pitchFamily="34" charset="0"/>
              </a:rPr>
              <a:t>(Multimedia)</a:t>
            </a:r>
            <a:endParaRPr lang="th-TH" sz="2000">
              <a:solidFill>
                <a:schemeClr val="tx2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0" y="0"/>
            <a:ext cx="7543800" cy="838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6000" dirty="0">
                <a:effectLst>
                  <a:outerShdw blurRad="38100" dist="38100" dir="2700000" algn="tl">
                    <a:srgbClr val="000000"/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การรวมองค์ประกอบ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357188" y="1214438"/>
            <a:ext cx="8215312" cy="4419600"/>
          </a:xfrm>
        </p:spPr>
        <p:txBody>
          <a:bodyPr/>
          <a:lstStyle/>
          <a:p>
            <a:pPr eaLnBrk="1" hangingPunct="1">
              <a:spcBef>
                <a:spcPts val="500"/>
              </a:spcBef>
              <a:spcAft>
                <a:spcPts val="500"/>
              </a:spcAft>
              <a:defRPr/>
            </a:pPr>
            <a:r>
              <a:rPr lang="th-TH" sz="3200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พื้นฐานของมัลติมีเดียจะต้องมีองค์ประกอบมากกว่า 2 องค์ประกอบเป็นอย่างน้อย </a:t>
            </a:r>
          </a:p>
          <a:p>
            <a:pPr eaLnBrk="1" hangingPunct="1">
              <a:spcBef>
                <a:spcPts val="500"/>
              </a:spcBef>
              <a:spcAft>
                <a:spcPts val="500"/>
              </a:spcAft>
              <a:defRPr/>
            </a:pPr>
            <a:r>
              <a:rPr lang="th-TH" sz="3200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ใช้ตัวอักษรร่วมกับการใช้สีที่แตกต่างกัน 2-3 สี ภาพศิลป์ ภาพนิ่ง จากการวาดหรือการสแกน นอกนั้นก็อาจมีเสียงและวีดีทัศน์ร่วมอยู่ด้วยก็ได้ </a:t>
            </a:r>
          </a:p>
          <a:p>
            <a:pPr eaLnBrk="1" hangingPunct="1">
              <a:spcBef>
                <a:spcPts val="500"/>
              </a:spcBef>
              <a:spcAft>
                <a:spcPts val="500"/>
              </a:spcAft>
              <a:defRPr/>
            </a:pPr>
            <a:r>
              <a:rPr lang="th-TH" sz="3200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การใช้มัลติมีเดียที่นิยมกันมี 2 แบบ คือ </a:t>
            </a:r>
          </a:p>
          <a:p>
            <a:pPr lvl="1" eaLnBrk="1" hangingPunct="1">
              <a:spcBef>
                <a:spcPts val="500"/>
              </a:spcBef>
              <a:spcAft>
                <a:spcPts val="500"/>
              </a:spcAft>
              <a:defRPr/>
            </a:pPr>
            <a:r>
              <a:rPr lang="th-TH" sz="32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การใช้มัลติมีเดียเพื่อการนำเสนอ</a:t>
            </a:r>
          </a:p>
          <a:p>
            <a:pPr lvl="1" eaLnBrk="1" hangingPunct="1">
              <a:spcBef>
                <a:spcPts val="500"/>
              </a:spcBef>
              <a:spcAft>
                <a:spcPts val="500"/>
              </a:spcAft>
              <a:defRPr/>
            </a:pPr>
            <a:r>
              <a:rPr lang="th-TH" sz="32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การใช้มัลติมีเดียเพื่อการฝึกอบรม หรือการเรียนรู้</a:t>
            </a:r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23850" y="6526213"/>
            <a:ext cx="1317625" cy="215900"/>
          </a:xfrm>
        </p:spPr>
        <p:txBody>
          <a:bodyPr/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C7D8B375-9135-4CC2-9370-DA2F30BD9553}" type="slidenum">
              <a:rPr lang="en-US" smtClean="0">
                <a:ea typeface="Gulim" pitchFamily="34" charset="-127"/>
              </a:rPr>
              <a:pPr algn="l"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th-TH" smtClean="0">
              <a:ea typeface="Gulim" pitchFamily="34" charset="-127"/>
            </a:endParaRPr>
          </a:p>
        </p:txBody>
      </p:sp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3714750"/>
            <a:ext cx="2054225" cy="237172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ยึดหมายเลขภาพนิ่ง 5"/>
          <p:cNvSpPr>
            <a:spLocks noGrp="1"/>
          </p:cNvSpPr>
          <p:nvPr>
            <p:ph type="sldNum" sz="quarter" idx="10"/>
          </p:nvPr>
        </p:nvSpPr>
        <p:spPr>
          <a:xfrm>
            <a:off x="323850" y="6526213"/>
            <a:ext cx="1317625" cy="215900"/>
          </a:xfrm>
        </p:spPr>
        <p:txBody>
          <a:bodyPr/>
          <a:lstStyle/>
          <a:p>
            <a:pPr algn="l">
              <a:defRPr/>
            </a:pPr>
            <a:fld id="{D3CA3459-2647-4B37-A424-78792410D198}" type="slidenum">
              <a:rPr lang="en-US" smtClean="0"/>
              <a:pPr algn="l">
                <a:defRPr/>
              </a:pPr>
              <a:t>17</a:t>
            </a:fld>
            <a:endParaRPr lang="th-TH" smtClean="0"/>
          </a:p>
        </p:txBody>
      </p:sp>
      <p:sp>
        <p:nvSpPr>
          <p:cNvPr id="33795" name="AutoShape 1028"/>
          <p:cNvSpPr>
            <a:spLocks noChangeArrowheads="1"/>
          </p:cNvSpPr>
          <p:nvPr/>
        </p:nvSpPr>
        <p:spPr bwMode="auto">
          <a:xfrm>
            <a:off x="1223963" y="142875"/>
            <a:ext cx="7777162" cy="609600"/>
          </a:xfrm>
          <a:prstGeom prst="roundRect">
            <a:avLst>
              <a:gd name="adj" fmla="val 16667"/>
            </a:avLst>
          </a:prstGeom>
          <a:noFill/>
          <a:ln w="12700" cap="sq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6" name="Rectangle 1026"/>
          <p:cNvSpPr>
            <a:spLocks noGrp="1" noRot="1" noChangeArrowheads="1"/>
          </p:cNvSpPr>
          <p:nvPr>
            <p:ph type="title"/>
          </p:nvPr>
        </p:nvSpPr>
        <p:spPr>
          <a:xfrm>
            <a:off x="1285875" y="-71438"/>
            <a:ext cx="7543800" cy="1143001"/>
          </a:xfrm>
        </p:spPr>
        <p:txBody>
          <a:bodyPr/>
          <a:lstStyle/>
          <a:p>
            <a:pPr eaLnBrk="1" hangingPunct="1"/>
            <a:r>
              <a:rPr lang="th-TH" sz="4800" smtClean="0">
                <a:latin typeface="TH SarabunPSK" pitchFamily="34" charset="-34"/>
                <a:cs typeface="TH SarabunPSK" pitchFamily="34" charset="-34"/>
              </a:rPr>
              <a:t>คุณค่าของมัลติมีเดีย</a:t>
            </a:r>
          </a:p>
        </p:txBody>
      </p:sp>
      <p:sp>
        <p:nvSpPr>
          <p:cNvPr id="74755" name="Rectangle 1027"/>
          <p:cNvSpPr>
            <a:spLocks noGrp="1" noRot="1" noChangeArrowheads="1"/>
          </p:cNvSpPr>
          <p:nvPr>
            <p:ph type="body" idx="1"/>
          </p:nvPr>
        </p:nvSpPr>
        <p:spPr>
          <a:xfrm>
            <a:off x="428625" y="1031875"/>
            <a:ext cx="8429625" cy="51831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defRPr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ง่ายต่อการใช้งาน</a:t>
            </a:r>
          </a:p>
          <a:p>
            <a:pPr>
              <a:defRPr/>
            </a:pPr>
            <a:r>
              <a:rPr lang="th-TH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รับรู้สิงต่าง ๆ บนจอภาพ ได้แก่ รูปภาพ ไอคอน ปุ่ม ตัวอักษรทำให้ผู้ใช้สามารถควบคุมและเข้าถึงข้อมูลต่าง ๆ ได้ตามความต้องการ</a:t>
            </a:r>
          </a:p>
          <a:p>
            <a:pPr>
              <a:defRPr/>
            </a:pPr>
            <a:r>
              <a:rPr lang="th-TH" dirty="0" smtClean="0">
                <a:solidFill>
                  <a:srgbClr val="009900"/>
                </a:solidFill>
                <a:latin typeface="TH SarabunPSK" pitchFamily="34" charset="-34"/>
                <a:cs typeface="TH SarabunPSK" pitchFamily="34" charset="-34"/>
              </a:rPr>
              <a:t>เพิ่มขีดความสามารถในการเรียนรู้ </a:t>
            </a:r>
            <a:r>
              <a:rPr lang="th-TH" dirty="0" smtClean="0">
                <a:solidFill>
                  <a:srgbClr val="008000"/>
                </a:solidFill>
                <a:latin typeface="TH SarabunPSK" pitchFamily="34" charset="-34"/>
                <a:cs typeface="TH SarabunPSK" pitchFamily="34" charset="-34"/>
              </a:rPr>
              <a:t>มีภาพประกอบและมีปฏิสัมพันธ์เพื่อให้เกิดการเรียนรู้ได้ดีขึ้น</a:t>
            </a:r>
            <a:r>
              <a:rPr lang="th-TH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defRPr/>
            </a:pPr>
            <a:r>
              <a:rPr lang="th-TH" dirty="0" smtClean="0">
                <a:solidFill>
                  <a:srgbClr val="CC3300"/>
                </a:solidFill>
                <a:latin typeface="TH SarabunPSK" pitchFamily="34" charset="-34"/>
                <a:cs typeface="TH SarabunPSK" pitchFamily="34" charset="-34"/>
              </a:rPr>
              <a:t>ส่งเสริมความสามารถ พัฒนาการตัดสินใจและการแก้ไขปัญหาของนักเรียนได้อย่างมีประสิทธิภาพ </a:t>
            </a: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defRPr/>
            </a:pPr>
            <a:r>
              <a:rPr lang="th-TH" dirty="0" smtClean="0">
                <a:solidFill>
                  <a:srgbClr val="A50021"/>
                </a:solidFill>
                <a:latin typeface="TH SarabunPSK" pitchFamily="34" charset="-34"/>
                <a:cs typeface="TH SarabunPSK" pitchFamily="34" charset="-34"/>
              </a:rPr>
              <a:t>จัดการด้านเวลาในการเรียนได้อย่างมีประสิทธิภาพและใช้เวลาในการเรียนน้อย</a:t>
            </a:r>
          </a:p>
          <a:p>
            <a:pPr>
              <a:defRPr/>
            </a:pPr>
            <a:r>
              <a:rPr lang="th-TH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คุ้มค่าในการลงทุน การใช้โปรแกรมมัลติมีเดียช่วยลดระยะเวลาในการเดินทาง การบริหารตารางเวลาส่งผลให้ได้รับค่าตอบแทนในการลงทุนในระยะเวลาทีเหมาะสม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00088" y="-71438"/>
            <a:ext cx="8229600" cy="1143001"/>
          </a:xfrm>
        </p:spPr>
        <p:txBody>
          <a:bodyPr/>
          <a:lstStyle/>
          <a:p>
            <a:pPr eaLnBrk="1" hangingPunct="1">
              <a:defRPr/>
            </a:pPr>
            <a:r>
              <a:rPr lang="th-TH" sz="4800" dirty="0" smtClean="0">
                <a:solidFill>
                  <a:schemeClr val="bg1">
                    <a:lumMod val="95000"/>
                  </a:schemeClr>
                </a:solidFill>
                <a:latin typeface="TH SarabunPSK" pitchFamily="34" charset="-34"/>
                <a:cs typeface="TH SarabunPSK" pitchFamily="34" charset="-34"/>
              </a:rPr>
              <a:t>ความเป็นมาของมัลติมีเดีย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8625" y="1357313"/>
            <a:ext cx="8501063" cy="11430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th-TH" sz="3600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ค.ศ.</a:t>
            </a:r>
            <a:r>
              <a:rPr lang="en-US" sz="3600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1643 </a:t>
            </a:r>
            <a:r>
              <a:rPr lang="th-TH" sz="3600" dirty="0" smtClean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ปาสกาล 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Blaise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 Pascal) </a:t>
            </a:r>
            <a:r>
              <a:rPr lang="th-TH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คิดค้น</a:t>
            </a: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dirty="0" smtClean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"</a:t>
            </a:r>
            <a:r>
              <a:rPr lang="th-TH" sz="360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เครื่องบวกเลขเครื่องแรกของโลก</a:t>
            </a:r>
            <a:r>
              <a:rPr lang="th-TH" sz="3600" dirty="0" smtClean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"</a:t>
            </a:r>
          </a:p>
        </p:txBody>
      </p:sp>
      <p:pic>
        <p:nvPicPr>
          <p:cNvPr id="34820" name="Picture 4" descr="blaise-pascal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071563" y="2714625"/>
            <a:ext cx="2719387" cy="2895600"/>
          </a:xfrm>
          <a:noFill/>
        </p:spPr>
      </p:pic>
      <p:pic>
        <p:nvPicPr>
          <p:cNvPr id="34821" name="Picture 8" descr="pascaline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4643438" y="3143250"/>
            <a:ext cx="3505200" cy="19939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679575" y="104775"/>
            <a:ext cx="7178675" cy="609600"/>
          </a:xfrm>
        </p:spPr>
        <p:txBody>
          <a:bodyPr/>
          <a:lstStyle/>
          <a:p>
            <a:pPr eaLnBrk="1" hangingPunct="1">
              <a:defRPr/>
            </a:pPr>
            <a:r>
              <a:rPr lang="th-TH" sz="4800" dirty="0" smtClean="0">
                <a:solidFill>
                  <a:schemeClr val="bg1">
                    <a:lumMod val="95000"/>
                  </a:schemeClr>
                </a:solidFill>
                <a:latin typeface="TH SarabunPSK" pitchFamily="34" charset="-34"/>
                <a:cs typeface="TH SarabunPSK" pitchFamily="34" charset="-34"/>
              </a:rPr>
              <a:t>ความเป็นมาของมัลติมีเดีย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1071563"/>
            <a:ext cx="8763000" cy="7620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th-TH" sz="3600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ค.ศ.</a:t>
            </a:r>
            <a:r>
              <a:rPr lang="en-US" sz="3600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1822 </a:t>
            </a:r>
            <a:r>
              <a:rPr lang="th-TH" sz="3600" dirty="0" err="1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ชาร์ล</a:t>
            </a:r>
            <a:r>
              <a:rPr lang="th-TH" sz="3600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แบบ</a:t>
            </a:r>
            <a:r>
              <a:rPr lang="th-TH" sz="3600" dirty="0" err="1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เบจ</a:t>
            </a:r>
            <a:r>
              <a:rPr lang="th-TH" sz="3600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ประดิษฐ์</a:t>
            </a:r>
            <a:r>
              <a:rPr lang="th-TH" sz="3600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เครื่องจักรสำหรับการวิเคราะห์ </a:t>
            </a:r>
            <a:r>
              <a:rPr lang="en-US" sz="3600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(Analytical Engine) </a:t>
            </a:r>
            <a:r>
              <a:rPr lang="th-TH" sz="3600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เป็นเครื่องต้นแบบของคอมพิวเตอร์ ประกอบด้วย </a:t>
            </a:r>
            <a:r>
              <a:rPr lang="th-TH" sz="3600" dirty="0" smtClean="0">
                <a:solidFill>
                  <a:srgbClr val="FF2121"/>
                </a:solidFill>
                <a:latin typeface="TH SarabunPSK" pitchFamily="34" charset="-34"/>
                <a:cs typeface="TH SarabunPSK" pitchFamily="34" charset="-34"/>
              </a:rPr>
              <a:t>หน่วยรับข้อมูล หน่วยประมวลผล หน่วยควบคุม หน่วยแสดงผล และหน่วยเก็บข้อมูลสำรอง</a:t>
            </a:r>
            <a:endParaRPr lang="en-US" sz="3600" dirty="0" smtClean="0">
              <a:solidFill>
                <a:schemeClr val="tx1">
                  <a:lumMod val="95000"/>
                  <a:lumOff val="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5844" name="Picture 4" descr="babb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75" y="3429000"/>
            <a:ext cx="2357438" cy="292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5" descr="babbag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0" y="3500438"/>
            <a:ext cx="2452688" cy="271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268413"/>
            <a:ext cx="7970837" cy="692150"/>
          </a:xfrm>
          <a:noFill/>
        </p:spPr>
        <p:txBody>
          <a:bodyPr lIns="92075" tIns="46038" rIns="92075" bIns="46038"/>
          <a:lstStyle/>
          <a:p>
            <a:pPr eaLnBrk="1" hangingPunct="1">
              <a:buClr>
                <a:srgbClr val="6600FF"/>
              </a:buClr>
            </a:pPr>
            <a:r>
              <a:rPr lang="en-US" smtClean="0">
                <a:latin typeface="Times New Roman" pitchFamily="18" charset="0"/>
                <a:cs typeface="AngsanaUPC" pitchFamily="18" charset="-34"/>
              </a:rPr>
              <a:t>ทำความเข้าใจกับวิชา</a:t>
            </a:r>
            <a:endParaRPr lang="en-US" smtClean="0">
              <a:latin typeface="Angsana New" pitchFamily="18" charset="-34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0100" y="1428736"/>
            <a:ext cx="6313488" cy="3529012"/>
          </a:xfrm>
          <a:noFill/>
        </p:spPr>
        <p:txBody>
          <a:bodyPr lIns="92075" tIns="46038" rIns="92075" bIns="46038"/>
          <a:lstStyle/>
          <a:p>
            <a:pPr eaLnBrk="1" hangingPunct="1">
              <a:buClr>
                <a:srgbClr val="6600FF"/>
              </a:buClr>
            </a:pPr>
            <a:r>
              <a:rPr lang="th-TH" sz="3600" dirty="0" smtClean="0"/>
              <a:t>แนะนำตัว</a:t>
            </a:r>
          </a:p>
          <a:p>
            <a:pPr eaLnBrk="1" hangingPunct="1">
              <a:buClr>
                <a:srgbClr val="6600FF"/>
              </a:buClr>
            </a:pPr>
            <a:r>
              <a:rPr lang="th-TH" sz="3600" dirty="0" smtClean="0"/>
              <a:t>คำอธิบายรายวิชา</a:t>
            </a:r>
          </a:p>
          <a:p>
            <a:pPr eaLnBrk="1" hangingPunct="1">
              <a:buClr>
                <a:srgbClr val="6600FF"/>
              </a:buClr>
            </a:pPr>
            <a:r>
              <a:rPr lang="th-TH" sz="3600" dirty="0" smtClean="0"/>
              <a:t>การประเมินผล	</a:t>
            </a:r>
            <a:endParaRPr lang="en-US" sz="3600" dirty="0" smtClean="0"/>
          </a:p>
          <a:p>
            <a:pPr eaLnBrk="1" hangingPunct="1">
              <a:buClr>
                <a:srgbClr val="6600FF"/>
              </a:buClr>
            </a:pPr>
            <a:r>
              <a:rPr lang="th-TH" sz="3600" dirty="0" smtClean="0"/>
              <a:t>ราย</a:t>
            </a:r>
            <a:r>
              <a:rPr lang="en-US" sz="3600" dirty="0" err="1" smtClean="0"/>
              <a:t>งานในวิชา</a:t>
            </a:r>
            <a:endParaRPr lang="en-US" sz="3600" dirty="0" smtClean="0"/>
          </a:p>
          <a:p>
            <a:pPr eaLnBrk="1" hangingPunct="1">
              <a:buClr>
                <a:srgbClr val="6600FF"/>
              </a:buClr>
            </a:pPr>
            <a:r>
              <a:rPr lang="en-US" sz="3600" dirty="0" err="1" smtClean="0"/>
              <a:t>กติกา</a:t>
            </a:r>
            <a:r>
              <a:rPr lang="en-US" sz="3600" dirty="0" smtClean="0"/>
              <a:t> &amp; </a:t>
            </a:r>
            <a:r>
              <a:rPr lang="th-TH" sz="3600" dirty="0" smtClean="0"/>
              <a:t>ข้อตกลง</a:t>
            </a:r>
            <a:endParaRPr lang="en-US" sz="3600" dirty="0" smtClean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black">
          <a:xfrm>
            <a:off x="250825" y="188913"/>
            <a:ext cx="7970838" cy="593725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sz="5400" b="1" dirty="0" smtClean="0">
                <a:solidFill>
                  <a:srgbClr val="C00000"/>
                </a:solidFill>
                <a:latin typeface="Angsana New" pitchFamily="18" charset="-34"/>
              </a:rPr>
              <a:t>Multimedia Technology</a:t>
            </a:r>
            <a:endParaRPr lang="en-US" altLang="ko-KR" sz="54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B74600-BD3B-4E4F-A3B4-DA3826CC293D}" type="slidenum">
              <a:rPr lang="en-US" altLang="ko-KR" smtClean="0"/>
              <a:pPr>
                <a:defRPr/>
              </a:pPr>
              <a:t>2</a:t>
            </a:fld>
            <a:endParaRPr lang="en-US" altLang="ko-K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608138" y="142875"/>
            <a:ext cx="7178675" cy="609600"/>
          </a:xfrm>
        </p:spPr>
        <p:txBody>
          <a:bodyPr/>
          <a:lstStyle/>
          <a:p>
            <a:pPr eaLnBrk="1" hangingPunct="1">
              <a:defRPr/>
            </a:pPr>
            <a:r>
              <a:rPr lang="th-TH" sz="4800" dirty="0" smtClean="0">
                <a:solidFill>
                  <a:schemeClr val="bg1">
                    <a:lumMod val="95000"/>
                  </a:schemeClr>
                </a:solidFill>
                <a:latin typeface="TH SarabunPSK" pitchFamily="34" charset="-34"/>
                <a:cs typeface="TH SarabunPSK" pitchFamily="34" charset="-34"/>
              </a:rPr>
              <a:t>ความเป็นมาของมัลติมีเดีย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763000" cy="8382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th-TH" sz="3600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ค.ศ.</a:t>
            </a:r>
            <a:r>
              <a:rPr lang="en-US" sz="3600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1946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Mauchly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และ 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Eckert </a:t>
            </a:r>
            <a:r>
              <a:rPr lang="th-TH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ประดิษฐ์เครื่อง 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ENIAC</a:t>
            </a:r>
            <a:endParaRPr lang="th-TH" sz="3600" dirty="0" smtClean="0">
              <a:solidFill>
                <a:schemeClr val="tx1">
                  <a:lumMod val="95000"/>
                  <a:lumOff val="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6868" name="Picture 4" descr="eniac-f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2514600"/>
            <a:ext cx="3124200" cy="309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5" descr="eniac-h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536825"/>
            <a:ext cx="4267200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-71438"/>
            <a:ext cx="8229600" cy="1143001"/>
          </a:xfrm>
        </p:spPr>
        <p:txBody>
          <a:bodyPr/>
          <a:lstStyle/>
          <a:p>
            <a:pPr eaLnBrk="1" hangingPunct="1">
              <a:defRPr/>
            </a:pPr>
            <a:r>
              <a:rPr lang="th-TH" sz="4800" dirty="0" smtClean="0">
                <a:solidFill>
                  <a:schemeClr val="bg1">
                    <a:lumMod val="95000"/>
                  </a:schemeClr>
                </a:solidFill>
                <a:latin typeface="TH SarabunPSK" pitchFamily="34" charset="-34"/>
                <a:cs typeface="TH SarabunPSK" pitchFamily="34" charset="-34"/>
              </a:rPr>
              <a:t>ความเป็นมาของมัลติมีเดีย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77200" cy="12954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th-TH" sz="3600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ค.ศ.</a:t>
            </a:r>
            <a:r>
              <a:rPr lang="en-US" sz="3600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1970 </a:t>
            </a:r>
            <a:r>
              <a:rPr lang="th-TH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บริษัท 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Intel </a:t>
            </a:r>
            <a:r>
              <a:rPr lang="th-TH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คิดค้น 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Chip </a:t>
            </a:r>
            <a:r>
              <a:rPr lang="th-TH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สำหรับใช้กับเครื่องคอมพิวเตอร์</a:t>
            </a:r>
          </a:p>
        </p:txBody>
      </p:sp>
      <p:pic>
        <p:nvPicPr>
          <p:cNvPr id="37892" name="Picture 6" descr="cpu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4191000"/>
            <a:ext cx="2971800" cy="2220913"/>
          </a:xfrm>
          <a:noFill/>
        </p:spPr>
      </p:pic>
      <p:pic>
        <p:nvPicPr>
          <p:cNvPr id="37893" name="Picture 8" descr="intel28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3962400"/>
            <a:ext cx="21907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2514600"/>
            <a:ext cx="28384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1013" y="142875"/>
            <a:ext cx="7178675" cy="609600"/>
          </a:xfrm>
        </p:spPr>
        <p:txBody>
          <a:bodyPr/>
          <a:lstStyle/>
          <a:p>
            <a:pPr eaLnBrk="1" hangingPunct="1">
              <a:defRPr/>
            </a:pPr>
            <a:r>
              <a:rPr lang="th-TH" sz="4800" dirty="0" smtClean="0">
                <a:solidFill>
                  <a:schemeClr val="bg1">
                    <a:lumMod val="95000"/>
                  </a:schemeClr>
                </a:solidFill>
                <a:latin typeface="TH SarabunPSK" pitchFamily="34" charset="-34"/>
                <a:cs typeface="TH SarabunPSK" pitchFamily="34" charset="-34"/>
              </a:rPr>
              <a:t>ความเป็นมาของมัลติมีเดีย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00125"/>
            <a:ext cx="8763000" cy="8382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th-TH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200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ค.ศ.</a:t>
            </a:r>
            <a:r>
              <a:rPr lang="en-US" sz="3200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1990 </a:t>
            </a:r>
            <a:r>
              <a:rPr lang="th-TH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กำเนิดเทคโนโลยี 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Compact Disk </a:t>
            </a:r>
            <a:r>
              <a:rPr lang="th-TH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สำหรับใช้บันทึก</a:t>
            </a:r>
          </a:p>
          <a:p>
            <a:pPr>
              <a:buFont typeface="Wingdings" pitchFamily="2" charset="2"/>
              <a:buNone/>
              <a:defRPr/>
            </a:pPr>
            <a:r>
              <a:rPr lang="th-TH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	และจัดเก็บเสียงและวีดีโอ โดยใช้ชื่อ </a:t>
            </a:r>
            <a:r>
              <a:rPr lang="th-TH" sz="3200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“มัลติมีเดียพีซี”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(Multimedia Personal Computer : MPC) </a:t>
            </a:r>
            <a:r>
              <a:rPr lang="th-TH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หรือ </a:t>
            </a:r>
            <a:r>
              <a:rPr lang="th-TH" sz="3200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“คอมพิวเตอร์มัลติมีเดีย”</a:t>
            </a:r>
            <a:r>
              <a:rPr lang="en-US" sz="3200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endParaRPr lang="th-TH" sz="3200" dirty="0" smtClean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8916" name="Picture 4" descr="cdr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25" y="3929063"/>
            <a:ext cx="2743200" cy="224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5" descr="CdRom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3286125"/>
            <a:ext cx="4495800" cy="320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679575" y="142875"/>
            <a:ext cx="7178675" cy="609600"/>
          </a:xfrm>
        </p:spPr>
        <p:txBody>
          <a:bodyPr/>
          <a:lstStyle/>
          <a:p>
            <a:pPr eaLnBrk="1" hangingPunct="1">
              <a:defRPr/>
            </a:pPr>
            <a:r>
              <a:rPr lang="th-TH" sz="4800" dirty="0" smtClean="0">
                <a:solidFill>
                  <a:schemeClr val="bg1">
                    <a:lumMod val="95000"/>
                  </a:schemeClr>
                </a:solidFill>
                <a:latin typeface="TH SarabunPSK" pitchFamily="34" charset="-34"/>
                <a:cs typeface="TH SarabunPSK" pitchFamily="34" charset="-34"/>
              </a:rPr>
              <a:t>ความเป็นมาของมัลติมีเดีย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1071563"/>
            <a:ext cx="8572500" cy="7620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th-TH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600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ค.ศ.</a:t>
            </a:r>
            <a:r>
              <a:rPr lang="en-US" sz="3600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1991 </a:t>
            </a:r>
            <a:r>
              <a:rPr lang="th-TH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ผู้นำอุตสาหกรรมคอมพิวเตอร์แบ่งเป็น 2 ค่าย คือ ไมโครซอฟต์ (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Microsoft Group) </a:t>
            </a:r>
            <a:r>
              <a:rPr lang="th-TH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ได้จัดตั้งสมาคมมัลติมีเดียพีซี (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Multimedia Personal Computer: MPC) </a:t>
            </a:r>
            <a:r>
              <a:rPr lang="th-TH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และไอบีเอ็มกับ</a:t>
            </a:r>
            <a:r>
              <a:rPr lang="th-TH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แอปเปิ้ล</a:t>
            </a:r>
            <a:r>
              <a:rPr lang="th-TH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 (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IBM &amp; Apple Group) </a:t>
            </a:r>
            <a:r>
              <a:rPr lang="th-TH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ได้จัดตั้งสมาคมมัลติมีเดียปฏิสัมพันธ์ (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Interactive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MultimediaAssociation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: IMA)</a:t>
            </a:r>
            <a:endParaRPr lang="th-TH" sz="3600" dirty="0" smtClean="0">
              <a:solidFill>
                <a:schemeClr val="tx1">
                  <a:lumMod val="95000"/>
                  <a:lumOff val="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gray">
          <a:xfrm>
            <a:off x="357188" y="4143375"/>
            <a:ext cx="4038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th-TH" sz="3600" b="1" kern="0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ค.ศ.</a:t>
            </a:r>
            <a:r>
              <a:rPr lang="en-US" sz="3600" b="1" kern="0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1992 </a:t>
            </a:r>
            <a:r>
              <a:rPr lang="th-TH" sz="3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กำหนดมาตรฐานมัลติมีเดียพีซี </a:t>
            </a:r>
            <a:r>
              <a:rPr lang="en-US" sz="3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MPC-I,II,III</a:t>
            </a:r>
            <a:endParaRPr lang="th-TH" sz="3600" b="1" kern="0" dirty="0">
              <a:solidFill>
                <a:schemeClr val="tx1">
                  <a:lumMod val="95000"/>
                  <a:lumOff val="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9941" name="Picture 4" descr="ibm-op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3" y="3929063"/>
            <a:ext cx="4038600" cy="260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 build="p"/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821" name="Group 93"/>
          <p:cNvGraphicFramePr>
            <a:graphicFrameLocks noGrp="1"/>
          </p:cNvGraphicFramePr>
          <p:nvPr>
            <p:ph idx="1"/>
          </p:nvPr>
        </p:nvGraphicFramePr>
        <p:xfrm>
          <a:off x="457200" y="379413"/>
          <a:ext cx="8229600" cy="6281928"/>
        </p:xfrm>
        <a:graphic>
          <a:graphicData uri="http://schemas.openxmlformats.org/drawingml/2006/table">
            <a:tbl>
              <a:tblPr/>
              <a:tblGrid>
                <a:gridCol w="2057400"/>
                <a:gridCol w="2057400"/>
                <a:gridCol w="2057400"/>
                <a:gridCol w="2057400"/>
              </a:tblGrid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Hardware</a:t>
                      </a:r>
                      <a:endParaRPr kumimoji="0" lang="th-TH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MPC-I</a:t>
                      </a:r>
                      <a:endParaRPr kumimoji="0" lang="th-TH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MPC-II</a:t>
                      </a:r>
                      <a:endParaRPr kumimoji="0" lang="th-TH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MPC-III</a:t>
                      </a:r>
                      <a:endParaRPr kumimoji="0" lang="th-TH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CPU</a:t>
                      </a:r>
                      <a:endParaRPr kumimoji="0" lang="th-TH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386SX (16MHz)</a:t>
                      </a:r>
                      <a:endParaRPr kumimoji="0" lang="th-TH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386SX (16MHz)</a:t>
                      </a:r>
                      <a:endParaRPr kumimoji="0" lang="th-TH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386SX (16MHz)</a:t>
                      </a:r>
                      <a:endParaRPr kumimoji="0" lang="th-TH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RAM</a:t>
                      </a:r>
                      <a:endParaRPr kumimoji="0" lang="th-TH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 Mb</a:t>
                      </a:r>
                      <a:endParaRPr kumimoji="0" lang="th-TH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8 Mb</a:t>
                      </a:r>
                      <a:endParaRPr kumimoji="0" lang="th-TH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16 Mb</a:t>
                      </a:r>
                      <a:endParaRPr kumimoji="0" lang="th-TH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Hardisk</a:t>
                      </a:r>
                      <a:endParaRPr kumimoji="0" lang="th-TH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30 Mb</a:t>
                      </a:r>
                      <a:endParaRPr kumimoji="0" lang="th-TH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160 Mb</a:t>
                      </a:r>
                      <a:endParaRPr kumimoji="0" lang="th-TH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500 Mb</a:t>
                      </a:r>
                      <a:endParaRPr kumimoji="0" lang="th-TH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th-TH" sz="2100" b="1" kern="12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การ์ดเสียง </a:t>
                      </a: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Audio Card</a:t>
                      </a:r>
                      <a:endParaRPr kumimoji="0" lang="th-TH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8 Bit</a:t>
                      </a:r>
                      <a:endParaRPr kumimoji="0" lang="th-TH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16 Bit</a:t>
                      </a:r>
                      <a:endParaRPr kumimoji="0" lang="th-TH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16 Bit</a:t>
                      </a:r>
                      <a:endParaRPr kumimoji="0" lang="th-TH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th-TH" sz="2100" b="1" kern="12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การ์ดวีดีโอ </a:t>
                      </a: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Video Card</a:t>
                      </a:r>
                      <a:endParaRPr kumimoji="0" lang="th-TH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VGA</a:t>
                      </a:r>
                      <a:endParaRPr kumimoji="0" lang="th-TH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SVGA</a:t>
                      </a:r>
                      <a:endParaRPr kumimoji="0" lang="th-TH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SVGA</a:t>
                      </a:r>
                      <a:endParaRPr kumimoji="0" lang="th-TH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th-TH" sz="2100" b="1" kern="12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ความละเอียด </a:t>
                      </a: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Resolution</a:t>
                      </a:r>
                      <a:endParaRPr kumimoji="0" lang="th-TH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Resolution</a:t>
                      </a:r>
                      <a:endParaRPr kumimoji="0" lang="th-TH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640x480 Pixels</a:t>
                      </a:r>
                      <a:endParaRPr kumimoji="0" lang="th-TH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640x480 Pixels</a:t>
                      </a:r>
                      <a:endParaRPr kumimoji="0" lang="th-TH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640x480 Pixels</a:t>
                      </a:r>
                      <a:endParaRPr kumimoji="0" lang="th-TH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th-TH" sz="2100" b="1" kern="12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ความลึกของสี </a:t>
                      </a:r>
                      <a:r>
                        <a:rPr lang="en-US" sz="2100" b="1" kern="12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(</a:t>
                      </a: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Color Depth)</a:t>
                      </a:r>
                      <a:endParaRPr kumimoji="0" lang="th-TH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256</a:t>
                      </a:r>
                      <a:endParaRPr kumimoji="0" lang="th-TH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65K</a:t>
                      </a:r>
                      <a:endParaRPr kumimoji="0" lang="th-TH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65K</a:t>
                      </a:r>
                      <a:endParaRPr kumimoji="0" lang="th-TH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CD-ROM</a:t>
                      </a:r>
                      <a:endParaRPr kumimoji="0" lang="th-TH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Yes</a:t>
                      </a:r>
                      <a:endParaRPr kumimoji="0" lang="th-TH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Yes</a:t>
                      </a:r>
                      <a:endParaRPr kumimoji="0" lang="th-TH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Yes</a:t>
                      </a:r>
                      <a:endParaRPr kumimoji="0" lang="th-TH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th-TH" sz="2100" b="1" kern="12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ความเร็ว</a:t>
                      </a: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Speed</a:t>
                      </a:r>
                      <a:endParaRPr kumimoji="0" lang="th-TH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150 Kb/s</a:t>
                      </a:r>
                      <a:endParaRPr kumimoji="0" lang="th-TH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300 Kb/s</a:t>
                      </a:r>
                      <a:endParaRPr kumimoji="0" lang="th-TH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600 Kb/s</a:t>
                      </a:r>
                      <a:endParaRPr kumimoji="0" lang="th-TH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h-TH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เวลาในการค้นหา</a:t>
                      </a: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(Seek Time)</a:t>
                      </a:r>
                      <a:endParaRPr kumimoji="0" lang="th-TH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600 ms</a:t>
                      </a:r>
                      <a:endParaRPr kumimoji="0" lang="th-TH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400 ms</a:t>
                      </a:r>
                      <a:endParaRPr kumimoji="0" lang="th-TH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280 ms</a:t>
                      </a:r>
                      <a:endParaRPr kumimoji="0" lang="th-TH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th-TH" sz="2100" b="1" kern="12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ความจุ</a:t>
                      </a: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(Capacity)</a:t>
                      </a:r>
                      <a:endParaRPr kumimoji="0" lang="th-TH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650 Mb</a:t>
                      </a:r>
                      <a:endParaRPr kumimoji="0" lang="th-TH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650 Mb</a:t>
                      </a:r>
                      <a:endParaRPr kumimoji="0" lang="th-TH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650 Mb</a:t>
                      </a:r>
                      <a:endParaRPr kumimoji="0" lang="th-TH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-71438"/>
            <a:ext cx="7924800" cy="1143001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4800" dirty="0">
                <a:effectLst>
                  <a:outerShdw blurRad="38100" dist="38100" dir="2700000" algn="tl">
                    <a:srgbClr val="000000"/>
                  </a:outerShdw>
                </a:effectLst>
                <a:latin typeface="TH SarabunPSK" pitchFamily="34" charset="-34"/>
                <a:cs typeface="TH SarabunPSK" pitchFamily="34" charset="-34"/>
              </a:rPr>
              <a:t>มาตรฐาน</a:t>
            </a:r>
            <a:r>
              <a:rPr lang="th-TH" sz="4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H SarabunPSK" pitchFamily="34" charset="-34"/>
                <a:cs typeface="TH SarabunPSK" pitchFamily="34" charset="-34"/>
              </a:rPr>
              <a:t>ของมัลติมีเดีย</a:t>
            </a:r>
            <a:r>
              <a:rPr lang="th-TH" sz="4800" dirty="0">
                <a:effectLst>
                  <a:outerShdw blurRad="38100" dist="38100" dir="2700000" algn="tl">
                    <a:srgbClr val="000000"/>
                  </a:outerShdw>
                </a:effectLst>
                <a:latin typeface="TH SarabunPSK" pitchFamily="34" charset="-34"/>
                <a:cs typeface="TH SarabunPSK" pitchFamily="34" charset="-34"/>
              </a:rPr>
              <a:t>คอมพิวเตอร์</a:t>
            </a:r>
          </a:p>
        </p:txBody>
      </p:sp>
      <p:sp>
        <p:nvSpPr>
          <p:cNvPr id="59398" name="Rectangle 6"/>
          <p:cNvSpPr>
            <a:spLocks noGrp="1" noChangeArrowheads="1"/>
          </p:cNvSpPr>
          <p:nvPr>
            <p:ph idx="1"/>
          </p:nvPr>
        </p:nvSpPr>
        <p:spPr>
          <a:xfrm>
            <a:off x="928688" y="1857375"/>
            <a:ext cx="7772400" cy="27432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th-TH" sz="3600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	“</a:t>
            </a:r>
            <a:r>
              <a:rPr lang="en-US" sz="3600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Multimedia PC Marketing Council</a:t>
            </a:r>
            <a:r>
              <a:rPr lang="th-TH" sz="3600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” </a:t>
            </a:r>
            <a:r>
              <a:rPr lang="th-TH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เป็นผู้กำหนดมาตรฐานของมัลติมีเดียคอมพิวเตอร์ โดยร่างมาตรฐานขั้นต่ำของตัวเครื่องและอุปกรณ์ประกอบที่ใช้งานระบบมัลติมีเดียเพื่อรองรับซอฟต์แวร์ประยุกต์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ClrTx/>
              <a:buFontTx/>
              <a:buNone/>
              <a:defRPr/>
            </a:pPr>
            <a:endParaRPr lang="en-US" sz="3600" dirty="0" smtClean="0">
              <a:solidFill>
                <a:schemeClr val="tx1">
                  <a:lumMod val="95000"/>
                  <a:lumOff val="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th-TH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เรียกว่า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3600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‘Multimedia PC’  </a:t>
            </a:r>
            <a:r>
              <a:rPr lang="th-TH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ใช้ตัวย่อ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en-US" sz="3600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‘MPC’ </a:t>
            </a:r>
            <a:endParaRPr lang="th-TH" sz="3600" dirty="0" smtClean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301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23850" y="6526213"/>
            <a:ext cx="1317625" cy="215900"/>
          </a:xfrm>
        </p:spPr>
        <p:txBody>
          <a:bodyPr/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EDC3ED7B-56D0-431A-8116-4D06701B1C1F}" type="slidenum">
              <a:rPr lang="en-US" smtClean="0">
                <a:ea typeface="Gulim" pitchFamily="34" charset="-127"/>
              </a:rPr>
              <a:pPr algn="l"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th-TH" smtClean="0">
              <a:ea typeface="Gulim" pitchFamily="34" charset="-127"/>
            </a:endParaRPr>
          </a:p>
        </p:txBody>
      </p:sp>
      <p:pic>
        <p:nvPicPr>
          <p:cNvPr id="4198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4648200"/>
            <a:ext cx="2049463" cy="200183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3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3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8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385888" y="-142875"/>
            <a:ext cx="7543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th-TH" sz="4000" i="0" dirty="0" smtClean="0">
                <a:solidFill>
                  <a:schemeClr val="bg1">
                    <a:lumMod val="95000"/>
                  </a:schemeClr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000" dirty="0" smtClean="0">
                <a:solidFill>
                  <a:schemeClr val="bg1">
                    <a:lumMod val="95000"/>
                  </a:schemeClr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4000" dirty="0" smtClean="0">
                <a:solidFill>
                  <a:schemeClr val="bg1">
                    <a:lumMod val="95000"/>
                  </a:schemeClr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4000" dirty="0" smtClean="0">
                <a:solidFill>
                  <a:schemeClr val="bg1">
                    <a:lumMod val="95000"/>
                  </a:schemeClr>
                </a:solidFill>
                <a:latin typeface="TH SarabunPSK" pitchFamily="34" charset="-34"/>
                <a:cs typeface="TH SarabunPSK" pitchFamily="34" charset="-34"/>
              </a:rPr>
              <a:t>คุณสมบัติปัจจุบันของมัลติมีเดียพีซี</a:t>
            </a:r>
            <a:br>
              <a:rPr lang="th-TH" sz="4000" dirty="0" smtClean="0">
                <a:solidFill>
                  <a:schemeClr val="bg1">
                    <a:lumMod val="95000"/>
                  </a:schemeClr>
                </a:solidFill>
                <a:latin typeface="TH SarabunPSK" pitchFamily="34" charset="-34"/>
                <a:cs typeface="TH SarabunPSK" pitchFamily="34" charset="-34"/>
              </a:rPr>
            </a:br>
            <a:endParaRPr lang="th-TH" sz="4000" i="0" dirty="0" smtClean="0">
              <a:solidFill>
                <a:schemeClr val="bg1">
                  <a:lumMod val="9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403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23850" y="6526213"/>
            <a:ext cx="1317625" cy="215900"/>
          </a:xfrm>
        </p:spPr>
        <p:txBody>
          <a:bodyPr/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3C100BE7-63D6-4E61-97CD-A770EF24948B}" type="slidenum">
              <a:rPr lang="en-US" smtClean="0">
                <a:ea typeface="Gulim" pitchFamily="34" charset="-127"/>
              </a:rPr>
              <a:pPr algn="l"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th-TH" smtClean="0">
              <a:ea typeface="Gulim" pitchFamily="34" charset="-127"/>
            </a:endParaRPr>
          </a:p>
        </p:txBody>
      </p:sp>
      <p:graphicFrame>
        <p:nvGraphicFramePr>
          <p:cNvPr id="61535" name="Group 95"/>
          <p:cNvGraphicFramePr>
            <a:graphicFrameLocks noGrp="1"/>
          </p:cNvGraphicFramePr>
          <p:nvPr/>
        </p:nvGraphicFramePr>
        <p:xfrm>
          <a:off x="571500" y="1143000"/>
          <a:ext cx="7620000" cy="5029200"/>
        </p:xfrm>
        <a:graphic>
          <a:graphicData uri="http://schemas.openxmlformats.org/drawingml/2006/table">
            <a:tbl>
              <a:tblPr/>
              <a:tblGrid>
                <a:gridCol w="2519363"/>
                <a:gridCol w="5100637"/>
              </a:tblGrid>
              <a:tr h="312738">
                <a:tc>
                  <a:txBody>
                    <a:bodyPr/>
                    <a:lstStyle/>
                    <a:p>
                      <a:pPr algn="ctr"/>
                      <a:r>
                        <a:rPr lang="th-TH" sz="2400" b="1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ฮาร์ดแวร์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MPC </a:t>
                      </a:r>
                      <a:r>
                        <a:rPr lang="th-TH" sz="2400" b="1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ปัจจุบัน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Processor:</a:t>
                      </a:r>
                      <a:endParaRPr kumimoji="0" lang="th-TH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Pentium IV (2-2.5GHz.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RAM:</a:t>
                      </a:r>
                      <a:endParaRPr kumimoji="0" lang="th-TH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256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MB </a:t>
                      </a: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– 1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GB </a:t>
                      </a: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ขึ้นไป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Floppy Drive:</a:t>
                      </a:r>
                      <a:endParaRPr kumimoji="0" lang="th-TH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3.5 </a:t>
                      </a: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นิ้ว  ความจุ 1.44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MB</a:t>
                      </a:r>
                      <a:endParaRPr kumimoji="0" lang="th-TH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Hard Drive:</a:t>
                      </a:r>
                      <a:endParaRPr kumimoji="0" lang="th-TH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ขั้นต่ำ 10 – 100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GB</a:t>
                      </a:r>
                      <a:endParaRPr kumimoji="0" lang="th-TH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CD-ROM Drive:</a:t>
                      </a:r>
                      <a:endParaRPr kumimoji="0" lang="th-TH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Write and Re-write </a:t>
                      </a: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48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X</a:t>
                      </a:r>
                      <a:endParaRPr kumimoji="0" lang="th-TH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Sound Card:</a:t>
                      </a:r>
                      <a:endParaRPr kumimoji="0" lang="th-TH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64 bit Stereo + MIDI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External Speakers:</a:t>
                      </a:r>
                      <a:endParaRPr kumimoji="0" lang="th-TH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อย่างน้อย 2 ชิ้น  ย่านความถี่ 120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Hz – 17.5 kHz</a:t>
                      </a:r>
                      <a:endParaRPr kumimoji="0" lang="th-TH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Video Playback:</a:t>
                      </a:r>
                      <a:endParaRPr kumimoji="0" lang="th-TH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ติดตั้ง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MPEG1 Card</a:t>
                      </a:r>
                      <a:endParaRPr kumimoji="0" lang="th-TH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User Input:</a:t>
                      </a:r>
                      <a:endParaRPr kumimoji="0" lang="th-TH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แป้นพิมพ์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101 </a:t>
                      </a: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คีย์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, Mouse </a:t>
                      </a: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แบบ 2 ปุ่ม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Communication:</a:t>
                      </a:r>
                      <a:endParaRPr kumimoji="0" lang="th-TH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ADSL</a:t>
                      </a:r>
                      <a:endParaRPr kumimoji="0" lang="th-TH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3050" name="Picture 9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6750" y="6000750"/>
            <a:ext cx="677863" cy="6619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0" y="0"/>
            <a:ext cx="75438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4800" dirty="0">
                <a:effectLst>
                  <a:outerShdw blurRad="38100" dist="38100" dir="2700000" algn="tl">
                    <a:srgbClr val="000000"/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H SarabunPSK" pitchFamily="34" charset="-34"/>
                <a:cs typeface="TH SarabunPSK" pitchFamily="34" charset="-34"/>
              </a:rPr>
              <a:t>โล</a:t>
            </a:r>
            <a:r>
              <a:rPr lang="th-TH" sz="4800" dirty="0">
                <a:effectLst>
                  <a:outerShdw blurRad="38100" dist="38100" dir="2700000" algn="tl">
                    <a:srgbClr val="000000"/>
                  </a:outerShdw>
                </a:effectLst>
                <a:latin typeface="TH SarabunPSK" pitchFamily="34" charset="-34"/>
                <a:cs typeface="TH SarabunPSK" pitchFamily="34" charset="-34"/>
              </a:rPr>
              <a:t>โก้ที่</a:t>
            </a:r>
            <a:r>
              <a:rPr lang="th-TH" sz="4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H SarabunPSK" pitchFamily="34" charset="-34"/>
                <a:cs typeface="TH SarabunPSK" pitchFamily="34" charset="-34"/>
              </a:rPr>
              <a:t>ใช้ใน</a:t>
            </a:r>
            <a:r>
              <a:rPr lang="th-TH" sz="4800" dirty="0">
                <a:effectLst>
                  <a:outerShdw blurRad="38100" dist="38100" dir="2700000" algn="tl">
                    <a:srgbClr val="000000"/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การรับรองผลิตภัณฑ์</a:t>
            </a:r>
            <a:r>
              <a:rPr lang="en-US" sz="4800" dirty="0">
                <a:effectLst>
                  <a:outerShdw blurRad="38100" dist="38100" dir="2700000" algn="tl">
                    <a:srgbClr val="000000"/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endParaRPr lang="th-TH" sz="4800" dirty="0">
              <a:effectLst>
                <a:outerShdw blurRad="38100" dist="38100" dir="2700000" algn="tl">
                  <a:srgbClr val="000000"/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5059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23850" y="6526213"/>
            <a:ext cx="1317625" cy="215900"/>
          </a:xfrm>
        </p:spPr>
        <p:txBody>
          <a:bodyPr/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C7237D91-02AC-4BB8-8BA5-336E009E1DD2}" type="slidenum">
              <a:rPr lang="en-US" smtClean="0">
                <a:ea typeface="Gulim" pitchFamily="34" charset="-127"/>
              </a:rPr>
              <a:pPr algn="l"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th-TH" smtClean="0">
              <a:ea typeface="Gulim" pitchFamily="34" charset="-127"/>
            </a:endParaRPr>
          </a:p>
        </p:txBody>
      </p:sp>
      <p:pic>
        <p:nvPicPr>
          <p:cNvPr id="44036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9600" y="5891213"/>
            <a:ext cx="677863" cy="661987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</p:pic>
      <p:pic>
        <p:nvPicPr>
          <p:cNvPr id="44037" name="Picture 8" descr="Mpclogo.png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2051050" y="2349500"/>
            <a:ext cx="5462588" cy="30130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0"/>
            <a:ext cx="79248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4000" dirty="0">
                <a:effectLst>
                  <a:outerShdw blurRad="38100" dist="38100" dir="2700000" algn="tl">
                    <a:srgbClr val="000000"/>
                  </a:outerShdw>
                </a:effectLst>
                <a:latin typeface="TH SarabunPSK" pitchFamily="34" charset="-34"/>
                <a:cs typeface="TH SarabunPSK" pitchFamily="34" charset="-34"/>
              </a:rPr>
              <a:t>ส่วนประกอบพื้นฐาน</a:t>
            </a:r>
            <a:r>
              <a:rPr lang="th-TH" sz="4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H SarabunPSK" pitchFamily="34" charset="-34"/>
                <a:cs typeface="TH SarabunPSK" pitchFamily="34" charset="-34"/>
              </a:rPr>
              <a:t>ของมัลติมีเดีย</a:t>
            </a:r>
            <a:r>
              <a:rPr lang="th-TH" sz="4000" dirty="0">
                <a:effectLst>
                  <a:outerShdw blurRad="38100" dist="38100" dir="2700000" algn="tl">
                    <a:srgbClr val="000000"/>
                  </a:outerShdw>
                </a:effectLst>
                <a:latin typeface="TH SarabunPSK" pitchFamily="34" charset="-34"/>
                <a:cs typeface="TH SarabunPSK" pitchFamily="34" charset="-34"/>
              </a:rPr>
              <a:t>คอมพิวเตอร์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idx="1"/>
          </p:nvPr>
        </p:nvSpPr>
        <p:spPr>
          <a:xfrm>
            <a:off x="1214438" y="2219325"/>
            <a:ext cx="6934200" cy="3352800"/>
          </a:xfrm>
        </p:spPr>
        <p:txBody>
          <a:bodyPr/>
          <a:lstStyle/>
          <a:p>
            <a:pPr marL="742950" indent="-742950" eaLnBrk="1" hangingPunct="1">
              <a:lnSpc>
                <a:spcPct val="90000"/>
              </a:lnSpc>
              <a:buClr>
                <a:schemeClr val="tx1"/>
              </a:buClr>
              <a:buFont typeface="+mj-lt"/>
              <a:buAutoNum type="arabicPeriod"/>
              <a:defRPr/>
            </a:pPr>
            <a:r>
              <a:rPr lang="th-TH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เครื่องคอมพิวเตอร์  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(Personal Computer : PC)</a:t>
            </a:r>
            <a:endParaRPr lang="th-TH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 marL="742950" indent="-742950" eaLnBrk="1" hangingPunct="1">
              <a:lnSpc>
                <a:spcPct val="90000"/>
              </a:lnSpc>
              <a:buClr>
                <a:schemeClr val="tx1"/>
              </a:buClr>
              <a:buFont typeface="+mj-lt"/>
              <a:buAutoNum type="arabicPeriod"/>
              <a:defRPr/>
            </a:pPr>
            <a:r>
              <a:rPr lang="th-TH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เครื่องอ่านซีดีรอม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  (CD-ROM Drive)</a:t>
            </a:r>
            <a:endParaRPr lang="th-TH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 marL="742950" indent="-742950" eaLnBrk="1" hangingPunct="1">
              <a:lnSpc>
                <a:spcPct val="90000"/>
              </a:lnSpc>
              <a:buClr>
                <a:schemeClr val="tx1"/>
              </a:buClr>
              <a:buFont typeface="+mj-lt"/>
              <a:buAutoNum type="arabicPeriod"/>
              <a:defRPr/>
            </a:pPr>
            <a:r>
              <a:rPr lang="th-TH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แผงวงจรเสียง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 (Sound Card </a:t>
            </a:r>
            <a:r>
              <a:rPr lang="th-TH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หรือ 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Sound Board)</a:t>
            </a:r>
          </a:p>
          <a:p>
            <a:pPr marL="742950" indent="-742950" eaLnBrk="1" hangingPunct="1">
              <a:lnSpc>
                <a:spcPct val="90000"/>
              </a:lnSpc>
              <a:buClr>
                <a:schemeClr val="tx1"/>
              </a:buClr>
              <a:buFont typeface="+mj-lt"/>
              <a:buAutoNum type="arabicPeriod"/>
              <a:defRPr/>
            </a:pPr>
            <a:r>
              <a:rPr lang="th-TH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ลำโพงภายนอก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 (External Speaker)</a:t>
            </a:r>
          </a:p>
          <a:p>
            <a:pPr marL="742950" indent="-742950" eaLnBrk="1" hangingPunct="1">
              <a:lnSpc>
                <a:spcPct val="90000"/>
              </a:lnSpc>
              <a:buClr>
                <a:schemeClr val="tx1"/>
              </a:buClr>
              <a:buFont typeface="+mj-lt"/>
              <a:buAutoNum type="arabicPeriod"/>
              <a:defRPr/>
            </a:pPr>
            <a:r>
              <a:rPr lang="th-TH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ซอฟต์แวร์ประยุกต์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 (Application Software)</a:t>
            </a:r>
            <a:endParaRPr lang="th-TH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686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23850" y="6526213"/>
            <a:ext cx="1317625" cy="215900"/>
          </a:xfrm>
        </p:spPr>
        <p:txBody>
          <a:bodyPr/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62924BEF-9D0F-40F8-A79E-9E93A97FACEF}" type="slidenum">
              <a:rPr lang="en-US" smtClean="0">
                <a:ea typeface="Gulim" pitchFamily="34" charset="-127"/>
              </a:rPr>
              <a:pPr algn="l"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th-TH" smtClean="0">
              <a:ea typeface="Gulim" pitchFamily="34" charset="-127"/>
            </a:endParaRPr>
          </a:p>
        </p:txBody>
      </p:sp>
      <p:pic>
        <p:nvPicPr>
          <p:cNvPr id="45061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4876800"/>
            <a:ext cx="2295525" cy="178117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</p:pic>
      <p:sp>
        <p:nvSpPr>
          <p:cNvPr id="45062" name="สี่เหลี่ยมผืนผ้า 5"/>
          <p:cNvSpPr>
            <a:spLocks noChangeArrowheads="1"/>
          </p:cNvSpPr>
          <p:nvPr/>
        </p:nvSpPr>
        <p:spPr bwMode="auto">
          <a:xfrm>
            <a:off x="857250" y="1071563"/>
            <a:ext cx="74295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3200" b="1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มัลติมีเดียพีซี (</a:t>
            </a:r>
            <a:r>
              <a:rPr lang="en-US" sz="3200" b="1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Multimedia Personal Computer)</a:t>
            </a:r>
            <a:r>
              <a:rPr lang="th-TH" sz="3200" b="1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 มีองค์ประกอบ 5 ส่วนคือ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2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2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2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2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0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822450" y="265113"/>
            <a:ext cx="7178675" cy="609600"/>
          </a:xfrm>
        </p:spPr>
        <p:txBody>
          <a:bodyPr>
            <a:normAutofit/>
          </a:bodyPr>
          <a:lstStyle/>
          <a:p>
            <a:pPr eaLnBrk="1" fontAlgn="auto" hangingPunct="1">
              <a:lnSpc>
                <a:spcPct val="60000"/>
              </a:lnSpc>
              <a:spcAft>
                <a:spcPts val="0"/>
              </a:spcAft>
              <a:defRPr/>
            </a:pPr>
            <a:r>
              <a:rPr lang="th-TH" sz="4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H SarabunPSK" pitchFamily="34" charset="-34"/>
                <a:cs typeface="TH SarabunPSK" pitchFamily="34" charset="-34"/>
              </a:rPr>
              <a:t>คอมพิวเตอร์</a:t>
            </a:r>
            <a:r>
              <a:rPr lang="en-US" sz="4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H SarabunPSK" pitchFamily="34" charset="-34"/>
                <a:cs typeface="TH SarabunPSK" pitchFamily="34" charset="-34"/>
              </a:rPr>
              <a:t>(Personal </a:t>
            </a:r>
            <a:r>
              <a:rPr lang="en-US" sz="48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H SarabunPSK" pitchFamily="34" charset="-34"/>
                <a:cs typeface="TH SarabunPSK" pitchFamily="34" charset="-34"/>
              </a:rPr>
              <a:t>Compter</a:t>
            </a:r>
            <a:r>
              <a:rPr lang="en-US" sz="4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H SarabunPSK" pitchFamily="34" charset="-34"/>
                <a:cs typeface="TH SarabunPSK" pitchFamily="34" charset="-34"/>
              </a:rPr>
              <a:t>) </a:t>
            </a:r>
            <a:endParaRPr lang="th-TH" sz="4800" dirty="0">
              <a:effectLst>
                <a:outerShdw blurRad="38100" dist="38100" dir="2700000" algn="tl">
                  <a:srgbClr val="000000"/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3262" name="Rectangle 14"/>
          <p:cNvSpPr>
            <a:spLocks noGrp="1" noChangeArrowheads="1"/>
          </p:cNvSpPr>
          <p:nvPr>
            <p:ph idx="1"/>
          </p:nvPr>
        </p:nvSpPr>
        <p:spPr>
          <a:xfrm>
            <a:off x="357188" y="1071563"/>
            <a:ext cx="8358187" cy="12954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th-TH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		ต้องเป็นเครื่องที่ใช้ไม</a:t>
            </a:r>
            <a:r>
              <a:rPr lang="th-TH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โคร</a:t>
            </a:r>
            <a:r>
              <a:rPr lang="th-TH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โพรเซสเซอร์ที่มีประสิทธิภาพในการประมวลผลสัญญาณภาพดีกว่าเครื่องพีซี</a:t>
            </a:r>
            <a:r>
              <a:rPr lang="th-TH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ทัว</a:t>
            </a:r>
            <a:r>
              <a:rPr lang="th-TH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 ไป หน่วยความจำหลัก (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RAM) </a:t>
            </a:r>
            <a:r>
              <a:rPr lang="th-TH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สามารถเก็บไฟล์ทีมีขนาดใหญ่ และติดตั้งแผงวงจรเร่งความเร็วการประมวลผลภาพกราฟิก (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Graphic Accelerator Board)</a:t>
            </a:r>
          </a:p>
          <a:p>
            <a:pPr algn="thaiDi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th-TH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789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23850" y="6526213"/>
            <a:ext cx="1317625" cy="215900"/>
          </a:xfrm>
        </p:spPr>
        <p:txBody>
          <a:bodyPr/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3A3EA014-DECD-4754-9F36-84E4D9A03517}" type="slidenum">
              <a:rPr lang="en-US" smtClean="0">
                <a:ea typeface="Gulim" pitchFamily="34" charset="-127"/>
              </a:rPr>
              <a:pPr algn="l"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th-TH" smtClean="0">
              <a:ea typeface="Gulim" pitchFamily="34" charset="-127"/>
            </a:endParaRPr>
          </a:p>
        </p:txBody>
      </p:sp>
      <p:sp>
        <p:nvSpPr>
          <p:cNvPr id="46085" name="Rectangle 3"/>
          <p:cNvSpPr>
            <a:spLocks noChangeArrowheads="1"/>
          </p:cNvSpPr>
          <p:nvPr/>
        </p:nvSpPr>
        <p:spPr bwMode="auto">
          <a:xfrm>
            <a:off x="2667000" y="0"/>
            <a:ext cx="6477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r"/>
            <a:r>
              <a:rPr lang="th-TH" sz="2000" b="1">
                <a:solidFill>
                  <a:schemeClr val="tx2"/>
                </a:solidFill>
                <a:latin typeface="AngsanaUPC" pitchFamily="18" charset="-34"/>
                <a:cs typeface="AngsanaUPC" pitchFamily="18" charset="-34"/>
              </a:rPr>
              <a:t>ส่วนประกอบพื้นฐานของมัลติมีเดียคอมพิวเตอร์</a:t>
            </a:r>
            <a:endParaRPr lang="th-TH" sz="2000">
              <a:solidFill>
                <a:schemeClr val="tx2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53263" name="Rectangle 15"/>
          <p:cNvSpPr>
            <a:spLocks noChangeArrowheads="1"/>
          </p:cNvSpPr>
          <p:nvPr/>
        </p:nvSpPr>
        <p:spPr bwMode="auto">
          <a:xfrm>
            <a:off x="3714750" y="3429000"/>
            <a:ext cx="5000625" cy="1371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สามารถจัดการเกี่ยวกับภาพและเสียงอย่างต่อเนื่องโดยภาพไม่เกิดการกระตุก</a:t>
            </a:r>
            <a:endParaRPr lang="en-US" sz="3200" b="1" dirty="0">
              <a:latin typeface="TH SarabunPSK" pitchFamily="34" charset="-34"/>
              <a:cs typeface="TH SarabunPSK" pitchFamily="34" charset="-34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Microprocessor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RAM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Graphic Accelerator Board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3200" b="1" dirty="0" err="1">
                <a:latin typeface="TH SarabunPSK" pitchFamily="34" charset="-34"/>
                <a:cs typeface="TH SarabunPSK" pitchFamily="34" charset="-34"/>
              </a:rPr>
              <a:t>Harddisk</a:t>
            </a:r>
            <a:endParaRPr lang="en-US" sz="3200" b="1" dirty="0">
              <a:latin typeface="TH SarabunPSK" pitchFamily="34" charset="-34"/>
              <a:cs typeface="TH SarabunPSK" pitchFamily="34" charset="-34"/>
            </a:endParaRPr>
          </a:p>
          <a:p>
            <a:pPr marL="342900" indent="-342900">
              <a:defRPr/>
            </a:pP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6087" name="Picture 19" descr="computer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3213100"/>
            <a:ext cx="3048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2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2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2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2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2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2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2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62" grpId="0" build="p" autoUpdateAnimBg="0"/>
      <p:bldP spid="53263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981075"/>
            <a:ext cx="2005012" cy="914400"/>
          </a:xfrm>
        </p:spPr>
        <p:txBody>
          <a:bodyPr/>
          <a:lstStyle/>
          <a:p>
            <a:pPr eaLnBrk="1" hangingPunct="1"/>
            <a:r>
              <a:rPr lang="th-TH" dirty="0" smtClean="0">
                <a:solidFill>
                  <a:srgbClr val="C00000"/>
                </a:solidFill>
              </a:rPr>
              <a:t>แนะนำตัว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41288" y="1676401"/>
            <a:ext cx="8840787" cy="175496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อาจารย์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ผู้สอน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 :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       อาจารย์เนารุ่ง  วิชาราช</a:t>
            </a:r>
            <a:endParaRPr lang="th-TH" sz="3600" b="1" dirty="0">
              <a:latin typeface="Angsana New" pitchFamily="18" charset="-34"/>
              <a:cs typeface="Angsana New" pitchFamily="18" charset="-34"/>
            </a:endParaRPr>
          </a:p>
          <a:p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		      </a:t>
            </a:r>
            <a:r>
              <a:rPr lang="en-US" sz="3600" b="1" dirty="0" err="1" smtClean="0">
                <a:latin typeface="Angsana New" pitchFamily="18" charset="-34"/>
                <a:cs typeface="Angsana New" pitchFamily="18" charset="-34"/>
              </a:rPr>
              <a:t>Naorung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  </a:t>
            </a:r>
            <a:r>
              <a:rPr lang="en-US" sz="3600" b="1" dirty="0" err="1" smtClean="0">
                <a:latin typeface="Angsana New" pitchFamily="18" charset="-34"/>
                <a:cs typeface="Angsana New" pitchFamily="18" charset="-34"/>
              </a:rPr>
              <a:t>Wicharat</a:t>
            </a: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3600" b="1" dirty="0">
                <a:latin typeface="Angsana New" pitchFamily="18" charset="-34"/>
                <a:cs typeface="Angsana New" pitchFamily="18" charset="-34"/>
              </a:rPr>
            </a:br>
            <a:endParaRPr lang="th-TH" sz="36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14282" y="3214686"/>
            <a:ext cx="8358246" cy="3295647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u"/>
              <a:tabLst/>
              <a:defRPr/>
            </a:pPr>
            <a:r>
              <a:rPr kumimoji="1" lang="th-TH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ห้องพัก  อาจารย์วิทยาลัยพิชญบัณฑิตวิทยาเขตอุดรธานี</a:t>
            </a:r>
          </a:p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u"/>
              <a:tabLst/>
              <a:defRPr/>
            </a:pPr>
            <a:r>
              <a:rPr kumimoji="1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E-mail : naorung@gmail.com</a:t>
            </a:r>
            <a:r>
              <a:rPr kumimoji="1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,  </a:t>
            </a:r>
            <a:r>
              <a:rPr kumimoji="1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  <a:hlinkClick r:id="rId3"/>
              </a:rPr>
              <a:t>naorung.sn@</a:t>
            </a:r>
            <a:r>
              <a:rPr kumimoji="1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pcbu.ac.th</a:t>
            </a:r>
            <a:endParaRPr kumimoji="1" lang="th-TH" sz="36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u"/>
              <a:tabLst/>
              <a:defRPr/>
            </a:pPr>
            <a:r>
              <a:rPr kumimoji="1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Tel.  :  </a:t>
            </a:r>
            <a:r>
              <a:rPr kumimoji="1" lang="th-TH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084-</a:t>
            </a:r>
            <a:r>
              <a:rPr kumimoji="1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8778557</a:t>
            </a:r>
            <a:endParaRPr kumimoji="1" lang="th-TH" sz="36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u"/>
              <a:tabLst/>
              <a:defRPr/>
            </a:pPr>
            <a:endParaRPr kumimoji="1" lang="th-TH" sz="36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Gulim" pitchFamily="34" charset="-127"/>
              <a:cs typeface="+mn-cs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black">
          <a:xfrm>
            <a:off x="250825" y="188913"/>
            <a:ext cx="7970838" cy="593725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sz="5400" b="1" dirty="0" smtClean="0">
                <a:solidFill>
                  <a:srgbClr val="C00000"/>
                </a:solidFill>
                <a:latin typeface="Angsana New" pitchFamily="18" charset="-34"/>
              </a:rPr>
              <a:t>Multimedia Technology</a:t>
            </a:r>
            <a:endParaRPr lang="en-US" altLang="ko-KR" sz="54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B0AB40-15E7-4899-89E2-8EC5BA13E507}" type="slidenum">
              <a:rPr lang="en-US" altLang="ko-KR" smtClean="0"/>
              <a:pPr>
                <a:defRPr/>
              </a:pPr>
              <a:t>3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822450" y="265113"/>
            <a:ext cx="7178675" cy="609600"/>
          </a:xfrm>
        </p:spPr>
        <p:txBody>
          <a:bodyPr>
            <a:normAutofit/>
          </a:bodyPr>
          <a:lstStyle/>
          <a:p>
            <a:pPr eaLnBrk="1" fontAlgn="auto" hangingPunct="1">
              <a:lnSpc>
                <a:spcPct val="60000"/>
              </a:lnSpc>
              <a:spcAft>
                <a:spcPts val="0"/>
              </a:spcAft>
              <a:defRPr/>
            </a:pPr>
            <a:r>
              <a:rPr lang="th-TH" sz="4800" dirty="0">
                <a:effectLst>
                  <a:outerShdw blurRad="38100" dist="38100" dir="2700000" algn="tl">
                    <a:srgbClr val="000000"/>
                  </a:outerShdw>
                </a:effectLst>
                <a:latin typeface="TH SarabunPSK" pitchFamily="34" charset="-34"/>
                <a:cs typeface="TH SarabunPSK" pitchFamily="34" charset="-34"/>
              </a:rPr>
              <a:t>เครื่องอ่าน</a:t>
            </a:r>
            <a:r>
              <a:rPr lang="th-TH" sz="4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H SarabunPSK" pitchFamily="34" charset="-34"/>
                <a:cs typeface="TH SarabunPSK" pitchFamily="34" charset="-34"/>
              </a:rPr>
              <a:t>ซีดีรอม</a:t>
            </a:r>
            <a:r>
              <a:rPr lang="en-US" sz="4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H SarabunPSK" pitchFamily="34" charset="-34"/>
                <a:cs typeface="TH SarabunPSK" pitchFamily="34" charset="-34"/>
              </a:rPr>
              <a:t> (CD-ROM </a:t>
            </a:r>
            <a:r>
              <a:rPr lang="en-US" sz="4800" dirty="0">
                <a:effectLst>
                  <a:outerShdw blurRad="38100" dist="38100" dir="2700000" algn="tl">
                    <a:srgbClr val="000000"/>
                  </a:outerShdw>
                </a:effectLst>
                <a:latin typeface="TH SarabunPSK" pitchFamily="34" charset="-34"/>
                <a:cs typeface="TH SarabunPSK" pitchFamily="34" charset="-34"/>
              </a:rPr>
              <a:t>Drive) </a:t>
            </a:r>
            <a:endParaRPr lang="th-TH" sz="4800" dirty="0">
              <a:effectLst>
                <a:outerShdw blurRad="38100" dist="38100" dir="2700000" algn="tl">
                  <a:srgbClr val="000000"/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4276" name="Rectangle 4"/>
          <p:cNvSpPr>
            <a:spLocks noGrp="1" noChangeArrowheads="1"/>
          </p:cNvSpPr>
          <p:nvPr>
            <p:ph idx="1"/>
          </p:nvPr>
        </p:nvSpPr>
        <p:spPr>
          <a:xfrm>
            <a:off x="428625" y="1143000"/>
            <a:ext cx="8153400" cy="16002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th-TH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		มีความเร็วในการเข้าถึงข้อมูล (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Average Seek Time)</a:t>
            </a:r>
            <a:r>
              <a:rPr lang="th-TH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 อัตราการถ่ายข้อมูล (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Data Transfer Rate) </a:t>
            </a:r>
            <a:r>
              <a:rPr lang="th-TH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เพื่อสามารถนำเสนอข้อมูลเกี่ยวกับภาพเคลื่อนไหวแต่ละภาพอย่างต่อเนือง โดยไม่เกิดการกระตุก เช่น เครื่องอ่านซีดีรอมมีอัตราเร็วในการอ่านข้อมูล 50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x </a:t>
            </a:r>
            <a:r>
              <a:rPr lang="th-TH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หมายถึงสามารถส่งถ่ายข้อมูลได้ 50 เท่า</a:t>
            </a:r>
          </a:p>
        </p:txBody>
      </p:sp>
      <p:sp>
        <p:nvSpPr>
          <p:cNvPr id="3891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23850" y="6526213"/>
            <a:ext cx="1317625" cy="215900"/>
          </a:xfrm>
        </p:spPr>
        <p:txBody>
          <a:bodyPr/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86C030E8-A6B7-4412-B6E6-E0D2E6898534}" type="slidenum">
              <a:rPr lang="en-US" smtClean="0">
                <a:ea typeface="Gulim" pitchFamily="34" charset="-127"/>
              </a:rPr>
              <a:pPr algn="l"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th-TH" smtClean="0">
              <a:ea typeface="Gulim" pitchFamily="34" charset="-127"/>
            </a:endParaRPr>
          </a:p>
        </p:txBody>
      </p:sp>
      <p:sp>
        <p:nvSpPr>
          <p:cNvPr id="47109" name="Rectangle 3"/>
          <p:cNvSpPr>
            <a:spLocks noChangeArrowheads="1"/>
          </p:cNvSpPr>
          <p:nvPr/>
        </p:nvSpPr>
        <p:spPr bwMode="auto">
          <a:xfrm>
            <a:off x="2667000" y="0"/>
            <a:ext cx="6477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r"/>
            <a:r>
              <a:rPr lang="th-TH" sz="2000" b="1">
                <a:solidFill>
                  <a:schemeClr val="tx2"/>
                </a:solidFill>
                <a:latin typeface="AngsanaUPC" pitchFamily="18" charset="-34"/>
                <a:cs typeface="AngsanaUPC" pitchFamily="18" charset="-34"/>
              </a:rPr>
              <a:t>ส่วนประกอบพื้นฐานของมัลติมีเดียคอมพิวเตอร์</a:t>
            </a:r>
            <a:endParaRPr lang="th-TH" sz="2000">
              <a:solidFill>
                <a:schemeClr val="tx2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2857500" y="3929063"/>
            <a:ext cx="5786438" cy="1447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sz="3200" b="1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CD - </a:t>
            </a:r>
            <a:r>
              <a:rPr lang="th-TH" sz="3200" b="1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ขนาด 5.25</a:t>
            </a:r>
            <a:r>
              <a:rPr lang="en-US" sz="3200" b="1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”</a:t>
            </a:r>
            <a:r>
              <a:rPr lang="th-TH" sz="3200" b="1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 ความจุ 650-800 </a:t>
            </a:r>
            <a:r>
              <a:rPr lang="en-US" sz="3200" b="1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MB</a:t>
            </a:r>
          </a:p>
          <a:p>
            <a:pPr marL="342900" indent="-342900">
              <a:buFont typeface="Arial" charset="0"/>
              <a:buChar char="•"/>
            </a:pPr>
            <a:r>
              <a:rPr lang="en-US" sz="3200" b="1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Mini CD - </a:t>
            </a:r>
            <a:r>
              <a:rPr lang="th-TH" sz="3200" b="1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ขนาด 8 </a:t>
            </a:r>
            <a:r>
              <a:rPr lang="en-US" sz="3200" b="1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cm </a:t>
            </a:r>
            <a:r>
              <a:rPr lang="th-TH" sz="3200" b="1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ความจุ 185 </a:t>
            </a:r>
            <a:r>
              <a:rPr lang="en-US" sz="3200" b="1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MB</a:t>
            </a:r>
          </a:p>
          <a:p>
            <a:pPr marL="342900" indent="-342900">
              <a:buFont typeface="Arial" charset="0"/>
              <a:buChar char="•"/>
            </a:pPr>
            <a:r>
              <a:rPr lang="en-US" sz="3200" b="1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DVD (</a:t>
            </a:r>
            <a:r>
              <a:rPr lang="en-US" sz="3200" b="1" u="sng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D</a:t>
            </a:r>
            <a:r>
              <a:rPr lang="en-US" sz="3200" b="1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igital </a:t>
            </a:r>
            <a:r>
              <a:rPr lang="en-US" sz="3200" b="1" u="sng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V</a:t>
            </a:r>
            <a:r>
              <a:rPr lang="en-US" sz="3200" b="1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ideo </a:t>
            </a:r>
            <a:r>
              <a:rPr lang="en-US" sz="3200" b="1" u="sng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D</a:t>
            </a:r>
            <a:r>
              <a:rPr lang="en-US" sz="3200" b="1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isc) - 17  GB</a:t>
            </a:r>
          </a:p>
          <a:p>
            <a:pPr marL="342900" indent="-342900">
              <a:buFont typeface="Arial" charset="0"/>
              <a:buChar char="•"/>
            </a:pPr>
            <a:endParaRPr lang="th-TH" sz="3200" b="1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7111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4143375"/>
            <a:ext cx="1747837" cy="1592263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4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 build="p" autoUpdateAnimBg="0"/>
      <p:bldP spid="54277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85938" y="285750"/>
            <a:ext cx="7178675" cy="609600"/>
          </a:xfrm>
        </p:spPr>
        <p:txBody>
          <a:bodyPr>
            <a:normAutofit/>
          </a:bodyPr>
          <a:lstStyle/>
          <a:p>
            <a:pPr eaLnBrk="1" fontAlgn="auto" hangingPunct="1">
              <a:lnSpc>
                <a:spcPct val="60000"/>
              </a:lnSpc>
              <a:spcAft>
                <a:spcPts val="0"/>
              </a:spcAft>
              <a:defRPr/>
            </a:pPr>
            <a:r>
              <a:rPr lang="th-TH" sz="4800" dirty="0">
                <a:effectLst>
                  <a:outerShdw blurRad="38100" dist="38100" dir="2700000" algn="tl">
                    <a:srgbClr val="000000"/>
                  </a:outerShdw>
                </a:effectLst>
                <a:latin typeface="TH SarabunPSK" pitchFamily="34" charset="-34"/>
                <a:cs typeface="TH SarabunPSK" pitchFamily="34" charset="-34"/>
              </a:rPr>
              <a:t>แผงวงจรเสียง</a:t>
            </a:r>
            <a:r>
              <a:rPr lang="en-US" sz="4800" dirty="0">
                <a:effectLst>
                  <a:outerShdw blurRad="38100" dist="38100" dir="2700000" algn="tl">
                    <a:srgbClr val="000000"/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4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4800" dirty="0">
                <a:effectLst>
                  <a:outerShdw blurRad="38100" dist="38100" dir="2700000" algn="tl">
                    <a:srgbClr val="000000"/>
                  </a:outerShdw>
                </a:effectLst>
                <a:latin typeface="TH SarabunPSK" pitchFamily="34" charset="-34"/>
                <a:cs typeface="TH SarabunPSK" pitchFamily="34" charset="-34"/>
              </a:rPr>
              <a:t>Sound Board) </a:t>
            </a:r>
            <a:endParaRPr lang="th-TH" sz="4800" dirty="0">
              <a:effectLst>
                <a:outerShdw blurRad="38100" dist="38100" dir="2700000" algn="tl">
                  <a:srgbClr val="000000"/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5300" name="Rectangle 4"/>
          <p:cNvSpPr>
            <a:spLocks noGrp="1" noChangeArrowheads="1"/>
          </p:cNvSpPr>
          <p:nvPr>
            <p:ph idx="1"/>
          </p:nvPr>
        </p:nvSpPr>
        <p:spPr>
          <a:xfrm>
            <a:off x="571500" y="1000125"/>
            <a:ext cx="8153400" cy="19812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th-TH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		หน้าที่หลักในการเก็บบันทึกเสียงและแสดงผลจากโปรแกรมมัลติมีเดีย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th-TH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โดยต่ออุปกรณ์ประเภท ไมโครโฟน และแปลงจากสัญญาณอนาล็อกเป็นสัญญาณดิจิตอล และจัดเก็บเสียงในหน่วยความจำสำรอง</a:t>
            </a:r>
          </a:p>
          <a:p>
            <a:pPr>
              <a:buFont typeface="Wingdings" pitchFamily="2" charset="2"/>
              <a:buNone/>
              <a:defRPr/>
            </a:pPr>
            <a:r>
              <a:rPr lang="th-TH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		ถ้าต้องการฟังเสียงที่จัดเก็บ สัญญาณดิจิตอลที่จัดเก็บจากไฟล์ ส่งสัญญาณไปที่ซา</a:t>
            </a:r>
            <a:r>
              <a:rPr lang="th-TH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วนด์</a:t>
            </a:r>
            <a:r>
              <a:rPr lang="th-TH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การ์ดเพื่อแปลงเป็นสัญญาณอนาล็อก และสามารถได้ยินเสียงผ่านลำโพง (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Speaker)</a:t>
            </a:r>
            <a:endParaRPr lang="th-TH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9940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23850" y="6526213"/>
            <a:ext cx="1317625" cy="215900"/>
          </a:xfrm>
        </p:spPr>
        <p:txBody>
          <a:bodyPr/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7B7DB90A-0048-4182-B45E-F9446125529C}" type="slidenum">
              <a:rPr lang="en-US" smtClean="0">
                <a:ea typeface="Gulim" pitchFamily="34" charset="-127"/>
              </a:rPr>
              <a:pPr algn="l"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th-TH" smtClean="0">
              <a:ea typeface="Gulim" pitchFamily="34" charset="-127"/>
            </a:endParaRP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4500563" y="4429125"/>
            <a:ext cx="4452937" cy="990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th-TH" sz="3200" b="1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โมโน</a:t>
            </a:r>
            <a:r>
              <a:rPr lang="en-US" sz="3200" b="1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 - </a:t>
            </a:r>
            <a:r>
              <a:rPr lang="th-TH" sz="3200" b="1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ความถี่</a:t>
            </a:r>
            <a:r>
              <a:rPr lang="en-US" sz="3200" b="1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 22.05 kMz </a:t>
            </a:r>
          </a:p>
          <a:p>
            <a:pPr marL="342900" indent="-342900">
              <a:buFont typeface="Arial" charset="0"/>
              <a:buChar char="•"/>
            </a:pPr>
            <a:r>
              <a:rPr lang="th-TH" sz="3200" b="1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สเตอริโอ</a:t>
            </a:r>
            <a:r>
              <a:rPr lang="en-US" sz="3200" b="1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 - </a:t>
            </a:r>
            <a:r>
              <a:rPr lang="th-TH" sz="3200" b="1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ความถี่</a:t>
            </a:r>
            <a:r>
              <a:rPr lang="en-US" sz="3200" b="1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 44.10 kMz </a:t>
            </a:r>
            <a:endParaRPr lang="th-TH" sz="3200" b="1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8134" name="Picture 9" descr="soundcard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4500563"/>
            <a:ext cx="2106612" cy="21605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8135" name="Picture 11" descr="CAAF0TIR"/>
          <p:cNvPicPr>
            <a:picLocks noChangeAspect="1" noChangeArrowheads="1"/>
          </p:cNvPicPr>
          <p:nvPr/>
        </p:nvPicPr>
        <p:blipFill>
          <a:blip r:embed="rId3">
            <a:lum bright="12000"/>
          </a:blip>
          <a:srcRect/>
          <a:stretch>
            <a:fillRect/>
          </a:stretch>
        </p:blipFill>
        <p:spPr bwMode="auto">
          <a:xfrm>
            <a:off x="3643313" y="5357813"/>
            <a:ext cx="1524000" cy="1143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 build="p" autoUpdateAnimBg="0"/>
      <p:bldP spid="55301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679575" y="265113"/>
            <a:ext cx="7178675" cy="609600"/>
          </a:xfrm>
        </p:spPr>
        <p:txBody>
          <a:bodyPr>
            <a:normAutofit/>
          </a:bodyPr>
          <a:lstStyle/>
          <a:p>
            <a:pPr eaLnBrk="1" fontAlgn="auto" hangingPunct="1">
              <a:lnSpc>
                <a:spcPct val="60000"/>
              </a:lnSpc>
              <a:spcAft>
                <a:spcPts val="0"/>
              </a:spcAft>
              <a:defRPr/>
            </a:pPr>
            <a:r>
              <a:rPr lang="th-TH" sz="4800" dirty="0">
                <a:effectLst>
                  <a:outerShdw blurRad="38100" dist="38100" dir="2700000" algn="tl">
                    <a:srgbClr val="000000"/>
                  </a:outerShdw>
                </a:effectLst>
                <a:latin typeface="AngsanaUPC" pitchFamily="18" charset="-34"/>
                <a:cs typeface="AngsanaUPC" pitchFamily="18" charset="-34"/>
              </a:rPr>
              <a:t>ลำโพงภายนอก</a:t>
            </a:r>
            <a:r>
              <a:rPr lang="en-US" sz="4800" dirty="0">
                <a:effectLst>
                  <a:outerShdw blurRad="38100" dist="38100" dir="2700000" algn="tl">
                    <a:srgbClr val="000000"/>
                  </a:outerShdw>
                </a:effectLst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sz="4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ngsanaUPC" pitchFamily="18" charset="-34"/>
                <a:cs typeface="AngsanaUPC" pitchFamily="18" charset="-34"/>
              </a:rPr>
              <a:t> (</a:t>
            </a:r>
            <a:r>
              <a:rPr lang="en-US" sz="4800" dirty="0">
                <a:effectLst>
                  <a:outerShdw blurRad="38100" dist="38100" dir="2700000" algn="tl">
                    <a:srgbClr val="000000"/>
                  </a:outerShdw>
                </a:effectLst>
                <a:latin typeface="AngsanaUPC" pitchFamily="18" charset="-34"/>
                <a:cs typeface="AngsanaUPC" pitchFamily="18" charset="-34"/>
              </a:rPr>
              <a:t>External Speakers) </a:t>
            </a:r>
            <a:endParaRPr lang="th-TH" sz="4800" dirty="0">
              <a:effectLst>
                <a:outerShdw blurRad="38100" dist="38100" dir="2700000" algn="tl">
                  <a:srgbClr val="000000"/>
                </a:outerShdw>
              </a:effectLst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56324" name="Rectangle 4"/>
          <p:cNvSpPr>
            <a:spLocks noGrp="1" noChangeArrowheads="1"/>
          </p:cNvSpPr>
          <p:nvPr>
            <p:ph idx="1"/>
          </p:nvPr>
        </p:nvSpPr>
        <p:spPr>
          <a:xfrm>
            <a:off x="428625" y="1285875"/>
            <a:ext cx="8143875" cy="16002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th-TH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		เป็นส่วนสำคัญที่สนับสนุนให้มัลติมีเดียคอมพิวเตอร์ สามารถเล่นเสียงระดับไฮไฟที่มีคุณภาพได้ คุณภาพของลำโพงภายนอกมีหลายระดับ เช่น ระดับธรรมดา ระดับคุณภาพสูง</a:t>
            </a:r>
          </a:p>
        </p:txBody>
      </p:sp>
      <p:sp>
        <p:nvSpPr>
          <p:cNvPr id="4096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23850" y="6526213"/>
            <a:ext cx="1317625" cy="215900"/>
          </a:xfrm>
        </p:spPr>
        <p:txBody>
          <a:bodyPr/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35B6FC9F-559F-416B-A8A8-23616A69F2C5}" type="slidenum">
              <a:rPr lang="en-US" smtClean="0">
                <a:ea typeface="Gulim" pitchFamily="34" charset="-127"/>
              </a:rPr>
              <a:pPr algn="l"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th-TH" smtClean="0">
              <a:ea typeface="Gulim" pitchFamily="34" charset="-127"/>
            </a:endParaRPr>
          </a:p>
        </p:txBody>
      </p:sp>
      <p:sp>
        <p:nvSpPr>
          <p:cNvPr id="49157" name="Rectangle 3"/>
          <p:cNvSpPr>
            <a:spLocks noChangeArrowheads="1"/>
          </p:cNvSpPr>
          <p:nvPr/>
        </p:nvSpPr>
        <p:spPr bwMode="auto">
          <a:xfrm>
            <a:off x="2667000" y="0"/>
            <a:ext cx="6477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r"/>
            <a:r>
              <a:rPr lang="th-TH" sz="2000" b="1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ส่วนประกอบพื้นฐานของมัลติมีเดียคอมพิวเตอร์</a:t>
            </a:r>
            <a:endParaRPr lang="th-TH" sz="2000">
              <a:solidFill>
                <a:schemeClr val="tx2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4071938" y="3500438"/>
            <a:ext cx="3962400" cy="990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th-TH" sz="3600" b="1">
                <a:latin typeface="TH SarabunPSK" pitchFamily="34" charset="-34"/>
                <a:cs typeface="TH SarabunPSK" pitchFamily="34" charset="-34"/>
              </a:rPr>
              <a:t>ลำโพงเสียงแหลม</a:t>
            </a:r>
            <a:r>
              <a:rPr lang="en-US" sz="3600"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pPr marL="342900" indent="-342900">
              <a:buFont typeface="Arial" charset="0"/>
              <a:buChar char="•"/>
            </a:pPr>
            <a:r>
              <a:rPr lang="th-TH" sz="3600" b="1">
                <a:latin typeface="TH SarabunPSK" pitchFamily="34" charset="-34"/>
                <a:cs typeface="TH SarabunPSK" pitchFamily="34" charset="-34"/>
              </a:rPr>
              <a:t>ลำโพงเสียงกลาง</a:t>
            </a:r>
          </a:p>
          <a:p>
            <a:pPr marL="342900" indent="-342900">
              <a:buFont typeface="Arial" charset="0"/>
              <a:buChar char="•"/>
            </a:pPr>
            <a:r>
              <a:rPr lang="th-TH" sz="3600" b="1">
                <a:latin typeface="TH SarabunPSK" pitchFamily="34" charset="-34"/>
                <a:cs typeface="TH SarabunPSK" pitchFamily="34" charset="-34"/>
              </a:rPr>
              <a:t>ลำโพงเสียงทุ้ม</a:t>
            </a:r>
          </a:p>
        </p:txBody>
      </p:sp>
      <p:pic>
        <p:nvPicPr>
          <p:cNvPr id="4915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3643313"/>
            <a:ext cx="2743200" cy="138430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3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3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 build="p" autoUpdateAnimBg="0"/>
      <p:bldP spid="56326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62100" y="214313"/>
            <a:ext cx="7581900" cy="609600"/>
          </a:xfrm>
        </p:spPr>
        <p:txBody>
          <a:bodyPr>
            <a:noAutofit/>
          </a:bodyPr>
          <a:lstStyle/>
          <a:p>
            <a:pPr eaLnBrk="1" fontAlgn="auto" hangingPunct="1">
              <a:lnSpc>
                <a:spcPct val="60000"/>
              </a:lnSpc>
              <a:spcAft>
                <a:spcPts val="0"/>
              </a:spcAft>
              <a:defRPr/>
            </a:pPr>
            <a:r>
              <a:rPr lang="th-TH" sz="4400" dirty="0">
                <a:effectLst>
                  <a:outerShdw blurRad="38100" dist="38100" dir="2700000" algn="tl">
                    <a:srgbClr val="000000"/>
                  </a:outerShdw>
                </a:effectLst>
                <a:latin typeface="TH SarabunPSK" pitchFamily="34" charset="-34"/>
                <a:cs typeface="TH SarabunPSK" pitchFamily="34" charset="-34"/>
              </a:rPr>
              <a:t>ซอฟท์แวร์ประยุกต์</a:t>
            </a:r>
            <a:r>
              <a:rPr lang="en-US" sz="4400" dirty="0">
                <a:effectLst>
                  <a:outerShdw blurRad="38100" dist="38100" dir="2700000" algn="tl">
                    <a:srgbClr val="000000"/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4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H SarabunPSK" pitchFamily="34" charset="-34"/>
                <a:cs typeface="TH SarabunPSK" pitchFamily="34" charset="-34"/>
              </a:rPr>
              <a:t>(Application Software</a:t>
            </a:r>
            <a:r>
              <a:rPr lang="en-US" sz="4400" dirty="0">
                <a:effectLst>
                  <a:outerShdw blurRad="38100" dist="38100" dir="2700000" algn="tl">
                    <a:srgbClr val="000000"/>
                  </a:outerShdw>
                </a:effectLst>
                <a:latin typeface="TH SarabunPSK" pitchFamily="34" charset="-34"/>
                <a:cs typeface="TH SarabunPSK" pitchFamily="34" charset="-34"/>
              </a:rPr>
              <a:t>) </a:t>
            </a:r>
            <a:endParaRPr lang="th-TH" sz="4400" dirty="0">
              <a:effectLst>
                <a:outerShdw blurRad="38100" dist="38100" dir="2700000" algn="tl">
                  <a:srgbClr val="000000"/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7348" name="Rectangle 4"/>
          <p:cNvSpPr>
            <a:spLocks noGrp="1" noChangeArrowheads="1"/>
          </p:cNvSpPr>
          <p:nvPr>
            <p:ph idx="1"/>
          </p:nvPr>
        </p:nvSpPr>
        <p:spPr>
          <a:xfrm>
            <a:off x="571500" y="1214438"/>
            <a:ext cx="7958138" cy="1828800"/>
          </a:xfrm>
        </p:spPr>
        <p:txBody>
          <a:bodyPr/>
          <a:lstStyle/>
          <a:p>
            <a:pPr algn="thaiDist" eaLnBrk="1" hangingPunct="1">
              <a:buFont typeface="Wingdings" pitchFamily="2" charset="2"/>
              <a:buNone/>
            </a:pPr>
            <a:r>
              <a:rPr lang="th-TH" sz="360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		เป็นซอฟต์แวร์ที่ใช้สำหรับจัดการด้านมัลติมีเดียภายใต้ระบบปฏิบัติการซึ่งทำงานสัมพันธ์กับตัวเครื่องไมโครคอมพิวเตอร์และอุปกรณ์</a:t>
            </a:r>
            <a:r>
              <a:rPr lang="th-TH" sz="320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ประกอบ จำแนกออกเป็น 2 ประเภท</a:t>
            </a:r>
          </a:p>
        </p:txBody>
      </p:sp>
      <p:sp>
        <p:nvSpPr>
          <p:cNvPr id="4198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23850" y="6526213"/>
            <a:ext cx="1317625" cy="215900"/>
          </a:xfrm>
        </p:spPr>
        <p:txBody>
          <a:bodyPr/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EC8C5C3D-AA59-4CDC-A8FD-E6AD2E9A6683}" type="slidenum">
              <a:rPr lang="en-US" smtClean="0">
                <a:ea typeface="Gulim" pitchFamily="34" charset="-127"/>
              </a:rPr>
              <a:pPr algn="l"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th-TH" smtClean="0">
              <a:ea typeface="Gulim" pitchFamily="34" charset="-127"/>
            </a:endParaRP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1071563" y="3643313"/>
            <a:ext cx="7286625" cy="990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>
              <a:buFont typeface="Arial" charset="0"/>
              <a:buChar char="•"/>
            </a:pPr>
            <a:r>
              <a:rPr lang="th-TH" sz="3600" b="1">
                <a:latin typeface="TH SarabunPSK" pitchFamily="34" charset="-34"/>
                <a:cs typeface="TH SarabunPSK" pitchFamily="34" charset="-34"/>
              </a:rPr>
              <a:t> ซอฟต์แวร์ประยุกต์ประเภทคอมพิวเตอร์ช่วยสอน</a:t>
            </a:r>
          </a:p>
          <a:p>
            <a:r>
              <a:rPr lang="th-TH" sz="3600" b="1">
                <a:latin typeface="TH SarabunPSK" pitchFamily="34" charset="-34"/>
                <a:cs typeface="TH SarabunPSK" pitchFamily="34" charset="-34"/>
              </a:rPr>
              <a:t>มัลติมีเดีย</a:t>
            </a:r>
          </a:p>
          <a:p>
            <a:pPr>
              <a:buFont typeface="Arial" charset="0"/>
              <a:buChar char="•"/>
            </a:pPr>
            <a:r>
              <a:rPr lang="th-TH" sz="3600" b="1">
                <a:latin typeface="TH SarabunPSK" pitchFamily="34" charset="-34"/>
                <a:cs typeface="TH SarabunPSK" pitchFamily="34" charset="-34"/>
              </a:rPr>
              <a:t> ซอฟต์แวร์ประยุกต์ประเภทนำเสนอมัลติมีเดีย</a:t>
            </a:r>
          </a:p>
        </p:txBody>
      </p:sp>
      <p:pic>
        <p:nvPicPr>
          <p:cNvPr id="5018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5181600"/>
            <a:ext cx="2362200" cy="132080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8" grpId="0" build="p" autoUpdateAnimBg="0"/>
      <p:bldP spid="57349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0"/>
          </p:nvPr>
        </p:nvSpPr>
        <p:spPr>
          <a:xfrm>
            <a:off x="323850" y="6526213"/>
            <a:ext cx="1317625" cy="215900"/>
          </a:xfrm>
        </p:spPr>
        <p:txBody>
          <a:bodyPr/>
          <a:lstStyle/>
          <a:p>
            <a:pPr algn="l">
              <a:defRPr/>
            </a:pPr>
            <a:fld id="{24CEA9D5-0CF7-4894-B3C5-B33E9BED2BE3}" type="slidenum">
              <a:rPr lang="en-US" smtClean="0"/>
              <a:pPr algn="l">
                <a:defRPr/>
              </a:pPr>
              <a:t>34</a:t>
            </a:fld>
            <a:endParaRPr lang="th-TH" smtClean="0"/>
          </a:p>
        </p:txBody>
      </p:sp>
      <p:sp>
        <p:nvSpPr>
          <p:cNvPr id="51203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1608138" y="142875"/>
            <a:ext cx="7178675" cy="609600"/>
          </a:xfrm>
        </p:spPr>
        <p:txBody>
          <a:bodyPr/>
          <a:lstStyle/>
          <a:p>
            <a:pPr eaLnBrk="1" hangingPunct="1"/>
            <a:r>
              <a:rPr lang="th-TH" sz="4800" smtClean="0">
                <a:latin typeface="TH SarabunPSK" pitchFamily="34" charset="-34"/>
                <a:cs typeface="TH SarabunPSK" pitchFamily="34" charset="-34"/>
              </a:rPr>
              <a:t>ระบบมัลติมีเดีย</a:t>
            </a:r>
          </a:p>
        </p:txBody>
      </p:sp>
      <p:sp>
        <p:nvSpPr>
          <p:cNvPr id="64531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714375" y="1357313"/>
            <a:ext cx="7772400" cy="533400"/>
          </a:xfrm>
          <a:noFill/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th-TH" sz="400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		ระบบมัลติมีเดียประกอบด้วย 3 ส่วน คือ</a:t>
            </a:r>
          </a:p>
        </p:txBody>
      </p:sp>
      <p:sp>
        <p:nvSpPr>
          <p:cNvPr id="64532" name="Rectangle 20"/>
          <p:cNvSpPr>
            <a:spLocks noChangeArrowheads="1"/>
          </p:cNvSpPr>
          <p:nvPr/>
        </p:nvSpPr>
        <p:spPr bwMode="auto">
          <a:xfrm>
            <a:off x="2590800" y="2209800"/>
            <a:ext cx="4419600" cy="1447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th-TH" sz="3600" b="1">
                <a:latin typeface="TH SarabunPSK" pitchFamily="34" charset="-34"/>
                <a:cs typeface="TH SarabunPSK" pitchFamily="34" charset="-34"/>
              </a:rPr>
              <a:t>ส่วนของการนำเข้า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th-TH" sz="3600" b="1">
                <a:latin typeface="TH SarabunPSK" pitchFamily="34" charset="-34"/>
                <a:cs typeface="TH SarabunPSK" pitchFamily="34" charset="-34"/>
              </a:rPr>
              <a:t>ส่วนประมวลผล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th-TH" sz="3600" b="1">
                <a:latin typeface="TH SarabunPSK" pitchFamily="34" charset="-34"/>
                <a:cs typeface="TH SarabunPSK" pitchFamily="34" charset="-34"/>
              </a:rPr>
              <a:t>ส่วนแสดงผล </a:t>
            </a:r>
          </a:p>
        </p:txBody>
      </p:sp>
      <p:sp>
        <p:nvSpPr>
          <p:cNvPr id="64533" name="Rectangle 21"/>
          <p:cNvSpPr>
            <a:spLocks noChangeArrowheads="1"/>
          </p:cNvSpPr>
          <p:nvPr/>
        </p:nvSpPr>
        <p:spPr bwMode="auto">
          <a:xfrm>
            <a:off x="914400" y="3657600"/>
            <a:ext cx="8077200" cy="22193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marL="342900" indent="-342900" algn="thaiDist" eaLnBrk="0" hangingPunct="0">
              <a:lnSpc>
                <a:spcPct val="110000"/>
              </a:lnSpc>
            </a:pPr>
            <a:endParaRPr lang="en-US" sz="3400" b="1">
              <a:latin typeface="Browallia New" pitchFamily="34" charset="-34"/>
              <a:cs typeface="Browallia New" pitchFamily="34" charset="-34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4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4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4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31" grpId="0" build="p" autoUpdateAnimBg="0"/>
      <p:bldP spid="64532" grpId="0" build="p" autoUpdateAnimBg="0"/>
      <p:bldP spid="64533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0"/>
          <p:cNvSpPr>
            <a:spLocks noChangeArrowheads="1"/>
          </p:cNvSpPr>
          <p:nvPr/>
        </p:nvSpPr>
        <p:spPr bwMode="auto">
          <a:xfrm>
            <a:off x="755650" y="1412875"/>
            <a:ext cx="7956550" cy="34559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8" name="AutoShape 12"/>
          <p:cNvSpPr>
            <a:spLocks noChangeArrowheads="1"/>
          </p:cNvSpPr>
          <p:nvPr/>
        </p:nvSpPr>
        <p:spPr bwMode="auto">
          <a:xfrm>
            <a:off x="3319463" y="2765425"/>
            <a:ext cx="501650" cy="504825"/>
          </a:xfrm>
          <a:prstGeom prst="rightArrow">
            <a:avLst>
              <a:gd name="adj1" fmla="val 41509"/>
              <a:gd name="adj2" fmla="val 60759"/>
            </a:avLst>
          </a:prstGeom>
          <a:solidFill>
            <a:srgbClr val="99CCFF"/>
          </a:solidFill>
          <a:ln w="19050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28" name="Text Box 16"/>
          <p:cNvSpPr txBox="1">
            <a:spLocks noChangeArrowheads="1"/>
          </p:cNvSpPr>
          <p:nvPr/>
        </p:nvSpPr>
        <p:spPr bwMode="auto">
          <a:xfrm>
            <a:off x="3348038" y="3716338"/>
            <a:ext cx="27479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3600" b="1">
                <a:solidFill>
                  <a:srgbClr val="3333CC"/>
                </a:solidFill>
                <a:latin typeface="TH SarabunPSK" pitchFamily="34" charset="-34"/>
                <a:cs typeface="TH SarabunPSK" pitchFamily="34" charset="-34"/>
              </a:rPr>
              <a:t>Microcomputer</a:t>
            </a:r>
          </a:p>
        </p:txBody>
      </p:sp>
      <p:sp>
        <p:nvSpPr>
          <p:cNvPr id="45076" name="Rectangle 20"/>
          <p:cNvSpPr>
            <a:spLocks noChangeArrowheads="1"/>
          </p:cNvSpPr>
          <p:nvPr/>
        </p:nvSpPr>
        <p:spPr bwMode="auto">
          <a:xfrm>
            <a:off x="887413" y="1603375"/>
            <a:ext cx="2413000" cy="2546350"/>
          </a:xfrm>
          <a:prstGeom prst="rect">
            <a:avLst/>
          </a:prstGeom>
          <a:noFill/>
          <a:ln w="12700" cap="sq">
            <a:solidFill>
              <a:srgbClr val="000099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938213" y="2106613"/>
            <a:ext cx="2286000" cy="52387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 algn="ctr" eaLnBrk="0" hangingPunct="0">
              <a:defRPr/>
            </a:pPr>
            <a:r>
              <a:rPr lang="th-TH" sz="24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สัญญาณดิจิตอล</a:t>
            </a:r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938213" y="2763838"/>
            <a:ext cx="2286000" cy="522287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 algn="ctr" eaLnBrk="0" hangingPunct="0">
              <a:defRPr/>
            </a:pPr>
            <a:r>
              <a:rPr lang="th-TH" sz="2400" b="1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สัญญาณอนาล็อก</a:t>
            </a:r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938213" y="3422650"/>
            <a:ext cx="2286000" cy="523875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 algn="ctr" eaLnBrk="0" hangingPunct="0">
              <a:defRPr/>
            </a:pPr>
            <a:r>
              <a:rPr lang="th-TH" sz="2400" b="1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สัญญาณเสียง</a:t>
            </a:r>
          </a:p>
        </p:txBody>
      </p:sp>
      <p:sp>
        <p:nvSpPr>
          <p:cNvPr id="45070" name="Text Box 14"/>
          <p:cNvSpPr txBox="1">
            <a:spLocks noChangeArrowheads="1"/>
          </p:cNvSpPr>
          <p:nvPr/>
        </p:nvSpPr>
        <p:spPr bwMode="auto">
          <a:xfrm>
            <a:off x="971550" y="4221163"/>
            <a:ext cx="21510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3200" b="1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Input Devices</a:t>
            </a:r>
          </a:p>
        </p:txBody>
      </p:sp>
      <p:sp>
        <p:nvSpPr>
          <p:cNvPr id="45073" name="Text Box 17"/>
          <p:cNvSpPr txBox="1">
            <a:spLocks noChangeArrowheads="1"/>
          </p:cNvSpPr>
          <p:nvPr/>
        </p:nvSpPr>
        <p:spPr bwMode="auto">
          <a:xfrm>
            <a:off x="862013" y="1600200"/>
            <a:ext cx="2382837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th-TH" b="1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อุปกรณ์ต่อพ่วง</a:t>
            </a:r>
          </a:p>
        </p:txBody>
      </p:sp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6249988" y="2092325"/>
            <a:ext cx="2208212" cy="52228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 algn="ctr" eaLnBrk="0" hangingPunct="0">
              <a:defRPr/>
            </a:pPr>
            <a:r>
              <a:rPr lang="th-TH" sz="2400" b="1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สัญญาณดิจิตอล</a:t>
            </a:r>
          </a:p>
        </p:txBody>
      </p: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6249988" y="2751138"/>
            <a:ext cx="2208212" cy="52387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 algn="ctr" eaLnBrk="0" hangingPunct="0">
              <a:defRPr/>
            </a:pPr>
            <a:r>
              <a:rPr lang="th-TH" sz="2400" b="1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สัญญาณอนาล็อก</a:t>
            </a:r>
          </a:p>
        </p:txBody>
      </p:sp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6249988" y="3408363"/>
            <a:ext cx="2208212" cy="523875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 algn="ctr" eaLnBrk="0" hangingPunct="0">
              <a:defRPr/>
            </a:pPr>
            <a:r>
              <a:rPr lang="th-TH" sz="2400" b="1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สัญญาณเสียง</a:t>
            </a:r>
          </a:p>
        </p:txBody>
      </p:sp>
      <p:sp>
        <p:nvSpPr>
          <p:cNvPr id="45071" name="Text Box 15"/>
          <p:cNvSpPr txBox="1">
            <a:spLocks noChangeArrowheads="1"/>
          </p:cNvSpPr>
          <p:nvPr/>
        </p:nvSpPr>
        <p:spPr bwMode="auto">
          <a:xfrm>
            <a:off x="6262688" y="4149725"/>
            <a:ext cx="2381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3200" b="1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Output Devices</a:t>
            </a:r>
          </a:p>
        </p:txBody>
      </p:sp>
      <p:sp>
        <p:nvSpPr>
          <p:cNvPr id="45074" name="Text Box 18"/>
          <p:cNvSpPr txBox="1">
            <a:spLocks noChangeArrowheads="1"/>
          </p:cNvSpPr>
          <p:nvPr/>
        </p:nvSpPr>
        <p:spPr bwMode="auto">
          <a:xfrm>
            <a:off x="6172200" y="1601788"/>
            <a:ext cx="2382838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th-TH" b="1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อุปกรณ์ต่อพ่วง</a:t>
            </a:r>
          </a:p>
        </p:txBody>
      </p:sp>
      <p:sp>
        <p:nvSpPr>
          <p:cNvPr id="45077" name="Rectangle 21"/>
          <p:cNvSpPr>
            <a:spLocks noChangeArrowheads="1"/>
          </p:cNvSpPr>
          <p:nvPr/>
        </p:nvSpPr>
        <p:spPr bwMode="auto">
          <a:xfrm>
            <a:off x="6159500" y="1603375"/>
            <a:ext cx="2413000" cy="2546350"/>
          </a:xfrm>
          <a:prstGeom prst="rect">
            <a:avLst/>
          </a:prstGeom>
          <a:noFill/>
          <a:ln w="12700" cap="sq">
            <a:solidFill>
              <a:srgbClr val="000099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2241" name="Picture 32" descr="multimedia7"/>
          <p:cNvPicPr>
            <a:picLocks noChangeAspect="1" noChangeArrowheads="1"/>
          </p:cNvPicPr>
          <p:nvPr/>
        </p:nvPicPr>
        <p:blipFill>
          <a:blip r:embed="rId3"/>
          <a:srcRect l="52690"/>
          <a:stretch>
            <a:fillRect/>
          </a:stretch>
        </p:blipFill>
        <p:spPr bwMode="auto">
          <a:xfrm>
            <a:off x="3819525" y="2205038"/>
            <a:ext cx="1862138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89" name="AutoShape 33"/>
          <p:cNvSpPr>
            <a:spLocks noChangeArrowheads="1"/>
          </p:cNvSpPr>
          <p:nvPr/>
        </p:nvSpPr>
        <p:spPr bwMode="auto">
          <a:xfrm>
            <a:off x="5651500" y="2781300"/>
            <a:ext cx="501650" cy="504825"/>
          </a:xfrm>
          <a:prstGeom prst="rightArrow">
            <a:avLst>
              <a:gd name="adj1" fmla="val 41509"/>
              <a:gd name="adj2" fmla="val 60759"/>
            </a:avLst>
          </a:prstGeom>
          <a:solidFill>
            <a:srgbClr val="99CCFF"/>
          </a:solidFill>
          <a:ln w="19050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43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1608138" y="142875"/>
            <a:ext cx="7178675" cy="609600"/>
          </a:xfrm>
        </p:spPr>
        <p:txBody>
          <a:bodyPr/>
          <a:lstStyle/>
          <a:p>
            <a:pPr eaLnBrk="1" hangingPunct="1"/>
            <a:r>
              <a:rPr lang="th-TH" sz="4800" smtClean="0">
                <a:latin typeface="TH SarabunPSK" pitchFamily="34" charset="-34"/>
                <a:cs typeface="TH SarabunPSK" pitchFamily="34" charset="-34"/>
              </a:rPr>
              <a:t>ระบบมัลติมีเดีย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5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5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5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5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8" grpId="0" animBg="1"/>
      <p:bldP spid="45076" grpId="0" animBg="1"/>
      <p:bldP spid="45062" grpId="0" animBg="1"/>
      <p:bldP spid="45063" grpId="0" animBg="1"/>
      <p:bldP spid="45064" grpId="0" animBg="1"/>
      <p:bldP spid="45070" grpId="0"/>
      <p:bldP spid="45073" grpId="0"/>
      <p:bldP spid="45065" grpId="0" animBg="1"/>
      <p:bldP spid="45066" grpId="0" animBg="1"/>
      <p:bldP spid="45067" grpId="0" animBg="1"/>
      <p:bldP spid="45071" grpId="0"/>
      <p:bldP spid="45074" grpId="0"/>
      <p:bldP spid="45077" grpId="0" animBg="1"/>
      <p:bldP spid="4508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ยึดหมายเลขภาพนิ่ง 5"/>
          <p:cNvSpPr>
            <a:spLocks noGrp="1"/>
          </p:cNvSpPr>
          <p:nvPr>
            <p:ph type="sldNum" sz="quarter" idx="10"/>
          </p:nvPr>
        </p:nvSpPr>
        <p:spPr>
          <a:xfrm>
            <a:off x="323850" y="6526213"/>
            <a:ext cx="1317625" cy="215900"/>
          </a:xfrm>
        </p:spPr>
        <p:txBody>
          <a:bodyPr/>
          <a:lstStyle/>
          <a:p>
            <a:pPr algn="l">
              <a:defRPr/>
            </a:pPr>
            <a:fld id="{83FD9999-99D8-4604-AEC5-E7CED5D939B1}" type="slidenum">
              <a:rPr lang="en-US" smtClean="0"/>
              <a:pPr algn="l">
                <a:defRPr/>
              </a:pPr>
              <a:t>36</a:t>
            </a:fld>
            <a:endParaRPr lang="th-TH" smtClean="0"/>
          </a:p>
        </p:txBody>
      </p:sp>
      <p:sp>
        <p:nvSpPr>
          <p:cNvPr id="53251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90575" y="785813"/>
            <a:ext cx="6781800" cy="1143000"/>
          </a:xfrm>
        </p:spPr>
        <p:txBody>
          <a:bodyPr/>
          <a:lstStyle/>
          <a:p>
            <a:pPr algn="l" eaLnBrk="1" hangingPunct="1"/>
            <a:r>
              <a:rPr lang="th-TH" sz="3600" i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อุปกรณ์ต่อพ่วงสัญญาณดิจิตอล (</a:t>
            </a:r>
            <a:r>
              <a:rPr lang="en-US" sz="3600" i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Digital signal</a:t>
            </a:r>
            <a:r>
              <a:rPr lang="th-TH" sz="3600" i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)</a:t>
            </a:r>
          </a:p>
        </p:txBody>
      </p:sp>
      <p:sp>
        <p:nvSpPr>
          <p:cNvPr id="49174" name="Rectangle 22"/>
          <p:cNvSpPr>
            <a:spLocks noGrp="1" noChangeArrowheads="1"/>
          </p:cNvSpPr>
          <p:nvPr>
            <p:ph type="body" idx="1"/>
          </p:nvPr>
        </p:nvSpPr>
        <p:spPr>
          <a:xfrm>
            <a:off x="1143000" y="1844675"/>
            <a:ext cx="8001000" cy="454025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Magnetic Storage</a:t>
            </a:r>
            <a:r>
              <a:rPr lang="th-TH" sz="3600" dirty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 - การเหนี่ยวนำแม่เหล็ก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 (I,O)</a:t>
            </a:r>
            <a:endParaRPr lang="th-TH" sz="3600" dirty="0">
              <a:solidFill>
                <a:schemeClr val="bg2">
                  <a:lumMod val="1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 eaLnBrk="1" hangingPunct="1">
              <a:defRPr/>
            </a:pP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Scanner </a:t>
            </a:r>
            <a:r>
              <a:rPr lang="th-TH" sz="3600" dirty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- การทำงานของแสง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 (I)</a:t>
            </a:r>
            <a:endParaRPr lang="th-TH" sz="3600" dirty="0">
              <a:solidFill>
                <a:schemeClr val="bg2">
                  <a:lumMod val="1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 eaLnBrk="1" hangingPunct="1">
              <a:defRPr/>
            </a:pP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CD/DVD-ROM drive</a:t>
            </a:r>
            <a:r>
              <a:rPr lang="th-TH" sz="3600" dirty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 - การทำงานของแสง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 (I)</a:t>
            </a:r>
            <a:endParaRPr lang="th-TH" sz="3600" dirty="0">
              <a:solidFill>
                <a:schemeClr val="bg2">
                  <a:lumMod val="1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 eaLnBrk="1" hangingPunct="1">
              <a:defRPr/>
            </a:pP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CD/DVD-RW drive</a:t>
            </a:r>
            <a:r>
              <a:rPr lang="th-TH" sz="3600" dirty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 - การทำงานของแสง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 (I,O)</a:t>
            </a:r>
            <a:endParaRPr lang="th-TH" sz="3600" dirty="0">
              <a:solidFill>
                <a:schemeClr val="bg2">
                  <a:lumMod val="1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 eaLnBrk="1" hangingPunct="1">
              <a:defRPr/>
            </a:pP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Digital Camera – </a:t>
            </a:r>
            <a:r>
              <a:rPr lang="th-TH" sz="3600" dirty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การเหนี่ยวนำแม่เหล็ก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 +</a:t>
            </a:r>
            <a:r>
              <a:rPr lang="th-TH" sz="3600" dirty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 แสง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 (I)</a:t>
            </a:r>
          </a:p>
          <a:p>
            <a:pPr eaLnBrk="1" hangingPunct="1">
              <a:defRPr/>
            </a:pP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Pocket PC – (I,O)</a:t>
            </a:r>
            <a:endParaRPr lang="th-TH" sz="3600" dirty="0">
              <a:solidFill>
                <a:schemeClr val="bg2">
                  <a:lumMod val="1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 eaLnBrk="1" hangingPunct="1">
              <a:defRPr/>
            </a:pPr>
            <a:endParaRPr lang="th-TH" sz="3600" dirty="0">
              <a:solidFill>
                <a:schemeClr val="bg2">
                  <a:lumMod val="1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Rectangle 3"/>
          <p:cNvSpPr txBox="1">
            <a:spLocks noRot="1" noChangeArrowheads="1"/>
          </p:cNvSpPr>
          <p:nvPr/>
        </p:nvSpPr>
        <p:spPr bwMode="gray">
          <a:xfrm>
            <a:off x="1608138" y="142875"/>
            <a:ext cx="71786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th-TH" sz="4800" b="1" i="1" kern="0">
                <a:solidFill>
                  <a:schemeClr val="bg1"/>
                </a:solidFill>
                <a:latin typeface="TH SarabunPSK" pitchFamily="34" charset="-34"/>
                <a:ea typeface="+mj-ea"/>
                <a:cs typeface="TH SarabunPSK" pitchFamily="34" charset="-34"/>
              </a:rPr>
              <a:t>ระบบมัลติมีเดีย</a:t>
            </a:r>
            <a:endParaRPr lang="th-TH" sz="4800" b="1" i="1" kern="0" dirty="0">
              <a:solidFill>
                <a:schemeClr val="bg1"/>
              </a:solidFill>
              <a:latin typeface="TH SarabunPSK" pitchFamily="34" charset="-34"/>
              <a:ea typeface="+mj-ea"/>
              <a:cs typeface="TH SarabunPSK" pitchFamily="34" charset="-34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1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91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74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1071563"/>
            <a:ext cx="7924800" cy="1143000"/>
          </a:xfrm>
        </p:spPr>
        <p:txBody>
          <a:bodyPr/>
          <a:lstStyle/>
          <a:p>
            <a:pPr algn="l" eaLnBrk="1" hangingPunct="1"/>
            <a:r>
              <a:rPr lang="th-TH" sz="4000" i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อุปกรณ์ต่อพ่วงสัญญาณอนาล็อก</a:t>
            </a:r>
            <a:r>
              <a:rPr lang="en-US" sz="4000" i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endParaRPr lang="th-TH" sz="4000" i="0" smtClean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0180" name="Rectangle 4"/>
          <p:cNvSpPr>
            <a:spLocks noGrp="1" noChangeArrowheads="1"/>
          </p:cNvSpPr>
          <p:nvPr>
            <p:ph idx="1"/>
          </p:nvPr>
        </p:nvSpPr>
        <p:spPr>
          <a:xfrm>
            <a:off x="1000125" y="2295525"/>
            <a:ext cx="7715250" cy="32766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buFont typeface="Wingdings" pitchFamily="2" charset="2"/>
              <a:buChar char="§"/>
              <a:defRPr/>
            </a:pP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Video Camera – </a:t>
            </a:r>
            <a:r>
              <a:rPr lang="th-TH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กล้องถ่ายภาพ</a:t>
            </a:r>
            <a:r>
              <a:rPr lang="th-TH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วิดิ</a:t>
            </a:r>
            <a:r>
              <a:rPr lang="th-TH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ทัศน์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 (I) </a:t>
            </a:r>
            <a:endParaRPr lang="th-TH" sz="3600" dirty="0" smtClean="0">
              <a:solidFill>
                <a:schemeClr val="tx1">
                  <a:lumMod val="95000"/>
                  <a:lumOff val="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 eaLnBrk="1" hangingPunct="1">
              <a:lnSpc>
                <a:spcPct val="70000"/>
              </a:lnSpc>
              <a:buFont typeface="Wingdings" pitchFamily="2" charset="2"/>
              <a:buChar char="§"/>
              <a:defRPr/>
            </a:pP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Video Tape – </a:t>
            </a:r>
            <a:r>
              <a:rPr lang="th-TH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เครื่องบันทึกและเล่นกับภาพ</a:t>
            </a:r>
            <a:r>
              <a:rPr lang="th-TH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วิดิ</a:t>
            </a:r>
            <a:r>
              <a:rPr lang="th-TH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ทัศน์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 (I) </a:t>
            </a:r>
            <a:endParaRPr lang="th-TH" sz="3600" dirty="0" smtClean="0">
              <a:solidFill>
                <a:schemeClr val="tx1">
                  <a:lumMod val="95000"/>
                  <a:lumOff val="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 eaLnBrk="1" hangingPunct="1">
              <a:lnSpc>
                <a:spcPct val="70000"/>
              </a:lnSpc>
              <a:buFont typeface="Wingdings" pitchFamily="2" charset="2"/>
              <a:buChar char="§"/>
              <a:defRPr/>
            </a:pP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Video Disc – </a:t>
            </a:r>
            <a:r>
              <a:rPr lang="th-TH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เครื่องบันทึกและเล่นกับภาพ</a:t>
            </a:r>
            <a:r>
              <a:rPr lang="th-TH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วิดิ</a:t>
            </a:r>
            <a:r>
              <a:rPr lang="th-TH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ทัศน์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 (I) </a:t>
            </a:r>
            <a:endParaRPr lang="th-TH" sz="3600" dirty="0" smtClean="0">
              <a:solidFill>
                <a:schemeClr val="tx1">
                  <a:lumMod val="95000"/>
                  <a:lumOff val="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 eaLnBrk="1" hangingPunct="1">
              <a:lnSpc>
                <a:spcPct val="70000"/>
              </a:lnSpc>
              <a:buFont typeface="Wingdings" pitchFamily="2" charset="2"/>
              <a:buChar char="§"/>
              <a:defRPr/>
            </a:pP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Projection TV – </a:t>
            </a:r>
            <a:r>
              <a:rPr lang="th-TH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เครื่องถ่ายทอดสัญญาณภาพโทรทัศน์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 (O) </a:t>
            </a:r>
            <a:endParaRPr lang="th-TH" sz="3600" dirty="0" smtClean="0">
              <a:solidFill>
                <a:schemeClr val="tx1">
                  <a:lumMod val="95000"/>
                  <a:lumOff val="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4820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23850" y="6526213"/>
            <a:ext cx="1317625" cy="215900"/>
          </a:xfrm>
        </p:spPr>
        <p:txBody>
          <a:bodyPr/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6CDFFD31-7891-4EA1-B751-1FCC91BBDEFC}" type="slidenum">
              <a:rPr lang="en-US" smtClean="0">
                <a:ea typeface="Gulim" pitchFamily="34" charset="-127"/>
              </a:rPr>
              <a:pPr algn="l"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th-TH" smtClean="0">
              <a:ea typeface="Gulim" pitchFamily="34" charset="-127"/>
            </a:endParaRPr>
          </a:p>
        </p:txBody>
      </p:sp>
      <p:sp>
        <p:nvSpPr>
          <p:cNvPr id="54277" name="Rectangle 3"/>
          <p:cNvSpPr>
            <a:spLocks noChangeArrowheads="1"/>
          </p:cNvSpPr>
          <p:nvPr/>
        </p:nvSpPr>
        <p:spPr bwMode="auto">
          <a:xfrm>
            <a:off x="5105400" y="0"/>
            <a:ext cx="4038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r"/>
            <a:r>
              <a:rPr lang="th-TH" sz="2000" b="1">
                <a:solidFill>
                  <a:schemeClr val="tx2"/>
                </a:solidFill>
                <a:latin typeface="Verdana" pitchFamily="34" charset="0"/>
              </a:rPr>
              <a:t>ระบบมัลติมีเดีย</a:t>
            </a:r>
            <a:endParaRPr lang="th-TH" sz="2000">
              <a:solidFill>
                <a:schemeClr val="tx2"/>
              </a:solidFill>
              <a:latin typeface="Verdana" pitchFamily="34" charset="0"/>
            </a:endParaRPr>
          </a:p>
        </p:txBody>
      </p:sp>
      <p:pic>
        <p:nvPicPr>
          <p:cNvPr id="5427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43800" y="5780088"/>
            <a:ext cx="1306513" cy="827087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</p:pic>
      <p:sp>
        <p:nvSpPr>
          <p:cNvPr id="7" name="Rectangle 3"/>
          <p:cNvSpPr txBox="1">
            <a:spLocks noRot="1" noChangeArrowheads="1"/>
          </p:cNvSpPr>
          <p:nvPr/>
        </p:nvSpPr>
        <p:spPr bwMode="gray">
          <a:xfrm>
            <a:off x="1608138" y="142875"/>
            <a:ext cx="71786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th-TH" sz="4800" b="1" i="1" kern="0">
                <a:solidFill>
                  <a:schemeClr val="bg1"/>
                </a:solidFill>
                <a:latin typeface="TH SarabunPSK" pitchFamily="34" charset="-34"/>
                <a:ea typeface="+mj-ea"/>
                <a:cs typeface="TH SarabunPSK" pitchFamily="34" charset="-34"/>
              </a:rPr>
              <a:t>ระบบมัลติมีเดีย</a:t>
            </a:r>
            <a:endParaRPr lang="th-TH" sz="4800" b="1" i="1" kern="0" dirty="0">
              <a:solidFill>
                <a:schemeClr val="bg1"/>
              </a:solidFill>
              <a:latin typeface="TH SarabunPSK" pitchFamily="34" charset="-34"/>
              <a:ea typeface="+mj-ea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933450" y="1000125"/>
            <a:ext cx="7924800" cy="1143000"/>
          </a:xfrm>
        </p:spPr>
        <p:txBody>
          <a:bodyPr/>
          <a:lstStyle/>
          <a:p>
            <a:pPr algn="l" eaLnBrk="1" hangingPunct="1"/>
            <a:r>
              <a:rPr lang="th-TH" sz="4000" i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อุปกรณ์ต่อพ่วงสัญญาณเสียง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idx="1"/>
          </p:nvPr>
        </p:nvSpPr>
        <p:spPr>
          <a:xfrm>
            <a:off x="1214438" y="2171700"/>
            <a:ext cx="7696200" cy="29718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buFont typeface="Wingdings" pitchFamily="2" charset="2"/>
              <a:buChar char="§"/>
              <a:defRPr/>
            </a:pP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Microphone – </a:t>
            </a:r>
            <a:r>
              <a:rPr lang="th-TH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ไมโครโฟน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 (I) </a:t>
            </a:r>
            <a:endParaRPr lang="th-TH" sz="3600" dirty="0" smtClean="0">
              <a:solidFill>
                <a:schemeClr val="tx1">
                  <a:lumMod val="95000"/>
                  <a:lumOff val="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 eaLnBrk="1" hangingPunct="1">
              <a:lnSpc>
                <a:spcPct val="70000"/>
              </a:lnSpc>
              <a:buFont typeface="Wingdings" pitchFamily="2" charset="2"/>
              <a:buChar char="§"/>
              <a:defRPr/>
            </a:pP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CD Audio </a:t>
            </a:r>
            <a:r>
              <a:rPr lang="th-TH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– </a:t>
            </a:r>
            <a:r>
              <a:rPr lang="th-TH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เก็บบันทึกและเล่นกลับสัญญาณเสียง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 (I) </a:t>
            </a:r>
            <a:endParaRPr lang="th-TH" sz="3600" dirty="0" smtClean="0">
              <a:solidFill>
                <a:schemeClr val="tx1">
                  <a:lumMod val="95000"/>
                  <a:lumOff val="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 eaLnBrk="1" hangingPunct="1">
              <a:lnSpc>
                <a:spcPct val="70000"/>
              </a:lnSpc>
              <a:buFont typeface="Wingdings" pitchFamily="2" charset="2"/>
              <a:buChar char="§"/>
              <a:defRPr/>
            </a:pP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MIDI – </a:t>
            </a:r>
            <a:r>
              <a:rPr lang="th-TH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เครื่องสังเคราะห์ดนตรีอิเล็กทรอนิกส์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 (I) </a:t>
            </a:r>
            <a:endParaRPr lang="th-TH" sz="3600" dirty="0" smtClean="0">
              <a:solidFill>
                <a:schemeClr val="tx1">
                  <a:lumMod val="95000"/>
                  <a:lumOff val="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 eaLnBrk="1" hangingPunct="1">
              <a:lnSpc>
                <a:spcPct val="70000"/>
              </a:lnSpc>
              <a:buFont typeface="Wingdings" pitchFamily="2" charset="2"/>
              <a:buChar char="§"/>
              <a:defRPr/>
            </a:pP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Speakers – </a:t>
            </a:r>
            <a:r>
              <a:rPr lang="th-TH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ลำโพง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 (O) </a:t>
            </a:r>
            <a:endParaRPr lang="th-TH" sz="3600" dirty="0" smtClean="0">
              <a:solidFill>
                <a:schemeClr val="tx1">
                  <a:lumMod val="95000"/>
                  <a:lumOff val="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 eaLnBrk="1" hangingPunct="1">
              <a:lnSpc>
                <a:spcPct val="70000"/>
              </a:lnSpc>
              <a:buFont typeface="Wingdings" pitchFamily="2" charset="2"/>
              <a:buChar char="§"/>
              <a:defRPr/>
            </a:pP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Headphone – </a:t>
            </a:r>
            <a:r>
              <a:rPr lang="th-TH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ลำโพงหูฟัง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 (O) </a:t>
            </a:r>
            <a:endParaRPr lang="th-TH" sz="3600" dirty="0" smtClean="0">
              <a:solidFill>
                <a:schemeClr val="tx1">
                  <a:lumMod val="95000"/>
                  <a:lumOff val="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5300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23850" y="6526213"/>
            <a:ext cx="1317625" cy="215900"/>
          </a:xfrm>
          <a:noFill/>
        </p:spPr>
        <p:txBody>
          <a:bodyPr/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D246F5E0-34FC-4928-B2A7-D4E7A62D309C}" type="slidenum">
              <a:rPr lang="en-US" smtClean="0">
                <a:latin typeface="AngsanaUPC" pitchFamily="18" charset="-34"/>
                <a:ea typeface="Gulim" pitchFamily="34" charset="-127"/>
                <a:cs typeface="AngsanaUPC" pitchFamily="18" charset="-34"/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th-TH" smtClean="0">
              <a:latin typeface="AngsanaUPC" pitchFamily="18" charset="-34"/>
              <a:ea typeface="Gulim" pitchFamily="34" charset="-127"/>
              <a:cs typeface="AngsanaUPC" pitchFamily="18" charset="-34"/>
            </a:endParaRPr>
          </a:p>
        </p:txBody>
      </p:sp>
      <p:pic>
        <p:nvPicPr>
          <p:cNvPr id="55301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43800" y="5780088"/>
            <a:ext cx="1306513" cy="827087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</p:pic>
      <p:sp>
        <p:nvSpPr>
          <p:cNvPr id="7" name="Rectangle 3"/>
          <p:cNvSpPr txBox="1">
            <a:spLocks noRot="1" noChangeArrowheads="1"/>
          </p:cNvSpPr>
          <p:nvPr/>
        </p:nvSpPr>
        <p:spPr bwMode="gray">
          <a:xfrm>
            <a:off x="1608138" y="142875"/>
            <a:ext cx="71786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th-TH" sz="4800" b="1" i="1" kern="0">
                <a:solidFill>
                  <a:schemeClr val="bg1"/>
                </a:solidFill>
                <a:latin typeface="TH SarabunPSK" pitchFamily="34" charset="-34"/>
                <a:ea typeface="+mj-ea"/>
                <a:cs typeface="TH SarabunPSK" pitchFamily="34" charset="-34"/>
              </a:rPr>
              <a:t>ระบบมัลติมีเดีย</a:t>
            </a:r>
            <a:endParaRPr lang="th-TH" sz="4800" b="1" i="1" kern="0" dirty="0">
              <a:solidFill>
                <a:schemeClr val="bg1"/>
              </a:solidFill>
              <a:latin typeface="TH SarabunPSK" pitchFamily="34" charset="-34"/>
              <a:ea typeface="+mj-ea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4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608138" y="142875"/>
            <a:ext cx="7178675" cy="6096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4800" dirty="0">
                <a:effectLst>
                  <a:outerShdw blurRad="38100" dist="38100" dir="2700000" algn="tl">
                    <a:srgbClr val="000000"/>
                  </a:outerShdw>
                </a:effectLst>
                <a:latin typeface="TH SarabunPSK" pitchFamily="34" charset="-34"/>
                <a:cs typeface="TH SarabunPSK" pitchFamily="34" charset="-34"/>
              </a:rPr>
              <a:t>รูปแบบการนำเสนอมัลติมีเดีย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1785938" y="1928813"/>
            <a:ext cx="4191000" cy="2667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th-TH" sz="4000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1. แบบเส้นตรง</a:t>
            </a:r>
            <a:endParaRPr lang="en-US" sz="4000" dirty="0" smtClean="0">
              <a:solidFill>
                <a:schemeClr val="accent4">
                  <a:lumMod val="95000"/>
                  <a:lumOff val="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th-TH" sz="4000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2. แบบอิสระ</a:t>
            </a:r>
            <a:endParaRPr lang="en-US" sz="4000" dirty="0" smtClean="0">
              <a:solidFill>
                <a:schemeClr val="accent4">
                  <a:lumMod val="95000"/>
                  <a:lumOff val="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th-TH" sz="4000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3. แบบวงกลม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th-TH" sz="4000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4. แบบฐานข้อมูล</a:t>
            </a:r>
            <a:r>
              <a:rPr lang="en-US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endParaRPr lang="th-TH" dirty="0" smtClean="0">
              <a:solidFill>
                <a:schemeClr val="accent4">
                  <a:lumMod val="95000"/>
                  <a:lumOff val="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23850" y="6526213"/>
            <a:ext cx="1317625" cy="215900"/>
          </a:xfrm>
        </p:spPr>
        <p:txBody>
          <a:bodyPr/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2D41D425-9E7D-4559-B372-2C6E1D5A5909}" type="slidenum">
              <a:rPr lang="en-US" smtClean="0">
                <a:ea typeface="Gulim" pitchFamily="34" charset="-127"/>
              </a:rPr>
              <a:pPr algn="l"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th-TH" smtClean="0">
              <a:ea typeface="Gulim" pitchFamily="34" charset="-127"/>
            </a:endParaRPr>
          </a:p>
        </p:txBody>
      </p:sp>
      <p:pic>
        <p:nvPicPr>
          <p:cNvPr id="56325" name="Picture 23" descr="C:\Program Files\Common Files\Microsoft Shared\Clipart\cagcat50\bs02064_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4343400"/>
            <a:ext cx="2286000" cy="227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125538"/>
            <a:ext cx="7970837" cy="692150"/>
          </a:xfrm>
          <a:noFill/>
        </p:spPr>
        <p:txBody>
          <a:bodyPr lIns="92075" tIns="46038" rIns="92075" bIns="46038"/>
          <a:lstStyle/>
          <a:p>
            <a:pPr eaLnBrk="1" hangingPunct="1">
              <a:buClr>
                <a:srgbClr val="6600FF"/>
              </a:buClr>
            </a:pPr>
            <a:r>
              <a:rPr lang="th-TH" dirty="0" smtClean="0">
                <a:latin typeface="Times New Roman" pitchFamily="18" charset="0"/>
                <a:cs typeface="AngsanaUPC" pitchFamily="18" charset="-34"/>
              </a:rPr>
              <a:t>คำอธิบายรายวิชา</a:t>
            </a:r>
            <a:endParaRPr lang="th-TH" dirty="0" smtClean="0">
              <a:latin typeface="Angsana New" pitchFamily="18" charset="-34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4225" y="1700213"/>
            <a:ext cx="7510463" cy="3744912"/>
          </a:xfrm>
          <a:noFill/>
        </p:spPr>
        <p:txBody>
          <a:bodyPr lIns="92075" tIns="46038" rIns="92075" bIns="46038"/>
          <a:lstStyle/>
          <a:p>
            <a:r>
              <a:rPr lang="th-TH" sz="3600" b="1" dirty="0" smtClean="0"/>
              <a:t>ศึกษาถึงชนิดข้อมูลมัลติมีเดีย  ทฤษฎีการแปลงข้อมูลให้อยู่ในรูปแบบดิจิตอล  หลักการลดขนาดข้อมูลที่จัดเก็บ  การปรับแต่งข้อมูลมัลติมีเดีย  การใช้เครื่องมือฮาร์ดแวร์และซอฟต์แวร์ในการปรับแต่งข้อมูลของมัลติมีเดียไฮเปอร์ลิงค์  การออกแบบและพัฒนาระบบงานมัลติมีเดียในงานธุรกิจ</a:t>
            </a:r>
            <a:endParaRPr lang="en-US" sz="3600" b="1" dirty="0" smtClean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black">
          <a:xfrm>
            <a:off x="250825" y="188913"/>
            <a:ext cx="7970838" cy="593725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sz="5400" b="1" dirty="0" smtClean="0">
                <a:solidFill>
                  <a:srgbClr val="C00000"/>
                </a:solidFill>
                <a:latin typeface="Angsana New" pitchFamily="18" charset="-34"/>
              </a:rPr>
              <a:t>Multimedia Technology</a:t>
            </a:r>
            <a:endParaRPr lang="en-US" altLang="ko-KR" sz="54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B74600-BD3B-4E4F-A3B4-DA3826CC293D}" type="slidenum">
              <a:rPr lang="en-US" altLang="ko-KR" smtClean="0"/>
              <a:pPr>
                <a:defRPr/>
              </a:pPr>
              <a:t>4</a:t>
            </a:fld>
            <a:endParaRPr lang="en-US" altLang="ko-K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465263" y="142875"/>
            <a:ext cx="7178675" cy="6096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4800" dirty="0">
                <a:effectLst>
                  <a:outerShdw blurRad="38100" dist="38100" dir="2700000" algn="tl">
                    <a:srgbClr val="000000"/>
                  </a:outerShdw>
                </a:effectLst>
                <a:latin typeface="TH SarabunPSK" pitchFamily="34" charset="-34"/>
                <a:cs typeface="TH SarabunPSK" pitchFamily="34" charset="-34"/>
              </a:rPr>
              <a:t>แบบเส้นตรง</a:t>
            </a:r>
            <a:r>
              <a:rPr lang="en-US" sz="4800" dirty="0">
                <a:effectLst>
                  <a:outerShdw blurRad="38100" dist="38100" dir="2700000" algn="tl">
                    <a:srgbClr val="000000"/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endParaRPr lang="th-TH" sz="4800" dirty="0">
              <a:effectLst>
                <a:outerShdw blurRad="38100" dist="38100" dir="2700000" algn="tl">
                  <a:srgbClr val="000000"/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2795" name="Rectangle 27"/>
          <p:cNvSpPr>
            <a:spLocks noGrp="1" noChangeArrowheads="1"/>
          </p:cNvSpPr>
          <p:nvPr>
            <p:ph idx="1"/>
          </p:nvPr>
        </p:nvSpPr>
        <p:spPr>
          <a:xfrm>
            <a:off x="671513" y="1966913"/>
            <a:ext cx="7696200" cy="1295400"/>
          </a:xfrm>
        </p:spPr>
        <p:txBody>
          <a:bodyPr/>
          <a:lstStyle/>
          <a:p>
            <a:pPr algn="thaiDist" eaLnBrk="1" hangingPunct="1">
              <a:buFont typeface="Wingdings" pitchFamily="2" charset="2"/>
              <a:buNone/>
              <a:defRPr/>
            </a:pPr>
            <a:r>
              <a:rPr lang="th-TH" sz="3600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		แต่ละเฟรมจะเรียงลำดับกันไปอย่างต่อเนื่องตั้งแต่ต้นจนถึงเฟรมสุดท้าย</a:t>
            </a:r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23850" y="6526213"/>
            <a:ext cx="1317625" cy="215900"/>
          </a:xfrm>
        </p:spPr>
        <p:txBody>
          <a:bodyPr/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6FA53C97-541C-4C0E-96CC-E8368C7AC60C}" type="slidenum">
              <a:rPr lang="en-US" smtClean="0">
                <a:ea typeface="Gulim" pitchFamily="34" charset="-127"/>
              </a:rPr>
              <a:pPr algn="l"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th-TH" smtClean="0">
              <a:ea typeface="Gulim" pitchFamily="34" charset="-127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357313" y="3643313"/>
            <a:ext cx="6781800" cy="1295400"/>
            <a:chOff x="2779" y="7384"/>
            <a:chExt cx="7382" cy="1080"/>
          </a:xfrm>
        </p:grpSpPr>
        <p:sp>
          <p:nvSpPr>
            <p:cNvPr id="32775" name="Rectangle 7"/>
            <p:cNvSpPr>
              <a:spLocks noChangeArrowheads="1"/>
            </p:cNvSpPr>
            <p:nvPr/>
          </p:nvSpPr>
          <p:spPr bwMode="auto">
            <a:xfrm>
              <a:off x="2779" y="7384"/>
              <a:ext cx="900" cy="1080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>
                <a:latin typeface="+mn-lt"/>
                <a:cs typeface="+mn-cs"/>
              </a:endParaRPr>
            </a:p>
          </p:txBody>
        </p:sp>
        <p:sp>
          <p:nvSpPr>
            <p:cNvPr id="57352" name="Line 8"/>
            <p:cNvSpPr>
              <a:spLocks noChangeShapeType="1"/>
            </p:cNvSpPr>
            <p:nvPr/>
          </p:nvSpPr>
          <p:spPr bwMode="auto">
            <a:xfrm>
              <a:off x="3681" y="7924"/>
              <a:ext cx="72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77" name="Rectangle 9"/>
            <p:cNvSpPr>
              <a:spLocks noChangeArrowheads="1"/>
            </p:cNvSpPr>
            <p:nvPr/>
          </p:nvSpPr>
          <p:spPr bwMode="auto">
            <a:xfrm>
              <a:off x="4402" y="7384"/>
              <a:ext cx="899" cy="1080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>
                <a:latin typeface="+mn-lt"/>
                <a:cs typeface="+mn-cs"/>
              </a:endParaRPr>
            </a:p>
          </p:txBody>
        </p:sp>
        <p:sp>
          <p:nvSpPr>
            <p:cNvPr id="32778" name="Rectangle 10"/>
            <p:cNvSpPr>
              <a:spLocks noChangeArrowheads="1"/>
            </p:cNvSpPr>
            <p:nvPr/>
          </p:nvSpPr>
          <p:spPr bwMode="auto">
            <a:xfrm>
              <a:off x="6021" y="7384"/>
              <a:ext cx="900" cy="1080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>
                <a:latin typeface="+mn-lt"/>
                <a:cs typeface="+mn-cs"/>
              </a:endParaRPr>
            </a:p>
          </p:txBody>
        </p:sp>
        <p:sp>
          <p:nvSpPr>
            <p:cNvPr id="57355" name="Line 11"/>
            <p:cNvSpPr>
              <a:spLocks noChangeShapeType="1"/>
            </p:cNvSpPr>
            <p:nvPr/>
          </p:nvSpPr>
          <p:spPr bwMode="auto">
            <a:xfrm>
              <a:off x="6923" y="7924"/>
              <a:ext cx="72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56" name="Line 12"/>
            <p:cNvSpPr>
              <a:spLocks noChangeShapeType="1"/>
            </p:cNvSpPr>
            <p:nvPr/>
          </p:nvSpPr>
          <p:spPr bwMode="auto">
            <a:xfrm>
              <a:off x="5301" y="7924"/>
              <a:ext cx="72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1" name="Rectangle 13"/>
            <p:cNvSpPr>
              <a:spLocks noChangeArrowheads="1"/>
            </p:cNvSpPr>
            <p:nvPr/>
          </p:nvSpPr>
          <p:spPr bwMode="auto">
            <a:xfrm>
              <a:off x="7640" y="7384"/>
              <a:ext cx="899" cy="1080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>
                <a:latin typeface="+mn-lt"/>
                <a:cs typeface="+mn-cs"/>
              </a:endParaRPr>
            </a:p>
          </p:txBody>
        </p:sp>
        <p:sp>
          <p:nvSpPr>
            <p:cNvPr id="57358" name="Line 14"/>
            <p:cNvSpPr>
              <a:spLocks noChangeShapeType="1"/>
            </p:cNvSpPr>
            <p:nvPr/>
          </p:nvSpPr>
          <p:spPr bwMode="auto">
            <a:xfrm>
              <a:off x="8541" y="7924"/>
              <a:ext cx="72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3" name="Rectangle 15"/>
            <p:cNvSpPr>
              <a:spLocks noChangeArrowheads="1"/>
            </p:cNvSpPr>
            <p:nvPr/>
          </p:nvSpPr>
          <p:spPr bwMode="auto">
            <a:xfrm>
              <a:off x="9261" y="7384"/>
              <a:ext cx="900" cy="1080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>
                <a:latin typeface="+mn-lt"/>
                <a:cs typeface="+mn-cs"/>
              </a:endParaRPr>
            </a:p>
          </p:txBody>
        </p:sp>
      </p:grpSp>
      <p:pic>
        <p:nvPicPr>
          <p:cNvPr id="57350" name="Picture 28" descr="C:\Program Files\Common Files\Microsoft Shared\Clipart\cagcat50\bs02064_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5562600"/>
            <a:ext cx="101282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95" grpId="0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36700" y="142875"/>
            <a:ext cx="7178675" cy="6096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4800" dirty="0">
                <a:effectLst>
                  <a:outerShdw blurRad="38100" dist="38100" dir="2700000" algn="tl">
                    <a:srgbClr val="000000"/>
                  </a:outerShdw>
                </a:effectLst>
                <a:latin typeface="TH SarabunPSK" pitchFamily="34" charset="-34"/>
                <a:cs typeface="TH SarabunPSK" pitchFamily="34" charset="-34"/>
              </a:rPr>
              <a:t>แบบอิสระ</a:t>
            </a:r>
            <a:r>
              <a:rPr lang="en-US" sz="4800" dirty="0">
                <a:effectLst>
                  <a:outerShdw blurRad="38100" dist="38100" dir="2700000" algn="tl">
                    <a:srgbClr val="000000"/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endParaRPr lang="th-TH" sz="4800" dirty="0">
              <a:effectLst>
                <a:outerShdw blurRad="38100" dist="38100" dir="2700000" algn="tl">
                  <a:srgbClr val="000000"/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3829" name="Rectangle 37"/>
          <p:cNvSpPr>
            <a:spLocks noGrp="1" noChangeArrowheads="1"/>
          </p:cNvSpPr>
          <p:nvPr>
            <p:ph idx="1"/>
          </p:nvPr>
        </p:nvSpPr>
        <p:spPr>
          <a:xfrm>
            <a:off x="1214438" y="1571625"/>
            <a:ext cx="7696200" cy="609600"/>
          </a:xfrm>
        </p:spPr>
        <p:txBody>
          <a:bodyPr/>
          <a:lstStyle/>
          <a:p>
            <a:pPr algn="thaiDist" eaLnBrk="1" hangingPunct="1">
              <a:buFont typeface="Wingdings" pitchFamily="2" charset="2"/>
              <a:buNone/>
              <a:defRPr/>
            </a:pPr>
            <a:r>
              <a:rPr lang="th-TH" sz="3600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การข้ามไปมาระหว่างเฟรมใดเฟรมหนึ่งมีความอิสระ</a:t>
            </a: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23850" y="6526213"/>
            <a:ext cx="1317625" cy="215900"/>
          </a:xfrm>
        </p:spPr>
        <p:txBody>
          <a:bodyPr/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0989B38E-FF36-4453-8BB2-1193DB80A545}" type="slidenum">
              <a:rPr lang="en-US" smtClean="0">
                <a:ea typeface="Gulim" pitchFamily="34" charset="-127"/>
              </a:rPr>
              <a:pPr algn="l"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th-TH" smtClean="0">
              <a:ea typeface="Gulim" pitchFamily="34" charset="-127"/>
            </a:endParaRP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1285875" y="2571750"/>
            <a:ext cx="6705600" cy="3581400"/>
            <a:chOff x="2961" y="10294"/>
            <a:chExt cx="6660" cy="3420"/>
          </a:xfrm>
        </p:grpSpPr>
        <p:sp>
          <p:nvSpPr>
            <p:cNvPr id="33808" name="Rectangle 16"/>
            <p:cNvSpPr>
              <a:spLocks noChangeArrowheads="1"/>
            </p:cNvSpPr>
            <p:nvPr/>
          </p:nvSpPr>
          <p:spPr bwMode="auto">
            <a:xfrm>
              <a:off x="2961" y="11554"/>
              <a:ext cx="900" cy="900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>
                <a:latin typeface="+mn-lt"/>
                <a:cs typeface="+mn-cs"/>
              </a:endParaRPr>
            </a:p>
          </p:txBody>
        </p:sp>
        <p:sp>
          <p:nvSpPr>
            <p:cNvPr id="33809" name="Rectangle 17"/>
            <p:cNvSpPr>
              <a:spLocks noChangeArrowheads="1"/>
            </p:cNvSpPr>
            <p:nvPr/>
          </p:nvSpPr>
          <p:spPr bwMode="auto">
            <a:xfrm>
              <a:off x="4401" y="12814"/>
              <a:ext cx="900" cy="900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>
                <a:latin typeface="+mn-lt"/>
                <a:cs typeface="+mn-cs"/>
              </a:endParaRPr>
            </a:p>
          </p:txBody>
        </p:sp>
        <p:sp>
          <p:nvSpPr>
            <p:cNvPr id="33810" name="Rectangle 18"/>
            <p:cNvSpPr>
              <a:spLocks noChangeArrowheads="1"/>
            </p:cNvSpPr>
            <p:nvPr/>
          </p:nvSpPr>
          <p:spPr bwMode="auto">
            <a:xfrm>
              <a:off x="5842" y="11554"/>
              <a:ext cx="899" cy="900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>
                <a:latin typeface="+mn-lt"/>
                <a:cs typeface="+mn-cs"/>
              </a:endParaRPr>
            </a:p>
          </p:txBody>
        </p:sp>
        <p:sp>
          <p:nvSpPr>
            <p:cNvPr id="58378" name="Line 19"/>
            <p:cNvSpPr>
              <a:spLocks noChangeShapeType="1"/>
            </p:cNvSpPr>
            <p:nvPr/>
          </p:nvSpPr>
          <p:spPr bwMode="auto">
            <a:xfrm>
              <a:off x="5301" y="10764"/>
              <a:ext cx="198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12" name="Rectangle 20"/>
            <p:cNvSpPr>
              <a:spLocks noChangeArrowheads="1"/>
            </p:cNvSpPr>
            <p:nvPr/>
          </p:nvSpPr>
          <p:spPr bwMode="auto">
            <a:xfrm>
              <a:off x="7281" y="12814"/>
              <a:ext cx="900" cy="900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>
                <a:latin typeface="+mn-lt"/>
                <a:cs typeface="+mn-cs"/>
              </a:endParaRPr>
            </a:p>
          </p:txBody>
        </p:sp>
        <p:sp>
          <p:nvSpPr>
            <p:cNvPr id="33813" name="Rectangle 21"/>
            <p:cNvSpPr>
              <a:spLocks noChangeArrowheads="1"/>
            </p:cNvSpPr>
            <p:nvPr/>
          </p:nvSpPr>
          <p:spPr bwMode="auto">
            <a:xfrm>
              <a:off x="8721" y="11554"/>
              <a:ext cx="900" cy="900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>
                <a:latin typeface="+mn-lt"/>
                <a:cs typeface="+mn-cs"/>
              </a:endParaRPr>
            </a:p>
          </p:txBody>
        </p:sp>
        <p:sp>
          <p:nvSpPr>
            <p:cNvPr id="33814" name="Rectangle 22"/>
            <p:cNvSpPr>
              <a:spLocks noChangeArrowheads="1"/>
            </p:cNvSpPr>
            <p:nvPr/>
          </p:nvSpPr>
          <p:spPr bwMode="auto">
            <a:xfrm>
              <a:off x="7281" y="10294"/>
              <a:ext cx="900" cy="900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>
                <a:latin typeface="+mn-lt"/>
                <a:cs typeface="+mn-cs"/>
              </a:endParaRPr>
            </a:p>
          </p:txBody>
        </p:sp>
        <p:sp>
          <p:nvSpPr>
            <p:cNvPr id="33815" name="Rectangle 23"/>
            <p:cNvSpPr>
              <a:spLocks noChangeArrowheads="1"/>
            </p:cNvSpPr>
            <p:nvPr/>
          </p:nvSpPr>
          <p:spPr bwMode="auto">
            <a:xfrm>
              <a:off x="4401" y="10294"/>
              <a:ext cx="900" cy="900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>
                <a:latin typeface="+mn-lt"/>
                <a:cs typeface="+mn-cs"/>
              </a:endParaRPr>
            </a:p>
          </p:txBody>
        </p:sp>
        <p:sp>
          <p:nvSpPr>
            <p:cNvPr id="58383" name="Line 24"/>
            <p:cNvSpPr>
              <a:spLocks noChangeShapeType="1"/>
            </p:cNvSpPr>
            <p:nvPr/>
          </p:nvSpPr>
          <p:spPr bwMode="auto">
            <a:xfrm>
              <a:off x="5301" y="13270"/>
              <a:ext cx="198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384" name="Line 25"/>
            <p:cNvSpPr>
              <a:spLocks noChangeShapeType="1"/>
            </p:cNvSpPr>
            <p:nvPr/>
          </p:nvSpPr>
          <p:spPr bwMode="auto">
            <a:xfrm>
              <a:off x="3861" y="12008"/>
              <a:ext cx="198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385" name="Line 26"/>
            <p:cNvSpPr>
              <a:spLocks noChangeShapeType="1"/>
            </p:cNvSpPr>
            <p:nvPr/>
          </p:nvSpPr>
          <p:spPr bwMode="auto">
            <a:xfrm>
              <a:off x="6741" y="12008"/>
              <a:ext cx="198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386" name="Line 27"/>
            <p:cNvSpPr>
              <a:spLocks noChangeShapeType="1"/>
            </p:cNvSpPr>
            <p:nvPr/>
          </p:nvSpPr>
          <p:spPr bwMode="auto">
            <a:xfrm>
              <a:off x="5301" y="11206"/>
              <a:ext cx="540" cy="36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387" name="Line 28"/>
            <p:cNvSpPr>
              <a:spLocks noChangeShapeType="1"/>
            </p:cNvSpPr>
            <p:nvPr/>
          </p:nvSpPr>
          <p:spPr bwMode="auto">
            <a:xfrm>
              <a:off x="6741" y="12452"/>
              <a:ext cx="540" cy="36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388" name="Line 29"/>
            <p:cNvSpPr>
              <a:spLocks noChangeShapeType="1"/>
            </p:cNvSpPr>
            <p:nvPr/>
          </p:nvSpPr>
          <p:spPr bwMode="auto">
            <a:xfrm>
              <a:off x="8181" y="11220"/>
              <a:ext cx="540" cy="36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389" name="Line 30"/>
            <p:cNvSpPr>
              <a:spLocks noChangeShapeType="1"/>
            </p:cNvSpPr>
            <p:nvPr/>
          </p:nvSpPr>
          <p:spPr bwMode="auto">
            <a:xfrm>
              <a:off x="3847" y="12466"/>
              <a:ext cx="540" cy="36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390" name="Line 31"/>
            <p:cNvSpPr>
              <a:spLocks noChangeShapeType="1"/>
            </p:cNvSpPr>
            <p:nvPr/>
          </p:nvSpPr>
          <p:spPr bwMode="auto">
            <a:xfrm rot="6416017">
              <a:off x="3855" y="11155"/>
              <a:ext cx="554" cy="45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391" name="Line 32"/>
            <p:cNvSpPr>
              <a:spLocks noChangeShapeType="1"/>
            </p:cNvSpPr>
            <p:nvPr/>
          </p:nvSpPr>
          <p:spPr bwMode="auto">
            <a:xfrm rot="6416017">
              <a:off x="6777" y="11170"/>
              <a:ext cx="554" cy="45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392" name="Line 33"/>
            <p:cNvSpPr>
              <a:spLocks noChangeShapeType="1"/>
            </p:cNvSpPr>
            <p:nvPr/>
          </p:nvSpPr>
          <p:spPr bwMode="auto">
            <a:xfrm rot="6416017">
              <a:off x="8203" y="12444"/>
              <a:ext cx="554" cy="45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393" name="Line 34"/>
            <p:cNvSpPr>
              <a:spLocks noChangeShapeType="1"/>
            </p:cNvSpPr>
            <p:nvPr/>
          </p:nvSpPr>
          <p:spPr bwMode="auto">
            <a:xfrm rot="6416017">
              <a:off x="5321" y="12402"/>
              <a:ext cx="554" cy="45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394" name="Line 35"/>
            <p:cNvSpPr>
              <a:spLocks noChangeShapeType="1"/>
            </p:cNvSpPr>
            <p:nvPr/>
          </p:nvSpPr>
          <p:spPr bwMode="auto">
            <a:xfrm flipH="1">
              <a:off x="4857" y="11192"/>
              <a:ext cx="0" cy="162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395" name="Line 36"/>
            <p:cNvSpPr>
              <a:spLocks noChangeShapeType="1"/>
            </p:cNvSpPr>
            <p:nvPr/>
          </p:nvSpPr>
          <p:spPr bwMode="auto">
            <a:xfrm flipH="1">
              <a:off x="7737" y="11192"/>
              <a:ext cx="0" cy="162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8374" name="Picture 38" descr="C:\Program Files\Common Files\Microsoft Shared\Clipart\cagcat50\bs02064_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5562600"/>
            <a:ext cx="101282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29" grpId="0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36700" y="142875"/>
            <a:ext cx="7178675" cy="6096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4800" dirty="0">
                <a:effectLst>
                  <a:outerShdw blurRad="38100" dist="38100" dir="2700000" algn="tl">
                    <a:srgbClr val="000000"/>
                  </a:outerShdw>
                </a:effectLst>
                <a:latin typeface="TH SarabunPSK" pitchFamily="34" charset="-34"/>
                <a:cs typeface="TH SarabunPSK" pitchFamily="34" charset="-34"/>
              </a:rPr>
              <a:t>แบบ</a:t>
            </a:r>
            <a:r>
              <a:rPr lang="th-TH" sz="4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H SarabunPSK" pitchFamily="34" charset="-34"/>
                <a:cs typeface="TH SarabunPSK" pitchFamily="34" charset="-34"/>
              </a:rPr>
              <a:t>วงกลมหรือ </a:t>
            </a:r>
            <a:r>
              <a:rPr lang="en-US" sz="4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H SarabunPSK" pitchFamily="34" charset="-34"/>
                <a:cs typeface="TH SarabunPSK" pitchFamily="34" charset="-34"/>
              </a:rPr>
              <a:t>Web </a:t>
            </a:r>
            <a:endParaRPr lang="th-TH" sz="4800" dirty="0">
              <a:effectLst>
                <a:outerShdw blurRad="38100" dist="38100" dir="2700000" algn="tl">
                  <a:srgbClr val="000000"/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4881" name="Rectangle 65"/>
          <p:cNvSpPr>
            <a:spLocks noGrp="1" noChangeArrowheads="1"/>
          </p:cNvSpPr>
          <p:nvPr>
            <p:ph idx="1"/>
          </p:nvPr>
        </p:nvSpPr>
        <p:spPr>
          <a:xfrm>
            <a:off x="714375" y="1143000"/>
            <a:ext cx="7696200" cy="1066800"/>
          </a:xfrm>
        </p:spPr>
        <p:txBody>
          <a:bodyPr/>
          <a:lstStyle/>
          <a:p>
            <a:pPr algn="thaiDist" eaLnBrk="1" hangingPunct="1">
              <a:buFont typeface="Wingdings" pitchFamily="2" charset="2"/>
              <a:buNone/>
              <a:defRPr/>
            </a:pPr>
            <a:r>
              <a:rPr lang="th-TH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		เหมาะสำหรับข้อมูลที่สัมพันธ์กันในแต่ละส่วนย่อย ๆ แต่จำแนกออกเป็นหลายหัวข้อ</a:t>
            </a:r>
          </a:p>
        </p:txBody>
      </p:sp>
      <p:sp>
        <p:nvSpPr>
          <p:cNvPr id="5939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42875" y="6145213"/>
            <a:ext cx="1317625" cy="215900"/>
          </a:xfrm>
          <a:noFill/>
        </p:spPr>
        <p:txBody>
          <a:bodyPr/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0458C460-B5FA-41AB-BBE3-01EB832C6EEA}" type="slidenum">
              <a:rPr lang="en-US" smtClean="0">
                <a:latin typeface="Angsana New" pitchFamily="18" charset="-34"/>
                <a:ea typeface="Gulim" pitchFamily="34" charset="-127"/>
                <a:cs typeface="Angsana New" pitchFamily="18" charset="-34"/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th-TH" smtClean="0">
              <a:latin typeface="Angsana New" pitchFamily="18" charset="-34"/>
              <a:ea typeface="Gulim" pitchFamily="34" charset="-127"/>
              <a:cs typeface="Angsana New" pitchFamily="18" charset="-34"/>
            </a:endParaRP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1071563" y="2133600"/>
            <a:ext cx="6940550" cy="3886200"/>
            <a:chOff x="2642" y="2524"/>
            <a:chExt cx="7339" cy="4872"/>
          </a:xfrm>
        </p:grpSpPr>
        <p:grpSp>
          <p:nvGrpSpPr>
            <p:cNvPr id="59399" name="Group 27"/>
            <p:cNvGrpSpPr>
              <a:grpSpLocks/>
            </p:cNvGrpSpPr>
            <p:nvPr/>
          </p:nvGrpSpPr>
          <p:grpSpPr bwMode="auto">
            <a:xfrm>
              <a:off x="5219" y="5112"/>
              <a:ext cx="2160" cy="2160"/>
              <a:chOff x="5151" y="4864"/>
              <a:chExt cx="2160" cy="2160"/>
            </a:xfrm>
          </p:grpSpPr>
          <p:sp>
            <p:nvSpPr>
              <p:cNvPr id="3" name="Oval 28"/>
              <p:cNvSpPr>
                <a:spLocks noChangeArrowheads="1"/>
              </p:cNvSpPr>
              <p:nvPr/>
            </p:nvSpPr>
            <p:spPr bwMode="auto">
              <a:xfrm>
                <a:off x="5151" y="4851"/>
                <a:ext cx="2160" cy="2173"/>
              </a:xfrm>
              <a:prstGeom prst="ellipse">
                <a:avLst/>
              </a:prstGeom>
              <a:solidFill>
                <a:srgbClr val="DDDDDD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h-TH">
                  <a:latin typeface="Angsana New" pitchFamily="18" charset="-34"/>
                </a:endParaRPr>
              </a:p>
            </p:txBody>
          </p:sp>
          <p:sp>
            <p:nvSpPr>
              <p:cNvPr id="59436" name="Text Box 29"/>
              <p:cNvSpPr txBox="1">
                <a:spLocks noChangeArrowheads="1"/>
              </p:cNvSpPr>
              <p:nvPr/>
            </p:nvSpPr>
            <p:spPr bwMode="auto">
              <a:xfrm>
                <a:off x="5689" y="5694"/>
                <a:ext cx="1080" cy="540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sz="2200" b="1">
                    <a:latin typeface="TH SarabunPSK" pitchFamily="34" charset="-34"/>
                    <a:cs typeface="TH SarabunPSK" pitchFamily="34" charset="-34"/>
                  </a:rPr>
                  <a:t>Menu</a:t>
                </a:r>
              </a:p>
            </p:txBody>
          </p:sp>
        </p:grpSp>
        <p:sp>
          <p:nvSpPr>
            <p:cNvPr id="34846" name="Rectangle 30"/>
            <p:cNvSpPr>
              <a:spLocks noChangeArrowheads="1"/>
            </p:cNvSpPr>
            <p:nvPr/>
          </p:nvSpPr>
          <p:spPr bwMode="auto">
            <a:xfrm>
              <a:off x="6021" y="2524"/>
              <a:ext cx="541" cy="539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>
                <a:latin typeface="Angsana New" pitchFamily="18" charset="-34"/>
              </a:endParaRPr>
            </a:p>
          </p:txBody>
        </p:sp>
        <p:sp>
          <p:nvSpPr>
            <p:cNvPr id="34847" name="Rectangle 31"/>
            <p:cNvSpPr>
              <a:spLocks noChangeArrowheads="1"/>
            </p:cNvSpPr>
            <p:nvPr/>
          </p:nvSpPr>
          <p:spPr bwMode="auto">
            <a:xfrm>
              <a:off x="6921" y="3244"/>
              <a:ext cx="541" cy="539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>
                <a:latin typeface="Angsana New" pitchFamily="18" charset="-34"/>
              </a:endParaRPr>
            </a:p>
          </p:txBody>
        </p:sp>
        <p:sp>
          <p:nvSpPr>
            <p:cNvPr id="34848" name="Rectangle 32"/>
            <p:cNvSpPr>
              <a:spLocks noChangeArrowheads="1"/>
            </p:cNvSpPr>
            <p:nvPr/>
          </p:nvSpPr>
          <p:spPr bwMode="auto">
            <a:xfrm>
              <a:off x="5121" y="3244"/>
              <a:ext cx="539" cy="539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>
                <a:latin typeface="Angsana New" pitchFamily="18" charset="-34"/>
              </a:endParaRPr>
            </a:p>
          </p:txBody>
        </p:sp>
        <p:sp>
          <p:nvSpPr>
            <p:cNvPr id="34849" name="Rectangle 33"/>
            <p:cNvSpPr>
              <a:spLocks noChangeArrowheads="1"/>
            </p:cNvSpPr>
            <p:nvPr/>
          </p:nvSpPr>
          <p:spPr bwMode="auto">
            <a:xfrm>
              <a:off x="6921" y="4144"/>
              <a:ext cx="541" cy="539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>
                <a:latin typeface="Angsana New" pitchFamily="18" charset="-34"/>
              </a:endParaRPr>
            </a:p>
          </p:txBody>
        </p:sp>
        <p:sp>
          <p:nvSpPr>
            <p:cNvPr id="34850" name="Rectangle 34"/>
            <p:cNvSpPr>
              <a:spLocks noChangeArrowheads="1"/>
            </p:cNvSpPr>
            <p:nvPr/>
          </p:nvSpPr>
          <p:spPr bwMode="auto">
            <a:xfrm>
              <a:off x="5121" y="4144"/>
              <a:ext cx="539" cy="539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>
                <a:latin typeface="Angsana New" pitchFamily="18" charset="-34"/>
              </a:endParaRPr>
            </a:p>
          </p:txBody>
        </p:sp>
        <p:sp>
          <p:nvSpPr>
            <p:cNvPr id="59405" name="Line 35"/>
            <p:cNvSpPr>
              <a:spLocks noChangeShapeType="1"/>
            </p:cNvSpPr>
            <p:nvPr/>
          </p:nvSpPr>
          <p:spPr bwMode="auto">
            <a:xfrm>
              <a:off x="6561" y="2704"/>
              <a:ext cx="720" cy="54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06" name="Line 36"/>
            <p:cNvSpPr>
              <a:spLocks noChangeShapeType="1"/>
            </p:cNvSpPr>
            <p:nvPr/>
          </p:nvSpPr>
          <p:spPr bwMode="auto">
            <a:xfrm flipH="1">
              <a:off x="5301" y="2704"/>
              <a:ext cx="720" cy="54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07" name="Line 37"/>
            <p:cNvSpPr>
              <a:spLocks noChangeShapeType="1"/>
            </p:cNvSpPr>
            <p:nvPr/>
          </p:nvSpPr>
          <p:spPr bwMode="auto">
            <a:xfrm>
              <a:off x="7199" y="3784"/>
              <a:ext cx="0" cy="36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08" name="Line 38"/>
            <p:cNvSpPr>
              <a:spLocks noChangeShapeType="1"/>
            </p:cNvSpPr>
            <p:nvPr/>
          </p:nvSpPr>
          <p:spPr bwMode="auto">
            <a:xfrm>
              <a:off x="5383" y="3784"/>
              <a:ext cx="0" cy="36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09" name="Line 39"/>
            <p:cNvSpPr>
              <a:spLocks noChangeShapeType="1"/>
            </p:cNvSpPr>
            <p:nvPr/>
          </p:nvSpPr>
          <p:spPr bwMode="auto">
            <a:xfrm flipH="1">
              <a:off x="6921" y="4684"/>
              <a:ext cx="306" cy="54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10" name="Line 40"/>
            <p:cNvSpPr>
              <a:spLocks noChangeShapeType="1"/>
            </p:cNvSpPr>
            <p:nvPr/>
          </p:nvSpPr>
          <p:spPr bwMode="auto">
            <a:xfrm>
              <a:off x="5439" y="4684"/>
              <a:ext cx="222" cy="54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9411" name="Group 41"/>
            <p:cNvGrpSpPr>
              <a:grpSpLocks/>
            </p:cNvGrpSpPr>
            <p:nvPr/>
          </p:nvGrpSpPr>
          <p:grpSpPr bwMode="auto">
            <a:xfrm rot="5400000">
              <a:off x="7461" y="4876"/>
              <a:ext cx="2340" cy="2700"/>
              <a:chOff x="8361" y="4504"/>
              <a:chExt cx="2340" cy="2700"/>
            </a:xfrm>
          </p:grpSpPr>
          <p:sp>
            <p:nvSpPr>
              <p:cNvPr id="34858" name="Rectangle 42"/>
              <p:cNvSpPr>
                <a:spLocks noChangeArrowheads="1"/>
              </p:cNvSpPr>
              <p:nvPr/>
            </p:nvSpPr>
            <p:spPr bwMode="auto">
              <a:xfrm>
                <a:off x="9260" y="4504"/>
                <a:ext cx="541" cy="541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h-TH">
                  <a:latin typeface="Angsana New" pitchFamily="18" charset="-34"/>
                </a:endParaRPr>
              </a:p>
            </p:txBody>
          </p:sp>
          <p:sp>
            <p:nvSpPr>
              <p:cNvPr id="34859" name="Rectangle 43"/>
              <p:cNvSpPr>
                <a:spLocks noChangeArrowheads="1"/>
              </p:cNvSpPr>
              <p:nvPr/>
            </p:nvSpPr>
            <p:spPr bwMode="auto">
              <a:xfrm>
                <a:off x="10162" y="5236"/>
                <a:ext cx="539" cy="539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h-TH">
                  <a:latin typeface="Angsana New" pitchFamily="18" charset="-34"/>
                </a:endParaRPr>
              </a:p>
            </p:txBody>
          </p:sp>
          <p:sp>
            <p:nvSpPr>
              <p:cNvPr id="34860" name="Rectangle 44"/>
              <p:cNvSpPr>
                <a:spLocks noChangeArrowheads="1"/>
              </p:cNvSpPr>
              <p:nvPr/>
            </p:nvSpPr>
            <p:spPr bwMode="auto">
              <a:xfrm>
                <a:off x="8361" y="5236"/>
                <a:ext cx="539" cy="539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h-TH">
                  <a:latin typeface="Angsana New" pitchFamily="18" charset="-34"/>
                </a:endParaRPr>
              </a:p>
            </p:txBody>
          </p:sp>
          <p:sp>
            <p:nvSpPr>
              <p:cNvPr id="34861" name="Rectangle 45"/>
              <p:cNvSpPr>
                <a:spLocks noChangeArrowheads="1"/>
              </p:cNvSpPr>
              <p:nvPr/>
            </p:nvSpPr>
            <p:spPr bwMode="auto">
              <a:xfrm>
                <a:off x="10162" y="6136"/>
                <a:ext cx="539" cy="539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h-TH">
                  <a:latin typeface="Angsana New" pitchFamily="18" charset="-34"/>
                </a:endParaRPr>
              </a:p>
            </p:txBody>
          </p:sp>
          <p:sp>
            <p:nvSpPr>
              <p:cNvPr id="34862" name="Rectangle 46"/>
              <p:cNvSpPr>
                <a:spLocks noChangeArrowheads="1"/>
              </p:cNvSpPr>
              <p:nvPr/>
            </p:nvSpPr>
            <p:spPr bwMode="auto">
              <a:xfrm>
                <a:off x="8361" y="6136"/>
                <a:ext cx="539" cy="539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h-TH">
                  <a:latin typeface="Angsana New" pitchFamily="18" charset="-34"/>
                </a:endParaRPr>
              </a:p>
            </p:txBody>
          </p:sp>
          <p:sp>
            <p:nvSpPr>
              <p:cNvPr id="59429" name="Line 47"/>
              <p:cNvSpPr>
                <a:spLocks noChangeShapeType="1"/>
              </p:cNvSpPr>
              <p:nvPr/>
            </p:nvSpPr>
            <p:spPr bwMode="auto">
              <a:xfrm>
                <a:off x="9801" y="4684"/>
                <a:ext cx="720" cy="54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30" name="Line 48"/>
              <p:cNvSpPr>
                <a:spLocks noChangeShapeType="1"/>
              </p:cNvSpPr>
              <p:nvPr/>
            </p:nvSpPr>
            <p:spPr bwMode="auto">
              <a:xfrm flipH="1">
                <a:off x="8541" y="4684"/>
                <a:ext cx="720" cy="54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31" name="Line 49"/>
              <p:cNvSpPr>
                <a:spLocks noChangeShapeType="1"/>
              </p:cNvSpPr>
              <p:nvPr/>
            </p:nvSpPr>
            <p:spPr bwMode="auto">
              <a:xfrm>
                <a:off x="10439" y="5764"/>
                <a:ext cx="0" cy="36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32" name="Line 50"/>
              <p:cNvSpPr>
                <a:spLocks noChangeShapeType="1"/>
              </p:cNvSpPr>
              <p:nvPr/>
            </p:nvSpPr>
            <p:spPr bwMode="auto">
              <a:xfrm>
                <a:off x="8623" y="5764"/>
                <a:ext cx="0" cy="36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33" name="Line 51"/>
              <p:cNvSpPr>
                <a:spLocks noChangeShapeType="1"/>
              </p:cNvSpPr>
              <p:nvPr/>
            </p:nvSpPr>
            <p:spPr bwMode="auto">
              <a:xfrm flipH="1">
                <a:off x="10161" y="6664"/>
                <a:ext cx="306" cy="54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34" name="Line 52"/>
              <p:cNvSpPr>
                <a:spLocks noChangeShapeType="1"/>
              </p:cNvSpPr>
              <p:nvPr/>
            </p:nvSpPr>
            <p:spPr bwMode="auto">
              <a:xfrm>
                <a:off x="8679" y="6664"/>
                <a:ext cx="222" cy="54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9412" name="Group 53"/>
            <p:cNvGrpSpPr>
              <a:grpSpLocks/>
            </p:cNvGrpSpPr>
            <p:nvPr/>
          </p:nvGrpSpPr>
          <p:grpSpPr bwMode="auto">
            <a:xfrm rot="-5400000">
              <a:off x="2822" y="4864"/>
              <a:ext cx="2340" cy="2700"/>
              <a:chOff x="8361" y="4504"/>
              <a:chExt cx="2340" cy="2700"/>
            </a:xfrm>
          </p:grpSpPr>
          <p:sp>
            <p:nvSpPr>
              <p:cNvPr id="34870" name="Rectangle 54"/>
              <p:cNvSpPr>
                <a:spLocks noChangeArrowheads="1"/>
              </p:cNvSpPr>
              <p:nvPr/>
            </p:nvSpPr>
            <p:spPr bwMode="auto">
              <a:xfrm>
                <a:off x="9261" y="4504"/>
                <a:ext cx="541" cy="541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h-TH">
                  <a:latin typeface="Angsana New" pitchFamily="18" charset="-34"/>
                </a:endParaRPr>
              </a:p>
            </p:txBody>
          </p:sp>
          <p:sp>
            <p:nvSpPr>
              <p:cNvPr id="34871" name="Rectangle 55"/>
              <p:cNvSpPr>
                <a:spLocks noChangeArrowheads="1"/>
              </p:cNvSpPr>
              <p:nvPr/>
            </p:nvSpPr>
            <p:spPr bwMode="auto">
              <a:xfrm>
                <a:off x="10176" y="5224"/>
                <a:ext cx="539" cy="539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h-TH">
                  <a:latin typeface="Angsana New" pitchFamily="18" charset="-34"/>
                </a:endParaRPr>
              </a:p>
            </p:txBody>
          </p:sp>
          <p:sp>
            <p:nvSpPr>
              <p:cNvPr id="34872" name="Rectangle 56"/>
              <p:cNvSpPr>
                <a:spLocks noChangeArrowheads="1"/>
              </p:cNvSpPr>
              <p:nvPr/>
            </p:nvSpPr>
            <p:spPr bwMode="auto">
              <a:xfrm>
                <a:off x="8375" y="5224"/>
                <a:ext cx="539" cy="539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h-TH">
                  <a:latin typeface="Angsana New" pitchFamily="18" charset="-34"/>
                </a:endParaRPr>
              </a:p>
            </p:txBody>
          </p:sp>
          <p:sp>
            <p:nvSpPr>
              <p:cNvPr id="34873" name="Rectangle 57"/>
              <p:cNvSpPr>
                <a:spLocks noChangeArrowheads="1"/>
              </p:cNvSpPr>
              <p:nvPr/>
            </p:nvSpPr>
            <p:spPr bwMode="auto">
              <a:xfrm>
                <a:off x="10176" y="6124"/>
                <a:ext cx="539" cy="539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h-TH">
                  <a:latin typeface="Angsana New" pitchFamily="18" charset="-34"/>
                </a:endParaRPr>
              </a:p>
            </p:txBody>
          </p:sp>
          <p:sp>
            <p:nvSpPr>
              <p:cNvPr id="34874" name="Rectangle 58"/>
              <p:cNvSpPr>
                <a:spLocks noChangeArrowheads="1"/>
              </p:cNvSpPr>
              <p:nvPr/>
            </p:nvSpPr>
            <p:spPr bwMode="auto">
              <a:xfrm>
                <a:off x="8375" y="6124"/>
                <a:ext cx="539" cy="539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h-TH">
                  <a:latin typeface="Angsana New" pitchFamily="18" charset="-34"/>
                </a:endParaRPr>
              </a:p>
            </p:txBody>
          </p:sp>
          <p:sp>
            <p:nvSpPr>
              <p:cNvPr id="59418" name="Line 59"/>
              <p:cNvSpPr>
                <a:spLocks noChangeShapeType="1"/>
              </p:cNvSpPr>
              <p:nvPr/>
            </p:nvSpPr>
            <p:spPr bwMode="auto">
              <a:xfrm>
                <a:off x="9801" y="4684"/>
                <a:ext cx="720" cy="54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19" name="Line 60"/>
              <p:cNvSpPr>
                <a:spLocks noChangeShapeType="1"/>
              </p:cNvSpPr>
              <p:nvPr/>
            </p:nvSpPr>
            <p:spPr bwMode="auto">
              <a:xfrm flipH="1">
                <a:off x="8541" y="4684"/>
                <a:ext cx="720" cy="54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20" name="Line 61"/>
              <p:cNvSpPr>
                <a:spLocks noChangeShapeType="1"/>
              </p:cNvSpPr>
              <p:nvPr/>
            </p:nvSpPr>
            <p:spPr bwMode="auto">
              <a:xfrm>
                <a:off x="10439" y="5764"/>
                <a:ext cx="0" cy="36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21" name="Line 62"/>
              <p:cNvSpPr>
                <a:spLocks noChangeShapeType="1"/>
              </p:cNvSpPr>
              <p:nvPr/>
            </p:nvSpPr>
            <p:spPr bwMode="auto">
              <a:xfrm>
                <a:off x="8623" y="5764"/>
                <a:ext cx="0" cy="36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22" name="Line 63"/>
              <p:cNvSpPr>
                <a:spLocks noChangeShapeType="1"/>
              </p:cNvSpPr>
              <p:nvPr/>
            </p:nvSpPr>
            <p:spPr bwMode="auto">
              <a:xfrm flipH="1">
                <a:off x="10161" y="6664"/>
                <a:ext cx="306" cy="54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23" name="Line 64"/>
              <p:cNvSpPr>
                <a:spLocks noChangeShapeType="1"/>
              </p:cNvSpPr>
              <p:nvPr/>
            </p:nvSpPr>
            <p:spPr bwMode="auto">
              <a:xfrm>
                <a:off x="8679" y="6664"/>
                <a:ext cx="222" cy="54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59398" name="Picture 66" descr="C:\Program Files\Common Files\Microsoft Shared\Clipart\cagcat50\bs02064_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5715000"/>
            <a:ext cx="101282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81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822450" y="214313"/>
            <a:ext cx="7178675" cy="6096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4800" dirty="0">
                <a:effectLst>
                  <a:outerShdw blurRad="38100" dist="38100" dir="2700000" algn="tl">
                    <a:srgbClr val="000000"/>
                  </a:outerShdw>
                </a:effectLst>
                <a:latin typeface="TH SarabunPSK" pitchFamily="34" charset="-34"/>
                <a:cs typeface="TH SarabunPSK" pitchFamily="34" charset="-34"/>
              </a:rPr>
              <a:t>แบบฐานข้อมูล</a:t>
            </a:r>
          </a:p>
        </p:txBody>
      </p:sp>
      <p:sp>
        <p:nvSpPr>
          <p:cNvPr id="35893" name="Rectangle 53"/>
          <p:cNvSpPr>
            <a:spLocks noGrp="1" noChangeArrowheads="1"/>
          </p:cNvSpPr>
          <p:nvPr>
            <p:ph idx="1"/>
          </p:nvPr>
        </p:nvSpPr>
        <p:spPr>
          <a:xfrm>
            <a:off x="785813" y="1643063"/>
            <a:ext cx="7696200" cy="1295400"/>
          </a:xfrm>
        </p:spPr>
        <p:txBody>
          <a:bodyPr/>
          <a:lstStyle/>
          <a:p>
            <a:pPr algn="thaiDist" eaLnBrk="1" hangingPunct="1">
              <a:buFont typeface="Wingdings" pitchFamily="2" charset="2"/>
              <a:buNone/>
              <a:defRPr/>
            </a:pPr>
            <a:r>
              <a:rPr lang="th-TH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		จะใช้หลักการของฐานข้อมูลมาเป็นหลัก  โดยใช้ดัชนีเป็นตัวค้นหาข้อมูลที่เกี่ยวข้อง</a:t>
            </a:r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23850" y="6526213"/>
            <a:ext cx="1317625" cy="215900"/>
          </a:xfrm>
        </p:spPr>
        <p:txBody>
          <a:bodyPr/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4A3354F5-D0A4-4409-BF18-334332C19168}" type="slidenum">
              <a:rPr lang="en-US" smtClean="0">
                <a:ea typeface="Gulim" pitchFamily="34" charset="-127"/>
              </a:rPr>
              <a:pPr algn="l"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th-TH" smtClean="0">
              <a:ea typeface="Gulim" pitchFamily="34" charset="-127"/>
            </a:endParaRPr>
          </a:p>
        </p:txBody>
      </p:sp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1766888" y="2819400"/>
            <a:ext cx="6423025" cy="3324225"/>
            <a:chOff x="2796" y="10084"/>
            <a:chExt cx="6863" cy="3403"/>
          </a:xfrm>
        </p:grpSpPr>
        <p:sp>
          <p:nvSpPr>
            <p:cNvPr id="60423" name="AutoShape 44"/>
            <p:cNvSpPr>
              <a:spLocks noChangeArrowheads="1"/>
            </p:cNvSpPr>
            <p:nvPr/>
          </p:nvSpPr>
          <p:spPr bwMode="auto">
            <a:xfrm>
              <a:off x="2796" y="10294"/>
              <a:ext cx="2520" cy="2520"/>
            </a:xfrm>
            <a:prstGeom prst="can">
              <a:avLst>
                <a:gd name="adj" fmla="val 25000"/>
              </a:avLst>
            </a:prstGeom>
            <a:solidFill>
              <a:srgbClr val="FFFF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2400">
                <a:latin typeface="TH SarabunPSK" pitchFamily="34" charset="-34"/>
                <a:cs typeface="TH SarabunPSK" pitchFamily="34" charset="-34"/>
              </a:endParaRPr>
            </a:p>
            <a:p>
              <a:pPr algn="ctr" eaLnBrk="0" hangingPunct="0"/>
              <a:r>
                <a:rPr lang="en-US" sz="2400" b="1">
                  <a:latin typeface="TH SarabunPSK" pitchFamily="34" charset="-34"/>
                  <a:cs typeface="TH SarabunPSK" pitchFamily="34" charset="-34"/>
                </a:rPr>
                <a:t>Keyword</a:t>
              </a:r>
            </a:p>
          </p:txBody>
        </p:sp>
        <p:sp>
          <p:nvSpPr>
            <p:cNvPr id="35885" name="Rectangle 45"/>
            <p:cNvSpPr>
              <a:spLocks noChangeArrowheads="1"/>
            </p:cNvSpPr>
            <p:nvPr/>
          </p:nvSpPr>
          <p:spPr bwMode="auto">
            <a:xfrm>
              <a:off x="7298" y="10084"/>
              <a:ext cx="2337" cy="540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 eaLnBrk="0" fontAlgn="auto" hangingPunct="0">
                <a:spcAft>
                  <a:spcPts val="0"/>
                </a:spcAft>
                <a:defRPr/>
              </a:pPr>
              <a:r>
                <a:rPr lang="en-US" sz="2400" b="1">
                  <a:latin typeface="TH SarabunPSK" pitchFamily="34" charset="-34"/>
                  <a:cs typeface="TH SarabunPSK" pitchFamily="34" charset="-34"/>
                </a:rPr>
                <a:t>Text</a:t>
              </a:r>
            </a:p>
          </p:txBody>
        </p:sp>
        <p:sp>
          <p:nvSpPr>
            <p:cNvPr id="35886" name="Rectangle 46"/>
            <p:cNvSpPr>
              <a:spLocks noChangeArrowheads="1"/>
            </p:cNvSpPr>
            <p:nvPr/>
          </p:nvSpPr>
          <p:spPr bwMode="auto">
            <a:xfrm>
              <a:off x="7298" y="10804"/>
              <a:ext cx="2337" cy="540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 eaLnBrk="0" fontAlgn="auto" hangingPunct="0">
                <a:spcAft>
                  <a:spcPts val="0"/>
                </a:spcAft>
                <a:defRPr/>
              </a:pPr>
              <a:r>
                <a:rPr lang="en-US" sz="2400" b="1" dirty="0">
                  <a:latin typeface="TH SarabunPSK" pitchFamily="34" charset="-34"/>
                  <a:cs typeface="TH SarabunPSK" pitchFamily="34" charset="-34"/>
                </a:rPr>
                <a:t>Picture</a:t>
              </a:r>
            </a:p>
          </p:txBody>
        </p:sp>
        <p:sp>
          <p:nvSpPr>
            <p:cNvPr id="35887" name="Rectangle 47"/>
            <p:cNvSpPr>
              <a:spLocks noChangeArrowheads="1"/>
            </p:cNvSpPr>
            <p:nvPr/>
          </p:nvSpPr>
          <p:spPr bwMode="auto">
            <a:xfrm>
              <a:off x="7298" y="11524"/>
              <a:ext cx="2337" cy="540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 eaLnBrk="0" fontAlgn="auto" hangingPunct="0">
                <a:spcAft>
                  <a:spcPts val="0"/>
                </a:spcAft>
                <a:defRPr/>
              </a:pPr>
              <a:r>
                <a:rPr lang="en-US" sz="2400" b="1">
                  <a:latin typeface="TH SarabunPSK" pitchFamily="34" charset="-34"/>
                  <a:cs typeface="TH SarabunPSK" pitchFamily="34" charset="-34"/>
                </a:rPr>
                <a:t>Animation</a:t>
              </a:r>
            </a:p>
          </p:txBody>
        </p:sp>
        <p:sp>
          <p:nvSpPr>
            <p:cNvPr id="35888" name="Rectangle 48"/>
            <p:cNvSpPr>
              <a:spLocks noChangeArrowheads="1"/>
            </p:cNvSpPr>
            <p:nvPr/>
          </p:nvSpPr>
          <p:spPr bwMode="auto">
            <a:xfrm>
              <a:off x="7298" y="12244"/>
              <a:ext cx="2337" cy="541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 eaLnBrk="0" fontAlgn="auto" hangingPunct="0">
                <a:spcAft>
                  <a:spcPts val="0"/>
                </a:spcAft>
                <a:defRPr/>
              </a:pPr>
              <a:r>
                <a:rPr lang="en-US" sz="2400" b="1">
                  <a:latin typeface="TH SarabunPSK" pitchFamily="34" charset="-34"/>
                  <a:cs typeface="TH SarabunPSK" pitchFamily="34" charset="-34"/>
                </a:rPr>
                <a:t>Sound</a:t>
              </a:r>
            </a:p>
          </p:txBody>
        </p:sp>
        <p:sp>
          <p:nvSpPr>
            <p:cNvPr id="60428" name="Line 49"/>
            <p:cNvSpPr>
              <a:spLocks noChangeShapeType="1"/>
            </p:cNvSpPr>
            <p:nvPr/>
          </p:nvSpPr>
          <p:spPr bwMode="auto">
            <a:xfrm flipV="1">
              <a:off x="5316" y="10444"/>
              <a:ext cx="1980" cy="90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29" name="Line 50"/>
            <p:cNvSpPr>
              <a:spLocks noChangeShapeType="1"/>
            </p:cNvSpPr>
            <p:nvPr/>
          </p:nvSpPr>
          <p:spPr bwMode="auto">
            <a:xfrm>
              <a:off x="5316" y="11884"/>
              <a:ext cx="1980" cy="54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30" name="Line 51"/>
            <p:cNvSpPr>
              <a:spLocks noChangeShapeType="1"/>
            </p:cNvSpPr>
            <p:nvPr/>
          </p:nvSpPr>
          <p:spPr bwMode="auto">
            <a:xfrm flipV="1">
              <a:off x="5316" y="11164"/>
              <a:ext cx="1980" cy="36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31" name="Line 52"/>
            <p:cNvSpPr>
              <a:spLocks noChangeShapeType="1"/>
            </p:cNvSpPr>
            <p:nvPr/>
          </p:nvSpPr>
          <p:spPr bwMode="auto">
            <a:xfrm>
              <a:off x="5316" y="11704"/>
              <a:ext cx="198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Rectangle 48"/>
            <p:cNvSpPr>
              <a:spLocks noChangeArrowheads="1"/>
            </p:cNvSpPr>
            <p:nvPr/>
          </p:nvSpPr>
          <p:spPr bwMode="auto">
            <a:xfrm>
              <a:off x="7320" y="12946"/>
              <a:ext cx="2339" cy="541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 eaLnBrk="0" fontAlgn="auto" hangingPunct="0">
                <a:spcAft>
                  <a:spcPts val="0"/>
                </a:spcAft>
                <a:defRPr/>
              </a:pPr>
              <a:r>
                <a:rPr lang="en-US" sz="2400" b="1" dirty="0">
                  <a:latin typeface="TH SarabunPSK" pitchFamily="34" charset="-34"/>
                  <a:cs typeface="TH SarabunPSK" pitchFamily="34" charset="-34"/>
                </a:rPr>
                <a:t>Video</a:t>
              </a:r>
            </a:p>
          </p:txBody>
        </p:sp>
        <p:sp>
          <p:nvSpPr>
            <p:cNvPr id="60433" name="Line 50"/>
            <p:cNvSpPr>
              <a:spLocks noChangeShapeType="1"/>
            </p:cNvSpPr>
            <p:nvPr/>
          </p:nvSpPr>
          <p:spPr bwMode="auto">
            <a:xfrm>
              <a:off x="5336" y="12171"/>
              <a:ext cx="1985" cy="109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0422" name="Picture 54" descr="C:\Program Files\Common Files\Microsoft Shared\Clipart\cagcat50\bs02064_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5500688"/>
            <a:ext cx="101282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93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2038" y="176213"/>
            <a:ext cx="7939087" cy="609600"/>
          </a:xfrm>
        </p:spPr>
        <p:txBody>
          <a:bodyPr/>
          <a:lstStyle/>
          <a:p>
            <a:pPr eaLnBrk="1" hangingPunct="1"/>
            <a:r>
              <a:rPr lang="th-TH" sz="4800" smtClean="0">
                <a:latin typeface="TH SarabunPSK" pitchFamily="34" charset="-34"/>
                <a:cs typeface="TH SarabunPSK" pitchFamily="34" charset="-34"/>
              </a:rPr>
              <a:t>เทคโนโลยีที่เกี่ยวข้องกับมัลติมีเดีย</a:t>
            </a:r>
          </a:p>
        </p:txBody>
      </p:sp>
      <p:sp>
        <p:nvSpPr>
          <p:cNvPr id="62469" name="Rectangle 5"/>
          <p:cNvSpPr>
            <a:spLocks noGrp="1" noChangeArrowheads="1"/>
          </p:cNvSpPr>
          <p:nvPr>
            <p:ph idx="1"/>
          </p:nvPr>
        </p:nvSpPr>
        <p:spPr>
          <a:xfrm>
            <a:off x="500063" y="1643063"/>
            <a:ext cx="7848600" cy="2895600"/>
          </a:xfrm>
        </p:spPr>
        <p:txBody>
          <a:bodyPr/>
          <a:lstStyle/>
          <a:p>
            <a:pPr algn="thaiDist" eaLnBrk="1" hangingPunct="1">
              <a:buFont typeface="Wingdings" pitchFamily="2" charset="2"/>
              <a:buNone/>
              <a:defRPr/>
            </a:pPr>
            <a:r>
              <a:rPr lang="th-TH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		ระบบมัลติมีเดีย ไม่ใช่เทคโนโลยีเดี่ยว ๆ แต่รวมเอาเทคโนโลยีหลายหลายเข้าด้วยกับ เพื่อให้เกิดความสมบูรณ์ในการทำงานและผสมผสานกันอย่างกลมกลืนทั้ง </a:t>
            </a:r>
            <a:r>
              <a:rPr lang="th-TH" sz="4000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ข้อความ,</a:t>
            </a:r>
            <a:r>
              <a:rPr lang="th-TH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4000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ภาพ</a:t>
            </a:r>
            <a:r>
              <a:rPr lang="th-TH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 , </a:t>
            </a:r>
            <a:r>
              <a:rPr lang="th-TH" sz="4000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เสียง</a:t>
            </a:r>
            <a:r>
              <a:rPr lang="th-TH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  และ </a:t>
            </a:r>
            <a:r>
              <a:rPr lang="th-TH" sz="4000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การปฏิสัมพันธ์</a:t>
            </a:r>
          </a:p>
        </p:txBody>
      </p:sp>
      <p:sp>
        <p:nvSpPr>
          <p:cNvPr id="4608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23850" y="6526213"/>
            <a:ext cx="1317625" cy="215900"/>
          </a:xfrm>
        </p:spPr>
        <p:txBody>
          <a:bodyPr/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4C6C2DE2-6EB4-4344-89DF-BFEA142648DB}" type="slidenum">
              <a:rPr lang="en-US" smtClean="0">
                <a:ea typeface="Gulim" pitchFamily="34" charset="-127"/>
              </a:rPr>
              <a:pPr algn="l"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th-TH" smtClean="0">
              <a:ea typeface="Gulim" pitchFamily="34" charset="-127"/>
            </a:endParaRPr>
          </a:p>
        </p:txBody>
      </p:sp>
      <p:pic>
        <p:nvPicPr>
          <p:cNvPr id="6144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4400550"/>
            <a:ext cx="2590800" cy="226377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</p:pic>
      <p:pic>
        <p:nvPicPr>
          <p:cNvPr id="61446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5105400"/>
            <a:ext cx="903288" cy="91440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9" grpId="0" build="p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23850" y="6526213"/>
            <a:ext cx="1317625" cy="215900"/>
          </a:xfrm>
        </p:spPr>
        <p:txBody>
          <a:bodyPr/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24ACC564-A159-4529-99D8-DC6EE90164E0}" type="slidenum">
              <a:rPr lang="en-US" smtClean="0">
                <a:ea typeface="Gulim" pitchFamily="34" charset="-127"/>
              </a:rPr>
              <a:pPr algn="l"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th-TH" smtClean="0">
              <a:ea typeface="Gulim" pitchFamily="34" charset="-127"/>
            </a:endParaRPr>
          </a:p>
        </p:txBody>
      </p:sp>
      <p:sp>
        <p:nvSpPr>
          <p:cNvPr id="63504" name="Oval 1040"/>
          <p:cNvSpPr>
            <a:spLocks noChangeArrowheads="1"/>
          </p:cNvSpPr>
          <p:nvPr/>
        </p:nvSpPr>
        <p:spPr bwMode="auto">
          <a:xfrm>
            <a:off x="2071688" y="1219200"/>
            <a:ext cx="5486400" cy="4953000"/>
          </a:xfrm>
          <a:prstGeom prst="ellipse">
            <a:avLst/>
          </a:prstGeom>
          <a:noFill/>
          <a:ln w="114300" cap="sq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Verdana" pitchFamily="34" charset="0"/>
            </a:endParaRPr>
          </a:p>
        </p:txBody>
      </p:sp>
      <p:sp>
        <p:nvSpPr>
          <p:cNvPr id="62468" name="Rectangle 1028"/>
          <p:cNvSpPr>
            <a:spLocks noChangeArrowheads="1"/>
          </p:cNvSpPr>
          <p:nvPr/>
        </p:nvSpPr>
        <p:spPr bwMode="auto">
          <a:xfrm>
            <a:off x="2286000" y="0"/>
            <a:ext cx="6858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r"/>
            <a:r>
              <a:rPr lang="th-TH" sz="2000" b="1">
                <a:solidFill>
                  <a:schemeClr val="tx2"/>
                </a:solidFill>
                <a:latin typeface="Verdana" pitchFamily="34" charset="0"/>
              </a:rPr>
              <a:t>เทคโนโลยีที่เกี่ยวข้องกับมัลติมีเดีย</a:t>
            </a:r>
            <a:endParaRPr lang="th-TH" sz="2000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63495" name="Oval 1031"/>
          <p:cNvSpPr>
            <a:spLocks noChangeArrowheads="1"/>
          </p:cNvSpPr>
          <p:nvPr/>
        </p:nvSpPr>
        <p:spPr bwMode="auto">
          <a:xfrm>
            <a:off x="3667125" y="2667000"/>
            <a:ext cx="1981200" cy="1905000"/>
          </a:xfrm>
          <a:prstGeom prst="ellipse">
            <a:avLst/>
          </a:prstGeom>
          <a:solidFill>
            <a:srgbClr val="BAAD98"/>
          </a:solidFill>
          <a:ln w="28575" cap="sq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th-TH" sz="3300" b="1">
                <a:latin typeface="TH SarabunPSK" pitchFamily="34" charset="-34"/>
                <a:cs typeface="TH SarabunPSK" pitchFamily="34" charset="-34"/>
              </a:rPr>
              <a:t>เทคโนโลยี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th-TH" sz="3300" b="1">
                <a:latin typeface="TH SarabunPSK" pitchFamily="34" charset="-34"/>
                <a:cs typeface="TH SarabunPSK" pitchFamily="34" charset="-34"/>
              </a:rPr>
              <a:t>มัลติมีเดีย</a:t>
            </a:r>
          </a:p>
        </p:txBody>
      </p:sp>
      <p:sp>
        <p:nvSpPr>
          <p:cNvPr id="63496" name="Text Box 1032"/>
          <p:cNvSpPr txBox="1">
            <a:spLocks noChangeArrowheads="1"/>
          </p:cNvSpPr>
          <p:nvPr/>
        </p:nvSpPr>
        <p:spPr bwMode="auto">
          <a:xfrm>
            <a:off x="3743325" y="1066800"/>
            <a:ext cx="2057400" cy="677863"/>
          </a:xfrm>
          <a:prstGeom prst="rect">
            <a:avLst/>
          </a:prstGeom>
          <a:solidFill>
            <a:srgbClr val="D3CBBD"/>
          </a:solidFill>
          <a:ln w="28575" cap="sq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th-TH" sz="1900" b="1" dirty="0">
                <a:latin typeface="TH SarabunPSK" pitchFamily="34" charset="-34"/>
                <a:cs typeface="TH SarabunPSK" pitchFamily="34" charset="-34"/>
              </a:rPr>
              <a:t>เทคโนโลยี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th-TH" sz="1900" b="1" dirty="0">
                <a:latin typeface="TH SarabunPSK" pitchFamily="34" charset="-34"/>
                <a:cs typeface="TH SarabunPSK" pitchFamily="34" charset="-34"/>
              </a:rPr>
              <a:t>ไมโครคอมพิวเตอร์</a:t>
            </a:r>
          </a:p>
        </p:txBody>
      </p:sp>
      <p:sp>
        <p:nvSpPr>
          <p:cNvPr id="63497" name="Text Box 1033"/>
          <p:cNvSpPr txBox="1">
            <a:spLocks noChangeArrowheads="1"/>
          </p:cNvSpPr>
          <p:nvPr/>
        </p:nvSpPr>
        <p:spPr bwMode="auto">
          <a:xfrm>
            <a:off x="5953125" y="2039938"/>
            <a:ext cx="2057400" cy="384175"/>
          </a:xfrm>
          <a:prstGeom prst="rect">
            <a:avLst/>
          </a:prstGeom>
          <a:solidFill>
            <a:srgbClr val="D3CBBD"/>
          </a:solidFill>
          <a:ln w="28575" cap="sq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th-TH" sz="1900" b="1">
                <a:latin typeface="TH SarabunPSK" pitchFamily="34" charset="-34"/>
                <a:cs typeface="TH SarabunPSK" pitchFamily="34" charset="-34"/>
              </a:rPr>
              <a:t>เทคโนโลยีจอภาพ</a:t>
            </a:r>
          </a:p>
        </p:txBody>
      </p:sp>
      <p:sp>
        <p:nvSpPr>
          <p:cNvPr id="63498" name="Text Box 1034"/>
          <p:cNvSpPr txBox="1">
            <a:spLocks noChangeArrowheads="1"/>
          </p:cNvSpPr>
          <p:nvPr/>
        </p:nvSpPr>
        <p:spPr bwMode="auto">
          <a:xfrm>
            <a:off x="5953125" y="3200400"/>
            <a:ext cx="2667000" cy="677863"/>
          </a:xfrm>
          <a:prstGeom prst="rect">
            <a:avLst/>
          </a:prstGeom>
          <a:solidFill>
            <a:srgbClr val="D3CBBD"/>
          </a:solidFill>
          <a:ln w="28575" cap="sq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th-TH" sz="1900" b="1">
                <a:latin typeface="TH SarabunPSK" pitchFamily="34" charset="-34"/>
                <a:cs typeface="TH SarabunPSK" pitchFamily="34" charset="-34"/>
              </a:rPr>
              <a:t>เทคโนโลยีอุปกรณ์นำเข้า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th-TH" sz="1900" b="1">
                <a:latin typeface="TH SarabunPSK" pitchFamily="34" charset="-34"/>
                <a:cs typeface="TH SarabunPSK" pitchFamily="34" charset="-34"/>
              </a:rPr>
              <a:t>และแสดงผลข้อมูล</a:t>
            </a:r>
          </a:p>
        </p:txBody>
      </p:sp>
      <p:sp>
        <p:nvSpPr>
          <p:cNvPr id="63499" name="Text Box 1035"/>
          <p:cNvSpPr txBox="1">
            <a:spLocks noChangeArrowheads="1"/>
          </p:cNvSpPr>
          <p:nvPr/>
        </p:nvSpPr>
        <p:spPr bwMode="auto">
          <a:xfrm>
            <a:off x="5495925" y="4800600"/>
            <a:ext cx="2438400" cy="677863"/>
          </a:xfrm>
          <a:prstGeom prst="rect">
            <a:avLst/>
          </a:prstGeom>
          <a:solidFill>
            <a:srgbClr val="D3CBBD"/>
          </a:solidFill>
          <a:ln w="28575" cap="sq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th-TH" sz="1900" b="1">
                <a:latin typeface="TH SarabunPSK" pitchFamily="34" charset="-34"/>
                <a:cs typeface="TH SarabunPSK" pitchFamily="34" charset="-34"/>
              </a:rPr>
              <a:t>เทคโนโลยี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th-TH" sz="1900" b="1">
                <a:latin typeface="TH SarabunPSK" pitchFamily="34" charset="-34"/>
                <a:cs typeface="TH SarabunPSK" pitchFamily="34" charset="-34"/>
              </a:rPr>
              <a:t>ในการเก็บบันทึกข้อมูล</a:t>
            </a:r>
          </a:p>
        </p:txBody>
      </p:sp>
      <p:sp>
        <p:nvSpPr>
          <p:cNvPr id="63500" name="Text Box 1036"/>
          <p:cNvSpPr txBox="1">
            <a:spLocks noChangeArrowheads="1"/>
          </p:cNvSpPr>
          <p:nvPr/>
        </p:nvSpPr>
        <p:spPr bwMode="auto">
          <a:xfrm>
            <a:off x="3514725" y="5791200"/>
            <a:ext cx="2286000" cy="677863"/>
          </a:xfrm>
          <a:prstGeom prst="rect">
            <a:avLst/>
          </a:prstGeom>
          <a:solidFill>
            <a:srgbClr val="D3CBBD"/>
          </a:solidFill>
          <a:ln w="28575" cap="sq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th-TH" sz="1900" b="1">
                <a:latin typeface="TH SarabunPSK" pitchFamily="34" charset="-34"/>
                <a:cs typeface="TH SarabunPSK" pitchFamily="34" charset="-34"/>
              </a:rPr>
              <a:t>เทคโนโลยี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th-TH" sz="1900" b="1">
                <a:latin typeface="TH SarabunPSK" pitchFamily="34" charset="-34"/>
                <a:cs typeface="TH SarabunPSK" pitchFamily="34" charset="-34"/>
              </a:rPr>
              <a:t>ในการย่อขนาดข้อมูล</a:t>
            </a:r>
          </a:p>
        </p:txBody>
      </p:sp>
      <p:sp>
        <p:nvSpPr>
          <p:cNvPr id="63501" name="Text Box 1037"/>
          <p:cNvSpPr txBox="1">
            <a:spLocks noChangeArrowheads="1"/>
          </p:cNvSpPr>
          <p:nvPr/>
        </p:nvSpPr>
        <p:spPr bwMode="auto">
          <a:xfrm>
            <a:off x="1000125" y="4752975"/>
            <a:ext cx="2438400" cy="677863"/>
          </a:xfrm>
          <a:prstGeom prst="rect">
            <a:avLst/>
          </a:prstGeom>
          <a:solidFill>
            <a:srgbClr val="D3CBBD"/>
          </a:solidFill>
          <a:ln w="28575" cap="sq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th-TH" sz="1900" b="1">
                <a:latin typeface="TH SarabunPSK" pitchFamily="34" charset="-34"/>
                <a:cs typeface="TH SarabunPSK" pitchFamily="34" charset="-34"/>
              </a:rPr>
              <a:t>เทคโนโลยี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th-TH" sz="1900" b="1">
                <a:latin typeface="TH SarabunPSK" pitchFamily="34" charset="-34"/>
                <a:cs typeface="TH SarabunPSK" pitchFamily="34" charset="-34"/>
              </a:rPr>
              <a:t>คอมพิวเตอร์เครือข่าย</a:t>
            </a:r>
          </a:p>
        </p:txBody>
      </p:sp>
      <p:sp>
        <p:nvSpPr>
          <p:cNvPr id="63502" name="Text Box 1038"/>
          <p:cNvSpPr txBox="1">
            <a:spLocks noChangeArrowheads="1"/>
          </p:cNvSpPr>
          <p:nvPr/>
        </p:nvSpPr>
        <p:spPr bwMode="auto">
          <a:xfrm>
            <a:off x="1076325" y="3200400"/>
            <a:ext cx="1752600" cy="677863"/>
          </a:xfrm>
          <a:prstGeom prst="rect">
            <a:avLst/>
          </a:prstGeom>
          <a:solidFill>
            <a:srgbClr val="D3CBBD"/>
          </a:solidFill>
          <a:ln w="28575" cap="sq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th-TH" sz="1900" b="1">
                <a:latin typeface="TH SarabunPSK" pitchFamily="34" charset="-34"/>
                <a:cs typeface="TH SarabunPSK" pitchFamily="34" charset="-34"/>
              </a:rPr>
              <a:t>เทคโนโลยี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th-TH" sz="1900" b="1">
                <a:latin typeface="TH SarabunPSK" pitchFamily="34" charset="-34"/>
                <a:cs typeface="TH SarabunPSK" pitchFamily="34" charset="-34"/>
              </a:rPr>
              <a:t>ซอฟท์แวร์</a:t>
            </a:r>
          </a:p>
        </p:txBody>
      </p:sp>
      <p:sp>
        <p:nvSpPr>
          <p:cNvPr id="63503" name="Text Box 1039"/>
          <p:cNvSpPr txBox="1">
            <a:spLocks noChangeArrowheads="1"/>
          </p:cNvSpPr>
          <p:nvPr/>
        </p:nvSpPr>
        <p:spPr bwMode="auto">
          <a:xfrm>
            <a:off x="1304925" y="1905000"/>
            <a:ext cx="1981200" cy="677863"/>
          </a:xfrm>
          <a:prstGeom prst="rect">
            <a:avLst/>
          </a:prstGeom>
          <a:solidFill>
            <a:srgbClr val="D3CBBD"/>
          </a:solidFill>
          <a:ln w="28575" cap="sq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th-TH" sz="1900" b="1">
                <a:latin typeface="TH SarabunPSK" pitchFamily="34" charset="-34"/>
                <a:cs typeface="TH SarabunPSK" pitchFamily="34" charset="-34"/>
              </a:rPr>
              <a:t>เทคนิคและวิธีการ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th-TH" sz="1900" b="1">
                <a:latin typeface="TH SarabunPSK" pitchFamily="34" charset="-34"/>
                <a:cs typeface="TH SarabunPSK" pitchFamily="34" charset="-34"/>
              </a:rPr>
              <a:t>นำเสนอข้อมูล</a:t>
            </a:r>
          </a:p>
        </p:txBody>
      </p:sp>
      <p:grpSp>
        <p:nvGrpSpPr>
          <p:cNvPr id="62478" name="Group 1043"/>
          <p:cNvGrpSpPr>
            <a:grpSpLocks/>
          </p:cNvGrpSpPr>
          <p:nvPr/>
        </p:nvGrpSpPr>
        <p:grpSpPr bwMode="auto">
          <a:xfrm>
            <a:off x="7467600" y="5334000"/>
            <a:ext cx="1447800" cy="1265238"/>
            <a:chOff x="3984" y="2772"/>
            <a:chExt cx="1632" cy="1426"/>
          </a:xfrm>
        </p:grpSpPr>
        <p:pic>
          <p:nvPicPr>
            <p:cNvPr id="62479" name="Picture 104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984" y="2772"/>
              <a:ext cx="1632" cy="1426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</p:spPr>
        </p:pic>
        <p:pic>
          <p:nvPicPr>
            <p:cNvPr id="62480" name="Picture 104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60" y="3216"/>
              <a:ext cx="569" cy="576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3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3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3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3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3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3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3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3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3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3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3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3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3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3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3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3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04" grpId="0" animBg="1"/>
      <p:bldP spid="63495" grpId="0" animBg="1" autoUpdateAnimBg="0"/>
      <p:bldP spid="63496" grpId="0" animBg="1" autoUpdateAnimBg="0"/>
      <p:bldP spid="63497" grpId="0" animBg="1" autoUpdateAnimBg="0"/>
      <p:bldP spid="63498" grpId="0" animBg="1" autoUpdateAnimBg="0"/>
      <p:bldP spid="63499" grpId="0" animBg="1" autoUpdateAnimBg="0"/>
      <p:bldP spid="63500" grpId="0" animBg="1" autoUpdateAnimBg="0"/>
      <p:bldP spid="63501" grpId="0" animBg="1" autoUpdateAnimBg="0"/>
      <p:bldP spid="63502" grpId="0" animBg="1" autoUpdateAnimBg="0"/>
      <p:bldP spid="63503" grpId="0" animBg="1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36700" y="142875"/>
            <a:ext cx="7178675" cy="609600"/>
          </a:xfrm>
        </p:spPr>
        <p:txBody>
          <a:bodyPr/>
          <a:lstStyle/>
          <a:p>
            <a:pPr eaLnBrk="1" hangingPunct="1"/>
            <a:r>
              <a:rPr lang="th-TH" sz="4800" smtClean="0">
                <a:latin typeface="TH SarabunPSK" pitchFamily="34" charset="-34"/>
                <a:cs typeface="TH SarabunPSK" pitchFamily="34" charset="-34"/>
              </a:rPr>
              <a:t>ประโยชน์ของมัลติมีเดีย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38" y="1143000"/>
            <a:ext cx="8218487" cy="5256213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th-TH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ง่ายต่อการใช้งาน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th-TH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สัมผัสได้ถึงความรู้สึก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th-TH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สร้างเสริมประสบการณ์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th-TH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เพิ่มขีดความสามารถในการเรียนรู้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th-TH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เข้าใจเนื้อหามากยิ่งขึ้น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th-TH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คุ้มค่าในการลงทุน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th-TH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เพิ่มประสิทธิผลในการเรียนรู้</a:t>
            </a:r>
          </a:p>
          <a:p>
            <a:pPr eaLnBrk="1" hangingPunct="1">
              <a:defRPr/>
            </a:pPr>
            <a:endParaRPr lang="th-TH" sz="3600" dirty="0">
              <a:solidFill>
                <a:schemeClr val="tx1">
                  <a:lumMod val="95000"/>
                  <a:lumOff val="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465263" y="214313"/>
            <a:ext cx="7178675" cy="609600"/>
          </a:xfrm>
        </p:spPr>
        <p:txBody>
          <a:bodyPr/>
          <a:lstStyle/>
          <a:p>
            <a:pPr eaLnBrk="1" hangingPunct="1"/>
            <a:r>
              <a:rPr lang="th-TH" sz="4800" dirty="0" smtClean="0">
                <a:latin typeface="TH SarabunPSK" pitchFamily="34" charset="-34"/>
                <a:cs typeface="TH SarabunPSK" pitchFamily="34" charset="-34"/>
              </a:rPr>
              <a:t>แบบฝึกหัด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Clr>
                <a:schemeClr val="tx1"/>
              </a:buClr>
              <a:buNone/>
              <a:defRPr/>
            </a:pPr>
            <a:r>
              <a:rPr lang="th-TH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ใบงานที่  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1</a:t>
            </a:r>
            <a:endParaRPr lang="th-TH" sz="3200" dirty="0">
              <a:solidFill>
                <a:schemeClr val="tx1">
                  <a:lumMod val="95000"/>
                  <a:lumOff val="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Mind Map</a:t>
            </a:r>
            <a:endParaRPr lang="en-US" dirty="0"/>
          </a:p>
        </p:txBody>
      </p:sp>
      <p:pic>
        <p:nvPicPr>
          <p:cNvPr id="4" name="Content Placeholder 3" descr="mindmap3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879415"/>
            <a:ext cx="8200093" cy="5835734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96975"/>
            <a:ext cx="8229600" cy="1027113"/>
          </a:xfrm>
          <a:noFill/>
        </p:spPr>
        <p:txBody>
          <a:bodyPr lIns="92075" tIns="46038" rIns="92075" bIns="46038"/>
          <a:lstStyle/>
          <a:p>
            <a:pPr eaLnBrk="1" hangingPunct="1">
              <a:buClr>
                <a:srgbClr val="6600FF"/>
              </a:buClr>
            </a:pPr>
            <a:r>
              <a:rPr lang="en-US" sz="3600" dirty="0" smtClean="0">
                <a:cs typeface="Tahoma" pitchFamily="34" charset="0"/>
              </a:rPr>
              <a:t>Evaluation</a:t>
            </a:r>
            <a:endParaRPr lang="th-TH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500175"/>
            <a:ext cx="8064500" cy="4159264"/>
          </a:xfrm>
          <a:noFill/>
        </p:spPr>
        <p:txBody>
          <a:bodyPr lIns="92075" tIns="46038" rIns="92075" bIns="46038"/>
          <a:lstStyle/>
          <a:p>
            <a:pPr eaLnBrk="1" hangingPunct="1">
              <a:buClr>
                <a:srgbClr val="6600FF"/>
              </a:buClr>
              <a:buFont typeface="Wingdings" pitchFamily="2" charset="2"/>
              <a:buNone/>
            </a:pPr>
            <a:r>
              <a:rPr lang="en-US" dirty="0" smtClean="0">
                <a:latin typeface="Lucida Handwriting" pitchFamily="66" charset="0"/>
                <a:cs typeface="Tahoma" pitchFamily="34" charset="0"/>
              </a:rPr>
              <a:t>Mid-term  Exam	 		30 %</a:t>
            </a:r>
          </a:p>
          <a:p>
            <a:pPr eaLnBrk="1" hangingPunct="1">
              <a:buClr>
                <a:srgbClr val="6600FF"/>
              </a:buClr>
              <a:buFont typeface="Wingdings" pitchFamily="2" charset="2"/>
              <a:buNone/>
            </a:pPr>
            <a:r>
              <a:rPr lang="en-US" dirty="0" smtClean="0">
                <a:latin typeface="Lucida Handwriting" pitchFamily="66" charset="0"/>
                <a:cs typeface="Tahoma" pitchFamily="34" charset="0"/>
              </a:rPr>
              <a:t>Final  Exam</a:t>
            </a:r>
            <a:r>
              <a:rPr lang="th-TH" dirty="0" smtClean="0">
                <a:latin typeface="Lucida Handwriting" pitchFamily="66" charset="0"/>
                <a:cs typeface="Tahoma" pitchFamily="34" charset="0"/>
              </a:rPr>
              <a:t>	</a:t>
            </a:r>
            <a:r>
              <a:rPr lang="en-US" dirty="0" smtClean="0">
                <a:latin typeface="Lucida Handwriting" pitchFamily="66" charset="0"/>
                <a:cs typeface="Tahoma" pitchFamily="34" charset="0"/>
              </a:rPr>
              <a:t>		 	30 %</a:t>
            </a:r>
          </a:p>
          <a:p>
            <a:pPr eaLnBrk="1" hangingPunct="1">
              <a:buClr>
                <a:srgbClr val="6600FF"/>
              </a:buClr>
              <a:buFont typeface="Wingdings" pitchFamily="2" charset="2"/>
              <a:buNone/>
            </a:pPr>
            <a:r>
              <a:rPr lang="en-US" dirty="0" smtClean="0">
                <a:latin typeface="Lucida Handwriting" pitchFamily="66" charset="0"/>
                <a:cs typeface="Tahoma" pitchFamily="34" charset="0"/>
              </a:rPr>
              <a:t>Homework				10 %</a:t>
            </a:r>
          </a:p>
          <a:p>
            <a:pPr eaLnBrk="1" hangingPunct="1">
              <a:buClr>
                <a:srgbClr val="6600FF"/>
              </a:buClr>
              <a:buFont typeface="Wingdings" pitchFamily="2" charset="2"/>
              <a:buNone/>
            </a:pPr>
            <a:r>
              <a:rPr lang="en-US" dirty="0" smtClean="0">
                <a:latin typeface="Lucida Handwriting" pitchFamily="66" charset="0"/>
                <a:cs typeface="Tahoma" pitchFamily="34" charset="0"/>
              </a:rPr>
              <a:t>report &amp;</a:t>
            </a:r>
            <a:r>
              <a:rPr lang="th-TH" dirty="0" smtClean="0">
                <a:latin typeface="Lucida Handwriting" pitchFamily="66" charset="0"/>
                <a:cs typeface="Tahoma" pitchFamily="34" charset="0"/>
              </a:rPr>
              <a:t> </a:t>
            </a:r>
            <a:r>
              <a:rPr lang="en-US" dirty="0" smtClean="0">
                <a:latin typeface="Lucida Handwriting" pitchFamily="66" charset="0"/>
                <a:cs typeface="Tahoma" pitchFamily="34" charset="0"/>
              </a:rPr>
              <a:t>presentation 		15 %</a:t>
            </a:r>
          </a:p>
          <a:p>
            <a:pPr eaLnBrk="1" hangingPunct="1">
              <a:buClr>
                <a:srgbClr val="6600FF"/>
              </a:buClr>
              <a:buFont typeface="Wingdings" pitchFamily="2" charset="2"/>
              <a:buNone/>
            </a:pPr>
            <a:r>
              <a:rPr lang="en-US" dirty="0" smtClean="0">
                <a:latin typeface="Lucida Handwriting" pitchFamily="66" charset="0"/>
                <a:cs typeface="Tahoma" pitchFamily="34" charset="0"/>
              </a:rPr>
              <a:t>Participation  + Lab		15 %</a:t>
            </a:r>
          </a:p>
          <a:p>
            <a:pPr eaLnBrk="1" hangingPunct="1">
              <a:buClr>
                <a:srgbClr val="6600FF"/>
              </a:buClr>
              <a:buFont typeface="Wingdings" pitchFamily="2" charset="2"/>
              <a:buNone/>
            </a:pPr>
            <a:r>
              <a:rPr lang="en-US" dirty="0" smtClean="0">
                <a:latin typeface="Lucida Handwriting" pitchFamily="66" charset="0"/>
                <a:cs typeface="Tahoma" pitchFamily="34" charset="0"/>
              </a:rPr>
              <a:t>			Total</a:t>
            </a:r>
            <a:r>
              <a:rPr lang="th-TH" dirty="0" smtClean="0">
                <a:latin typeface="Lucida Handwriting" pitchFamily="66" charset="0"/>
                <a:cs typeface="Tahoma" pitchFamily="34" charset="0"/>
              </a:rPr>
              <a:t>	</a:t>
            </a:r>
            <a:r>
              <a:rPr lang="en-US" dirty="0" smtClean="0">
                <a:latin typeface="Lucida Handwriting" pitchFamily="66" charset="0"/>
                <a:cs typeface="Tahoma" pitchFamily="34" charset="0"/>
              </a:rPr>
              <a:t>	       100 %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black">
          <a:xfrm>
            <a:off x="250825" y="188913"/>
            <a:ext cx="7970838" cy="593725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sz="5400" b="1" dirty="0" smtClean="0">
                <a:solidFill>
                  <a:srgbClr val="C00000"/>
                </a:solidFill>
                <a:latin typeface="Angsana New" pitchFamily="18" charset="-34"/>
              </a:rPr>
              <a:t>Multimedia Technology</a:t>
            </a:r>
            <a:endParaRPr lang="en-US" altLang="ko-KR" sz="54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B74600-BD3B-4E4F-A3B4-DA3826CC293D}" type="slidenum">
              <a:rPr lang="en-US" altLang="ko-KR" smtClean="0"/>
              <a:pPr>
                <a:defRPr/>
              </a:pPr>
              <a:t>5</a:t>
            </a:fld>
            <a:endParaRPr lang="en-US" altLang="ko-K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052513"/>
            <a:ext cx="7970838" cy="692150"/>
          </a:xfrm>
          <a:noFill/>
        </p:spPr>
        <p:txBody>
          <a:bodyPr lIns="92075" tIns="46038" rIns="92075" bIns="46038"/>
          <a:lstStyle/>
          <a:p>
            <a:pPr eaLnBrk="1" hangingPunct="1">
              <a:buClr>
                <a:srgbClr val="6600FF"/>
              </a:buClr>
            </a:pPr>
            <a:r>
              <a:rPr lang="th-TH" sz="4800" smtClean="0"/>
              <a:t>ราย</a:t>
            </a:r>
            <a:r>
              <a:rPr lang="en-US" sz="4800" smtClean="0"/>
              <a:t>งานในวิชา</a:t>
            </a:r>
            <a:endParaRPr lang="en-US" sz="4800" smtClean="0">
              <a:latin typeface="Angsana New" pitchFamily="18" charset="-34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1357298"/>
            <a:ext cx="8204229" cy="4378337"/>
          </a:xfrm>
          <a:noFill/>
        </p:spPr>
        <p:txBody>
          <a:bodyPr lIns="92075" tIns="46038" rIns="92075" bIns="46038"/>
          <a:lstStyle/>
          <a:p>
            <a:pPr eaLnBrk="1" hangingPunct="1">
              <a:buClr>
                <a:srgbClr val="6600FF"/>
              </a:buClr>
            </a:pPr>
            <a:r>
              <a:rPr lang="th-TH" sz="3400" dirty="0" smtClean="0">
                <a:latin typeface="Angsana New" pitchFamily="18" charset="-34"/>
              </a:rPr>
              <a:t>ให้นักศึกษาทำรายงานค้นคว้าเกี่ยวกับ</a:t>
            </a:r>
            <a:r>
              <a:rPr lang="en-US" sz="3400" dirty="0" smtClean="0">
                <a:latin typeface="Angsana New" pitchFamily="18" charset="-34"/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latin typeface="Angsana New" pitchFamily="18" charset="-34"/>
              </a:rPr>
              <a:t>Multimedia Technology</a:t>
            </a:r>
            <a:endParaRPr lang="th-TH" sz="3400" b="1" dirty="0" smtClean="0">
              <a:solidFill>
                <a:srgbClr val="C00000"/>
              </a:solidFill>
              <a:latin typeface="Angsana New" pitchFamily="18" charset="-34"/>
            </a:endParaRPr>
          </a:p>
          <a:p>
            <a:pPr eaLnBrk="1" hangingPunct="1">
              <a:buClr>
                <a:srgbClr val="6600FF"/>
              </a:buClr>
            </a:pPr>
            <a:r>
              <a:rPr lang="th-TH" sz="3400" dirty="0" smtClean="0">
                <a:latin typeface="Angsana New" pitchFamily="18" charset="-34"/>
              </a:rPr>
              <a:t>รายงานจะต้องเป็นงานเขียน(พิมพ์)ของนักศึกษาเอง ถ้านำข้อมูลมาจากงานเขียนท่านอื่นๆ จะต้องทำการอ้างอิงให้ถูกต้อง ส่งรายงาน</a:t>
            </a:r>
            <a:endParaRPr lang="en-US" sz="3400" dirty="0" smtClean="0">
              <a:latin typeface="Angsana New" pitchFamily="18" charset="-34"/>
            </a:endParaRPr>
          </a:p>
          <a:p>
            <a:pPr eaLnBrk="1" hangingPunct="1">
              <a:buClr>
                <a:srgbClr val="6600FF"/>
              </a:buClr>
            </a:pPr>
            <a:r>
              <a:rPr lang="th-TH" sz="3400" dirty="0" smtClean="0">
                <a:latin typeface="Angsana New" pitchFamily="18" charset="-34"/>
              </a:rPr>
              <a:t>รายงานทำให้สมบรูณ์มากที่สุด</a:t>
            </a:r>
          </a:p>
          <a:p>
            <a:pPr eaLnBrk="1" hangingPunct="1">
              <a:buClr>
                <a:srgbClr val="6600FF"/>
              </a:buClr>
            </a:pPr>
            <a:r>
              <a:rPr lang="th-TH" sz="3400" dirty="0" smtClean="0">
                <a:latin typeface="Angsana New" pitchFamily="18" charset="-34"/>
              </a:rPr>
              <a:t>ส่งคาบสุดท้ายก่อนสอบ </a:t>
            </a:r>
            <a:r>
              <a:rPr lang="en-US" sz="3400" dirty="0" smtClean="0">
                <a:latin typeface="Angsana New" pitchFamily="18" charset="-34"/>
              </a:rPr>
              <a:t>Final</a:t>
            </a:r>
            <a:endParaRPr lang="th-TH" sz="3400" dirty="0" smtClean="0">
              <a:latin typeface="Angsana New" pitchFamily="18" charset="-34"/>
            </a:endParaRPr>
          </a:p>
          <a:p>
            <a:pPr eaLnBrk="1" hangingPunct="1">
              <a:buClr>
                <a:srgbClr val="6600FF"/>
              </a:buClr>
            </a:pPr>
            <a:r>
              <a:rPr lang="th-TH" sz="3400" dirty="0" smtClean="0">
                <a:latin typeface="Angsana New" pitchFamily="18" charset="-34"/>
              </a:rPr>
              <a:t>คะแนน </a:t>
            </a:r>
            <a:r>
              <a:rPr lang="en-US" sz="3400" dirty="0" smtClean="0">
                <a:latin typeface="Angsana New" pitchFamily="18" charset="-34"/>
              </a:rPr>
              <a:t>10</a:t>
            </a:r>
            <a:r>
              <a:rPr lang="th-TH" sz="3400" dirty="0" smtClean="0">
                <a:latin typeface="Angsana New" pitchFamily="18" charset="-34"/>
              </a:rPr>
              <a:t> คะแนน </a:t>
            </a:r>
            <a:r>
              <a:rPr lang="en-US" sz="3400" dirty="0" smtClean="0">
                <a:latin typeface="Angsana New" pitchFamily="18" charset="-34"/>
              </a:rPr>
              <a:t> </a:t>
            </a:r>
            <a:r>
              <a:rPr lang="th-TH" sz="3400" dirty="0" smtClean="0">
                <a:latin typeface="Angsana New" pitchFamily="18" charset="-34"/>
              </a:rPr>
              <a:t>และ มีการนำเสนอ อีก </a:t>
            </a:r>
            <a:r>
              <a:rPr lang="en-US" sz="3400" dirty="0" smtClean="0">
                <a:latin typeface="Angsana New" pitchFamily="18" charset="-34"/>
              </a:rPr>
              <a:t>5 </a:t>
            </a:r>
            <a:r>
              <a:rPr lang="th-TH" sz="3400" dirty="0" smtClean="0">
                <a:latin typeface="Angsana New" pitchFamily="18" charset="-34"/>
              </a:rPr>
              <a:t>คะแนน</a:t>
            </a:r>
            <a:endParaRPr lang="en-US" sz="3400" dirty="0" smtClean="0">
              <a:latin typeface="Angsana New" pitchFamily="18" charset="-34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black">
          <a:xfrm>
            <a:off x="323850" y="188913"/>
            <a:ext cx="7970838" cy="593725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sz="5400" b="1" dirty="0" smtClean="0">
                <a:solidFill>
                  <a:srgbClr val="C00000"/>
                </a:solidFill>
                <a:latin typeface="Angsana New" pitchFamily="18" charset="-34"/>
              </a:rPr>
              <a:t>Multimedia Technology</a:t>
            </a:r>
            <a:endParaRPr lang="en-US" altLang="ko-KR" sz="54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B74600-BD3B-4E4F-A3B4-DA3826CC293D}" type="slidenum">
              <a:rPr lang="en-US" altLang="ko-KR" smtClean="0"/>
              <a:pPr>
                <a:defRPr/>
              </a:pPr>
              <a:t>6</a:t>
            </a:fld>
            <a:endParaRPr lang="en-US" altLang="ko-K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6200" y="6445250"/>
            <a:ext cx="2895600" cy="358775"/>
          </a:xfrm>
        </p:spPr>
        <p:txBody>
          <a:bodyPr/>
          <a:lstStyle/>
          <a:p>
            <a:pPr>
              <a:defRPr/>
            </a:pPr>
            <a:fld id="{B1FEC2A7-BF91-4171-B912-05C2D8582472}" type="slidenum">
              <a:rPr lang="en-US" sz="1200"/>
              <a:pPr>
                <a:defRPr/>
              </a:pPr>
              <a:t>7</a:t>
            </a:fld>
            <a:endParaRPr lang="th-TH" sz="120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>
              <a:buClr>
                <a:srgbClr val="6600FF"/>
              </a:buClr>
            </a:pPr>
            <a:r>
              <a:rPr lang="th-TH" sz="4800" smtClean="0"/>
              <a:t>กติกา &amp; ข้อตกลง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hangingPunct="1">
              <a:defRPr/>
            </a:pPr>
            <a:r>
              <a:rPr lang="th-TH" sz="4000" b="1" dirty="0" smtClean="0">
                <a:latin typeface="Angsana New" pitchFamily="18" charset="-34"/>
              </a:rPr>
              <a:t>เวลาเข้าเรียนต้องไม่ต่ำกว่าร้อยละ  </a:t>
            </a:r>
            <a:r>
              <a:rPr lang="en-US" sz="4000" b="1" dirty="0" smtClean="0">
                <a:latin typeface="Angsana New" pitchFamily="18" charset="-34"/>
              </a:rPr>
              <a:t>80  </a:t>
            </a:r>
            <a:r>
              <a:rPr lang="th-TH" sz="4000" b="1" dirty="0" smtClean="0">
                <a:latin typeface="Angsana New" pitchFamily="18" charset="-34"/>
              </a:rPr>
              <a:t> หรือขาดได้ไม่เกิน  </a:t>
            </a:r>
            <a:r>
              <a:rPr lang="en-US" sz="4000" b="1" dirty="0" smtClean="0">
                <a:latin typeface="Angsana New" pitchFamily="18" charset="-34"/>
              </a:rPr>
              <a:t>5  </a:t>
            </a:r>
            <a:r>
              <a:rPr lang="th-TH" sz="4000" b="1" dirty="0" smtClean="0">
                <a:latin typeface="Angsana New" pitchFamily="18" charset="-34"/>
              </a:rPr>
              <a:t>ครั้ง</a:t>
            </a:r>
          </a:p>
          <a:p>
            <a:pPr lvl="0" eaLnBrk="1" hangingPunct="1">
              <a:defRPr/>
            </a:pPr>
            <a:r>
              <a:rPr lang="th-TH" sz="4000" b="1" dirty="0" smtClean="0">
                <a:latin typeface="Angsana New" pitchFamily="18" charset="-34"/>
              </a:rPr>
              <a:t>ส่งงานที่ได้รับมอบหมายทั้งหมดครบและตรงตามระยะเวลาที่กำหนด</a:t>
            </a:r>
          </a:p>
          <a:p>
            <a:pPr lvl="0" eaLnBrk="1" hangingPunct="1">
              <a:defRPr/>
            </a:pPr>
            <a:r>
              <a:rPr lang="th-TH" sz="4000" b="1" dirty="0" smtClean="0">
                <a:latin typeface="Angsana New" pitchFamily="18" charset="-34"/>
              </a:rPr>
              <a:t>การแต่งกาย   สุภาพ  ให้เป็นไปตามระเบียบของวิทยาลัยกำหนด</a:t>
            </a:r>
          </a:p>
          <a:p>
            <a:endParaRPr lang="en-US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u"/>
              <a:tabLst/>
              <a:defRPr/>
            </a:pPr>
            <a:endParaRPr kumimoji="1" lang="th-TH" sz="36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ngsana New" pitchFamily="18" charset="-34"/>
              <a:ea typeface="Gulim" pitchFamily="34" charset="-127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928670"/>
            <a:ext cx="8534430" cy="5929330"/>
          </a:xfrm>
        </p:spPr>
        <p:txBody>
          <a:bodyPr/>
          <a:lstStyle/>
          <a:p>
            <a:pPr marL="914400" indent="-914400" algn="l" eaLnBrk="1" hangingPunct="1">
              <a:buFont typeface="Wingdings" pitchFamily="2" charset="2"/>
              <a:buChar char="q"/>
            </a:pPr>
            <a:r>
              <a:rPr lang="th-TH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  <a:cs typeface="Angsana New" pitchFamily="18" charset="-34"/>
              </a:rPr>
              <a:t>หัวข้อรายงาน</a:t>
            </a:r>
            <a:r>
              <a:rPr 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1. Hypertext and Hypermedia</a:t>
            </a:r>
            <a:b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2. Text</a:t>
            </a:r>
            <a:b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3. Bitmap Graphic</a:t>
            </a:r>
            <a:b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4. Vector Graphic </a:t>
            </a:r>
            <a:b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5. Digital Sound</a:t>
            </a:r>
            <a:b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6. Digital Image</a:t>
            </a:r>
            <a:b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7. Digital Video</a:t>
            </a:r>
            <a:b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8. 3D Technology </a:t>
            </a:r>
            <a:b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th-TH" sz="3600" dirty="0" smtClean="0">
              <a:solidFill>
                <a:schemeClr val="tx1">
                  <a:lumMod val="95000"/>
                  <a:lumOff val="5000"/>
                </a:schemeClr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black">
          <a:xfrm>
            <a:off x="323850" y="-24"/>
            <a:ext cx="7970838" cy="593725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sz="5400" b="1" dirty="0" smtClean="0">
                <a:solidFill>
                  <a:srgbClr val="C00000"/>
                </a:solidFill>
                <a:latin typeface="Angsana New" pitchFamily="18" charset="-34"/>
              </a:rPr>
              <a:t>Multimedia Technology</a:t>
            </a:r>
            <a:endParaRPr lang="en-US" altLang="ko-KR" sz="54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57158" y="1928802"/>
            <a:ext cx="8229600" cy="4071966"/>
          </a:xfrm>
          <a:prstGeom prst="rect">
            <a:avLst/>
          </a:prstGeom>
          <a:noFill/>
        </p:spPr>
        <p:txBody>
          <a:bodyPr lIns="92075" tIns="46038" rIns="92075" bIns="46038"/>
          <a:lstStyle/>
          <a:p>
            <a:pPr marL="609600" indent="-609600" eaLnBrk="1" hangingPunct="1"/>
            <a:endParaRPr lang="en-US" sz="3600" dirty="0" smtClean="0">
              <a:latin typeface="Angsana New" pitchFamily="18" charset="-3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B0AB40-15E7-4899-89E2-8EC5BA13E507}" type="slidenum">
              <a:rPr lang="en-US" altLang="ko-KR" smtClean="0"/>
              <a:pPr>
                <a:defRPr/>
              </a:pPr>
              <a:t>8</a:t>
            </a:fld>
            <a:endParaRPr lang="en-US" altLang="ko-K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029" descr="ques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8" y="2260600"/>
            <a:ext cx="8886825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black">
          <a:xfrm>
            <a:off x="323850" y="188913"/>
            <a:ext cx="7970838" cy="593725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sz="5400" b="1" dirty="0" smtClean="0">
                <a:solidFill>
                  <a:srgbClr val="C00000"/>
                </a:solidFill>
                <a:latin typeface="Angsana New" pitchFamily="18" charset="-34"/>
              </a:rPr>
              <a:t>Multimedia Technology</a:t>
            </a:r>
            <a:endParaRPr lang="en-US" altLang="ko-KR" sz="54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06926D-AE94-4C62-B7EF-45DAC2DBC568}" type="slidenum">
              <a:rPr lang="en-US" altLang="ko-KR" smtClean="0"/>
              <a:pPr>
                <a:defRPr/>
              </a:pPr>
              <a:t>9</a:t>
            </a:fld>
            <a:endParaRPr lang="en-US" altLang="ko-K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71tgp_medical_3color">
  <a:themeElements>
    <a:clrScheme name="071tgp_medical_3color 2">
      <a:dk1>
        <a:srgbClr val="000000"/>
      </a:dk1>
      <a:lt1>
        <a:srgbClr val="FFFFFF"/>
      </a:lt1>
      <a:dk2>
        <a:srgbClr val="1C4590"/>
      </a:dk2>
      <a:lt2>
        <a:srgbClr val="DDDDDD"/>
      </a:lt2>
      <a:accent1>
        <a:srgbClr val="B13621"/>
      </a:accent1>
      <a:accent2>
        <a:srgbClr val="5940D6"/>
      </a:accent2>
      <a:accent3>
        <a:srgbClr val="FFFFFF"/>
      </a:accent3>
      <a:accent4>
        <a:srgbClr val="000000"/>
      </a:accent4>
      <a:accent5>
        <a:srgbClr val="D5AEAB"/>
      </a:accent5>
      <a:accent6>
        <a:srgbClr val="5039C2"/>
      </a:accent6>
      <a:hlink>
        <a:srgbClr val="7DBE4C"/>
      </a:hlink>
      <a:folHlink>
        <a:srgbClr val="308DEA"/>
      </a:folHlink>
    </a:clrScheme>
    <a:fontScheme name="071tgp_medical_3colo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071tgp_medical_3color 1">
        <a:dk1>
          <a:srgbClr val="264040"/>
        </a:dk1>
        <a:lt1>
          <a:srgbClr val="FFFFFF"/>
        </a:lt1>
        <a:dk2>
          <a:srgbClr val="075957"/>
        </a:dk2>
        <a:lt2>
          <a:srgbClr val="DDDDDD"/>
        </a:lt2>
        <a:accent1>
          <a:srgbClr val="6DB52B"/>
        </a:accent1>
        <a:accent2>
          <a:srgbClr val="9C502E"/>
        </a:accent2>
        <a:accent3>
          <a:srgbClr val="FFFFFF"/>
        </a:accent3>
        <a:accent4>
          <a:srgbClr val="1F3535"/>
        </a:accent4>
        <a:accent5>
          <a:srgbClr val="BAD7AC"/>
        </a:accent5>
        <a:accent6>
          <a:srgbClr val="8D4829"/>
        </a:accent6>
        <a:hlink>
          <a:srgbClr val="BDAC2F"/>
        </a:hlink>
        <a:folHlink>
          <a:srgbClr val="3888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71tgp_medical_3color 2">
        <a:dk1>
          <a:srgbClr val="000000"/>
        </a:dk1>
        <a:lt1>
          <a:srgbClr val="FFFFFF"/>
        </a:lt1>
        <a:dk2>
          <a:srgbClr val="1C4590"/>
        </a:dk2>
        <a:lt2>
          <a:srgbClr val="DDDDDD"/>
        </a:lt2>
        <a:accent1>
          <a:srgbClr val="B13621"/>
        </a:accent1>
        <a:accent2>
          <a:srgbClr val="5940D6"/>
        </a:accent2>
        <a:accent3>
          <a:srgbClr val="FFFFFF"/>
        </a:accent3>
        <a:accent4>
          <a:srgbClr val="000000"/>
        </a:accent4>
        <a:accent5>
          <a:srgbClr val="D5AEAB"/>
        </a:accent5>
        <a:accent6>
          <a:srgbClr val="5039C2"/>
        </a:accent6>
        <a:hlink>
          <a:srgbClr val="7DBE4C"/>
        </a:hlink>
        <a:folHlink>
          <a:srgbClr val="308D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71tgp_medical_3color 3">
        <a:dk1>
          <a:srgbClr val="000000"/>
        </a:dk1>
        <a:lt1>
          <a:srgbClr val="FFFFFF"/>
        </a:lt1>
        <a:dk2>
          <a:srgbClr val="3354A5"/>
        </a:dk2>
        <a:lt2>
          <a:srgbClr val="DDDDDD"/>
        </a:lt2>
        <a:accent1>
          <a:srgbClr val="CBB61D"/>
        </a:accent1>
        <a:accent2>
          <a:srgbClr val="684296"/>
        </a:accent2>
        <a:accent3>
          <a:srgbClr val="FFFFFF"/>
        </a:accent3>
        <a:accent4>
          <a:srgbClr val="000000"/>
        </a:accent4>
        <a:accent5>
          <a:srgbClr val="E2D7AB"/>
        </a:accent5>
        <a:accent6>
          <a:srgbClr val="5E3B87"/>
        </a:accent6>
        <a:hlink>
          <a:srgbClr val="1CA4B2"/>
        </a:hlink>
        <a:folHlink>
          <a:srgbClr val="1C5C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092TGp_new globe_v2</Template>
  <TotalTime>659</TotalTime>
  <Words>1458</Words>
  <Application>Microsoft Office PowerPoint</Application>
  <PresentationFormat>นำเสนอทางหน้าจอ (4:3)</PresentationFormat>
  <Paragraphs>355</Paragraphs>
  <Slides>48</Slides>
  <Notes>15</Notes>
  <HiddenSlides>0</HiddenSlides>
  <MMClips>0</MMClips>
  <ScaleCrop>false</ScaleCrop>
  <HeadingPairs>
    <vt:vector size="6" baseType="variant">
      <vt:variant>
        <vt:lpstr>ชุดรูปแบบ</vt:lpstr>
      </vt:variant>
      <vt:variant>
        <vt:i4>1</vt:i4>
      </vt:variant>
      <vt:variant>
        <vt:lpstr>เซิร์ฟเวอร์ OLE ฝังตัว</vt:lpstr>
      </vt:variant>
      <vt:variant>
        <vt:i4>1</vt:i4>
      </vt:variant>
      <vt:variant>
        <vt:lpstr>ชื่อเรื่องภาพนิ่ง</vt:lpstr>
      </vt:variant>
      <vt:variant>
        <vt:i4>48</vt:i4>
      </vt:variant>
    </vt:vector>
  </HeadingPairs>
  <TitlesOfParts>
    <vt:vector size="50" baseType="lpstr">
      <vt:lpstr>071tgp_medical_3color</vt:lpstr>
      <vt:lpstr>Image</vt:lpstr>
      <vt:lpstr>เทคโนโลยีมัลติมีเดีย  Multimedia Technology (BC 307/BC318) </vt:lpstr>
      <vt:lpstr>ทำความเข้าใจกับวิชา</vt:lpstr>
      <vt:lpstr>แนะนำตัว</vt:lpstr>
      <vt:lpstr>คำอธิบายรายวิชา</vt:lpstr>
      <vt:lpstr>Evaluation</vt:lpstr>
      <vt:lpstr>รายงานในวิชา</vt:lpstr>
      <vt:lpstr>กติกา &amp; ข้อตกลง</vt:lpstr>
      <vt:lpstr>หัวข้อรายงาน 1. Hypertext and Hypermedia 2. Text 3. Bitmap Graphic 4. Vector Graphic  5. Digital Sound 6. Digital Image 7. Digital Video 8. 3D Technology  </vt:lpstr>
      <vt:lpstr>ภาพนิ่ง 9</vt:lpstr>
      <vt:lpstr>ความหมาย องค์ประกอบ และประโยชน์ของมัลติมีเดีย</vt:lpstr>
      <vt:lpstr>ภาพนิ่ง 11</vt:lpstr>
      <vt:lpstr>มัลติมีเดีย  (Multimedia)</vt:lpstr>
      <vt:lpstr>มัลติมีเดีย  (Multimedia)</vt:lpstr>
      <vt:lpstr>องค์ประกอบของมัลติมีเดีย </vt:lpstr>
      <vt:lpstr>ความหมายมัลติมีเดีย</vt:lpstr>
      <vt:lpstr>การรวมองค์ประกอบ</vt:lpstr>
      <vt:lpstr>คุณค่าของมัลติมีเดีย</vt:lpstr>
      <vt:lpstr>ความเป็นมาของมัลติมีเดีย</vt:lpstr>
      <vt:lpstr>ความเป็นมาของมัลติมีเดีย</vt:lpstr>
      <vt:lpstr>ความเป็นมาของมัลติมีเดีย</vt:lpstr>
      <vt:lpstr>ความเป็นมาของมัลติมีเดีย</vt:lpstr>
      <vt:lpstr>ความเป็นมาของมัลติมีเดีย</vt:lpstr>
      <vt:lpstr>ความเป็นมาของมัลติมีเดีย</vt:lpstr>
      <vt:lpstr>ภาพนิ่ง 24</vt:lpstr>
      <vt:lpstr>มาตรฐานของมัลติมีเดียคอมพิวเตอร์</vt:lpstr>
      <vt:lpstr>  คุณสมบัติปัจจุบันของมัลติมีเดียพีซี </vt:lpstr>
      <vt:lpstr> โลโก้ที่ใช้ในการรับรองผลิตภัณฑ์ </vt:lpstr>
      <vt:lpstr>ส่วนประกอบพื้นฐานของมัลติมีเดียคอมพิวเตอร์</vt:lpstr>
      <vt:lpstr>คอมพิวเตอร์(Personal Compter) </vt:lpstr>
      <vt:lpstr>เครื่องอ่านซีดีรอม (CD-ROM Drive) </vt:lpstr>
      <vt:lpstr>แผงวงจรเสียง (Sound Board) </vt:lpstr>
      <vt:lpstr>ลำโพงภายนอก  (External Speakers) </vt:lpstr>
      <vt:lpstr>ซอฟท์แวร์ประยุกต์ (Application Software) </vt:lpstr>
      <vt:lpstr>ระบบมัลติมีเดีย</vt:lpstr>
      <vt:lpstr>ระบบมัลติมีเดีย</vt:lpstr>
      <vt:lpstr>อุปกรณ์ต่อพ่วงสัญญาณดิจิตอล (Digital signal)</vt:lpstr>
      <vt:lpstr>อุปกรณ์ต่อพ่วงสัญญาณอนาล็อก </vt:lpstr>
      <vt:lpstr>อุปกรณ์ต่อพ่วงสัญญาณเสียง</vt:lpstr>
      <vt:lpstr>รูปแบบการนำเสนอมัลติมีเดีย</vt:lpstr>
      <vt:lpstr>แบบเส้นตรง </vt:lpstr>
      <vt:lpstr>แบบอิสระ </vt:lpstr>
      <vt:lpstr>แบบวงกลมหรือ Web </vt:lpstr>
      <vt:lpstr>แบบฐานข้อมูล</vt:lpstr>
      <vt:lpstr>เทคโนโลยีที่เกี่ยวข้องกับมัลติมีเดีย</vt:lpstr>
      <vt:lpstr>ภาพนิ่ง 45</vt:lpstr>
      <vt:lpstr>ประโยชน์ของมัลติมีเดีย</vt:lpstr>
      <vt:lpstr>แบบฝึกหัด</vt:lpstr>
      <vt:lpstr>Mind Map</vt:lpstr>
    </vt:vector>
  </TitlesOfParts>
  <Company>org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การสร้าง Animation ด้วยโปรแกรม Flash</dc:title>
  <dc:creator>name</dc:creator>
  <cp:lastModifiedBy>Nao</cp:lastModifiedBy>
  <cp:revision>97</cp:revision>
  <dcterms:created xsi:type="dcterms:W3CDTF">2009-08-12T03:47:33Z</dcterms:created>
  <dcterms:modified xsi:type="dcterms:W3CDTF">2014-08-28T07:11:21Z</dcterms:modified>
</cp:coreProperties>
</file>