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5" r:id="rId3"/>
    <p:sldId id="276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306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77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</p:sldIdLst>
  <p:sldSz cx="9144000" cy="6858000" type="screen4x3"/>
  <p:notesSz cx="6858000" cy="9947275"/>
  <p:defaultTextStyle>
    <a:defPPr>
      <a:defRPr lang="th-TH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33FF"/>
    <a:srgbClr val="009999"/>
    <a:srgbClr val="6666FF"/>
    <a:srgbClr val="0E00BE"/>
    <a:srgbClr val="3366CC"/>
    <a:srgbClr val="CCFF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52" y="-84"/>
      </p:cViewPr>
      <p:guideLst>
        <p:guide orient="horz" pos="3133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418" cy="53579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228" y="0"/>
            <a:ext cx="3009418" cy="53579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Angsana New" charset="-34"/>
                <a:cs typeface="Angsana New" charset="-34"/>
              </a:defRPr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4670"/>
            <a:ext cx="3009418" cy="53579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228" y="9414670"/>
            <a:ext cx="3009418" cy="53579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Angsana New" charset="-34"/>
              </a:defRPr>
            </a:lvl1pPr>
          </a:lstStyle>
          <a:p>
            <a:pPr>
              <a:defRPr/>
            </a:pPr>
            <a:fld id="{082EA0E3-132F-46D9-9ACE-323778E5FBF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444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59" y="0"/>
            <a:ext cx="297244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Angsana New" charset="-34"/>
                <a:cs typeface="Angsana New" charset="-34"/>
              </a:defRPr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5018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22" y="4724878"/>
            <a:ext cx="5028557" cy="447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317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752"/>
            <a:ext cx="2972444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17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59" y="9449752"/>
            <a:ext cx="297244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Angsana New" charset="-34"/>
              </a:defRPr>
            </a:lvl1pPr>
          </a:lstStyle>
          <a:p>
            <a:pPr>
              <a:defRPr/>
            </a:pPr>
            <a:fld id="{B027E9F7-8620-44AE-868B-0044CC9BEB4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724401</a:t>
            </a:r>
          </a:p>
        </p:txBody>
      </p:sp>
      <p:sp>
        <p:nvSpPr>
          <p:cNvPr id="5120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CCA8A-D440-4FC5-A1CB-6637C43E3712}" type="slidenum">
              <a:rPr lang="en-US" smtClean="0">
                <a:latin typeface="Angsana New" pitchFamily="18" charset="-34"/>
              </a:rPr>
              <a:pPr/>
              <a:t>1</a:t>
            </a:fld>
            <a:endParaRPr lang="th-TH" smtClean="0">
              <a:latin typeface="Angsana New" pitchFamily="18" charset="-34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724401</a:t>
            </a:r>
          </a:p>
        </p:txBody>
      </p:sp>
      <p:sp>
        <p:nvSpPr>
          <p:cNvPr id="5222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60B41-1050-42F1-9052-640043FCB3B4}" type="slidenum">
              <a:rPr lang="en-US" smtClean="0">
                <a:latin typeface="Angsana New" pitchFamily="18" charset="-34"/>
              </a:rPr>
              <a:pPr/>
              <a:t>7</a:t>
            </a:fld>
            <a:endParaRPr lang="th-TH" smtClean="0">
              <a:latin typeface="Angsana New" pitchFamily="18" charset="-34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724401</a:t>
            </a:r>
          </a:p>
        </p:txBody>
      </p:sp>
      <p:sp>
        <p:nvSpPr>
          <p:cNvPr id="5325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2F88F-05C1-4C01-ADF3-A745746395FC}" type="slidenum">
              <a:rPr lang="en-US" smtClean="0">
                <a:latin typeface="Angsana New" pitchFamily="18" charset="-34"/>
              </a:rPr>
              <a:pPr/>
              <a:t>29</a:t>
            </a:fld>
            <a:endParaRPr lang="th-TH" smtClean="0">
              <a:latin typeface="Angsana New" pitchFamily="18" charset="-34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724401</a:t>
            </a:r>
          </a:p>
        </p:txBody>
      </p:sp>
      <p:sp>
        <p:nvSpPr>
          <p:cNvPr id="5427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00677-D17F-4676-AC6E-7C68AFC1BFE9}" type="slidenum">
              <a:rPr lang="en-US" smtClean="0">
                <a:latin typeface="Angsana New" pitchFamily="18" charset="-34"/>
              </a:rPr>
              <a:pPr/>
              <a:t>31</a:t>
            </a:fld>
            <a:endParaRPr lang="th-TH" smtClean="0">
              <a:latin typeface="Angsana New" pitchFamily="18" charset="-34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3462-7828-41CD-81CB-9A93224E053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5D479-A527-4DAD-BCFD-DA7E3B8751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19900" y="76200"/>
            <a:ext cx="201930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90550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5AC9C-05D5-4347-8D9F-E4737340EE9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43A2-36AE-45B6-982D-FB2613C8A6F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28CD-3E86-425B-BDFE-966CDCAEC58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B7AE9-B90C-4A37-9723-C53850A51AB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4346-7715-4520-96C1-9DDADB16B37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3158-5BB4-435A-AA24-05DFD626AEF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F6F5-750D-4B73-B1E1-87D5F4A8038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8A6F1-91B8-4F2E-95D8-F414AA46CF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F5685-EB06-4838-88CC-71F38F13256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54FA-638E-4F94-B4CE-6696048DCE7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003C"/>
            </a:gs>
            <a:gs pos="50000">
              <a:srgbClr val="003399"/>
            </a:gs>
            <a:gs pos="100000">
              <a:srgbClr val="06003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600">
                <a:cs typeface="Tahoma" pitchFamily="34" charset="0"/>
              </a:defRPr>
            </a:lvl1pPr>
          </a:lstStyle>
          <a:p>
            <a:pPr>
              <a:defRPr/>
            </a:pPr>
            <a:r>
              <a:rPr lang="th-TH"/>
              <a:t>724401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600"/>
            </a:lvl1pPr>
          </a:lstStyle>
          <a:p>
            <a:pPr>
              <a:defRPr/>
            </a:pPr>
            <a:fld id="{A42325B9-47D8-4ECB-8AE5-0102BED8AC1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81000" y="-457200"/>
            <a:ext cx="7316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6000" b="1">
                <a:solidFill>
                  <a:srgbClr val="003399"/>
                </a:solidFill>
              </a:rPr>
              <a:t>Multimedia Design</a:t>
            </a:r>
            <a:endParaRPr lang="th-TH" sz="6000" b="1">
              <a:solidFill>
                <a:srgbClr val="003399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 rot="5400000">
            <a:off x="5936456" y="2980532"/>
            <a:ext cx="64738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8800" b="1">
                <a:solidFill>
                  <a:srgbClr val="003399"/>
                </a:solidFill>
              </a:rPr>
              <a:t>Multimedia</a:t>
            </a:r>
            <a:endParaRPr lang="th-TH" sz="8800" b="1">
              <a:solidFill>
                <a:srgbClr val="003399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pPr algn="ctr"/>
            <a:r>
              <a:rPr lang="th-TH" b="1" dirty="0" smtClean="0"/>
              <a:t>Multimedia Designs </a:t>
            </a:r>
            <a:br>
              <a:rPr lang="th-TH" b="1" dirty="0" smtClean="0"/>
            </a:br>
            <a:r>
              <a:rPr lang="en-US" b="1" dirty="0" smtClean="0"/>
              <a:t>(Course</a:t>
            </a:r>
            <a:r>
              <a:rPr lang="en-US" b="1" dirty="0" smtClean="0"/>
              <a:t>ware)</a:t>
            </a:r>
            <a:endParaRPr lang="th-TH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8153400" cy="17526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555625" y="317500"/>
            <a:ext cx="3341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ผังงาน (Flowchat) 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1598613" y="1568450"/>
            <a:ext cx="2438400" cy="7826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7700" name="AutoShape 4"/>
          <p:cNvSpPr>
            <a:spLocks noChangeArrowheads="1"/>
          </p:cNvSpPr>
          <p:nvPr/>
        </p:nvSpPr>
        <p:spPr bwMode="auto">
          <a:xfrm>
            <a:off x="1544638" y="5289550"/>
            <a:ext cx="2573337" cy="815975"/>
          </a:xfrm>
          <a:prstGeom prst="diamon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7701" name="AutoShape 5"/>
          <p:cNvSpPr>
            <a:spLocks noChangeArrowheads="1"/>
          </p:cNvSpPr>
          <p:nvPr/>
        </p:nvSpPr>
        <p:spPr bwMode="auto">
          <a:xfrm>
            <a:off x="1658938" y="2817813"/>
            <a:ext cx="2222500" cy="895350"/>
          </a:xfrm>
          <a:prstGeom prst="parallelogram">
            <a:avLst>
              <a:gd name="adj" fmla="val 62045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7702" name="Freeform 6"/>
          <p:cNvSpPr>
            <a:spLocks/>
          </p:cNvSpPr>
          <p:nvPr/>
        </p:nvSpPr>
        <p:spPr bwMode="auto">
          <a:xfrm>
            <a:off x="1647825" y="3995738"/>
            <a:ext cx="2303463" cy="1009650"/>
          </a:xfrm>
          <a:custGeom>
            <a:avLst/>
            <a:gdLst/>
            <a:ahLst/>
            <a:cxnLst>
              <a:cxn ang="0">
                <a:pos x="7" y="614"/>
              </a:cxn>
              <a:cxn ang="0">
                <a:pos x="1450" y="614"/>
              </a:cxn>
              <a:cxn ang="0">
                <a:pos x="1450" y="0"/>
              </a:cxn>
              <a:cxn ang="0">
                <a:pos x="0" y="343"/>
              </a:cxn>
              <a:cxn ang="0">
                <a:pos x="0" y="635"/>
              </a:cxn>
            </a:cxnLst>
            <a:rect l="0" t="0" r="r" b="b"/>
            <a:pathLst>
              <a:path w="1451" h="636">
                <a:moveTo>
                  <a:pt x="7" y="614"/>
                </a:moveTo>
                <a:lnTo>
                  <a:pt x="1450" y="614"/>
                </a:lnTo>
                <a:lnTo>
                  <a:pt x="1450" y="0"/>
                </a:lnTo>
                <a:lnTo>
                  <a:pt x="0" y="343"/>
                </a:lnTo>
                <a:lnTo>
                  <a:pt x="0" y="635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 cap="rnd">
            <a:noFill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4887913" y="1325563"/>
            <a:ext cx="32400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Operation</a:t>
            </a:r>
            <a:r>
              <a:rPr lang="th-TH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/</a:t>
            </a:r>
            <a:r>
              <a:rPr lang="th-TH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Definition</a:t>
            </a:r>
            <a:endParaRPr lang="th-TH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Expression</a:t>
            </a:r>
            <a:endParaRPr lang="th-TH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4887913" y="2879725"/>
            <a:ext cx="1709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Read Data</a:t>
            </a: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4911725" y="4083050"/>
            <a:ext cx="187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Input Data 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4910138" y="5294313"/>
            <a:ext cx="1376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Decision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555625" y="317500"/>
            <a:ext cx="1958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Storyboard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730250" y="1416050"/>
            <a:ext cx="2097088" cy="20399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047750" y="1722438"/>
            <a:ext cx="781050" cy="7810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98575" y="2324100"/>
            <a:ext cx="1257300" cy="622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535113" y="1598613"/>
            <a:ext cx="577850" cy="1063625"/>
          </a:xfrm>
          <a:prstGeom prst="triangle">
            <a:avLst>
              <a:gd name="adj" fmla="val 49995"/>
            </a:avLst>
          </a:prstGeom>
          <a:solidFill>
            <a:srgbClr val="33CC33"/>
          </a:solidFill>
          <a:ln w="127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1109663" y="2995613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Frame 1</a:t>
            </a: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3505200" y="1420813"/>
            <a:ext cx="2097088" cy="20399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3884613" y="3000375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Frame 2</a:t>
            </a: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6292850" y="1416050"/>
            <a:ext cx="2097088" cy="20399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6672263" y="2995613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Frame 3</a:t>
            </a: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730250" y="4006850"/>
            <a:ext cx="2097088" cy="20399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069975" y="4305300"/>
            <a:ext cx="1362075" cy="109855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4049713" y="1674813"/>
            <a:ext cx="577850" cy="1063625"/>
          </a:xfrm>
          <a:prstGeom prst="triangle">
            <a:avLst>
              <a:gd name="adj" fmla="val 49995"/>
            </a:avLst>
          </a:prstGeom>
          <a:solidFill>
            <a:srgbClr val="33CC33"/>
          </a:solidFill>
          <a:ln w="127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1109663" y="5586413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Frame 4</a:t>
            </a:r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3505200" y="4011613"/>
            <a:ext cx="2097088" cy="20399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3884613" y="5591175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Frame 5</a:t>
            </a:r>
          </a:p>
        </p:txBody>
      </p: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6292850" y="4006850"/>
            <a:ext cx="2097088" cy="20399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6672263" y="5586413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Frame 6</a:t>
            </a: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4095750" y="4465638"/>
            <a:ext cx="781050" cy="7810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4197350" y="1911350"/>
            <a:ext cx="1130300" cy="673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6711950" y="1835150"/>
            <a:ext cx="596900" cy="749300"/>
          </a:xfrm>
          <a:prstGeom prst="homePlate">
            <a:avLst>
              <a:gd name="adj" fmla="val 33333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7016750" y="2139950"/>
            <a:ext cx="1054100" cy="673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44" name="Rectangle 24"/>
          <p:cNvSpPr>
            <a:spLocks noChangeArrowheads="1"/>
          </p:cNvSpPr>
          <p:nvPr/>
        </p:nvSpPr>
        <p:spPr bwMode="auto">
          <a:xfrm>
            <a:off x="6537325" y="4449763"/>
            <a:ext cx="1541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ABCDEF</a:t>
            </a: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6629400" y="4495800"/>
            <a:ext cx="1371600" cy="0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6629400" y="5181600"/>
            <a:ext cx="1371600" cy="0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555625" y="317500"/>
            <a:ext cx="1958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Storyboard</a:t>
            </a:r>
          </a:p>
        </p:txBody>
      </p:sp>
      <p:pic>
        <p:nvPicPr>
          <p:cNvPr id="13315" name="Picture 27" descr="1"/>
          <p:cNvPicPr>
            <a:picLocks noChangeAspect="1" noChangeArrowheads="1"/>
          </p:cNvPicPr>
          <p:nvPr/>
        </p:nvPicPr>
        <p:blipFill>
          <a:blip r:embed="rId2">
            <a:lum bright="-30000" contrast="42000"/>
          </a:blip>
          <a:srcRect/>
          <a:stretch>
            <a:fillRect/>
          </a:stretch>
        </p:blipFill>
        <p:spPr bwMode="auto">
          <a:xfrm>
            <a:off x="304800" y="1143000"/>
            <a:ext cx="84582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555625" y="317500"/>
            <a:ext cx="1958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Storyboard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615950" y="1377950"/>
            <a:ext cx="7912100" cy="46355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842963" y="1604963"/>
            <a:ext cx="4178300" cy="3416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5241925" y="1341438"/>
            <a:ext cx="247015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ucrosiaUPC" pitchFamily="18" charset="-34"/>
              </a:rPr>
              <a:t>Frame No. </a:t>
            </a:r>
          </a:p>
          <a:p>
            <a:pPr algn="l">
              <a:defRPr/>
            </a:pPr>
            <a:r>
              <a:rPr lang="th-TH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ucrosiaUPC" pitchFamily="18" charset="-34"/>
              </a:rPr>
              <a:t>ประเภทภาพ</a:t>
            </a:r>
          </a:p>
          <a:p>
            <a:pPr algn="l">
              <a:defRPr/>
            </a:pPr>
            <a:r>
              <a:rPr lang="th-TH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ucrosiaUPC" pitchFamily="18" charset="-34"/>
              </a:rPr>
              <a:t>    ภาพนิ่ง</a:t>
            </a:r>
          </a:p>
          <a:p>
            <a:pPr algn="l">
              <a:defRPr/>
            </a:pPr>
            <a:r>
              <a:rPr lang="th-TH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ucrosiaUPC" pitchFamily="18" charset="-34"/>
              </a:rPr>
              <a:t>    ภาพเคลื่อนไหว</a:t>
            </a:r>
          </a:p>
          <a:p>
            <a:pPr algn="l">
              <a:defRPr/>
            </a:pPr>
            <a:r>
              <a:rPr lang="th-TH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ucrosiaUPC" pitchFamily="18" charset="-34"/>
              </a:rPr>
              <a:t>    ภาพกราฟิก</a:t>
            </a:r>
          </a:p>
          <a:p>
            <a:pPr algn="l">
              <a:defRPr/>
            </a:pPr>
            <a:r>
              <a:rPr lang="th-TH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ucrosiaUPC" pitchFamily="18" charset="-34"/>
              </a:rPr>
              <a:t>    ภาพ</a:t>
            </a:r>
          </a:p>
          <a:p>
            <a:pPr algn="l">
              <a:defRPr/>
            </a:pPr>
            <a:r>
              <a:rPr lang="th-TH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ucrosiaUPC" pitchFamily="18" charset="-34"/>
              </a:rPr>
              <a:t>ลักษณะการนำเสนอ</a:t>
            </a:r>
          </a:p>
          <a:p>
            <a:pPr algn="l">
              <a:defRPr/>
            </a:pPr>
            <a:endParaRPr lang="th-TH" sz="32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endParaRPr lang="th-TH" sz="32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EucrosiaUPC" pitchFamily="18" charset="-34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5410200" y="5029200"/>
            <a:ext cx="2971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410200" y="5334000"/>
            <a:ext cx="2971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5410200" y="5638800"/>
            <a:ext cx="2971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6324600" y="4191000"/>
            <a:ext cx="2057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5340350" y="2520950"/>
            <a:ext cx="215900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5340350" y="2978150"/>
            <a:ext cx="215900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5340350" y="3435350"/>
            <a:ext cx="215900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9757" name="Rectangle 13"/>
          <p:cNvSpPr>
            <a:spLocks noChangeArrowheads="1"/>
          </p:cNvSpPr>
          <p:nvPr/>
        </p:nvSpPr>
        <p:spPr bwMode="auto">
          <a:xfrm>
            <a:off x="5340350" y="3892550"/>
            <a:ext cx="215900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7237449" y="1457298"/>
            <a:ext cx="1241442" cy="36195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9759" name="Rectangle 15"/>
          <p:cNvSpPr>
            <a:spLocks noChangeArrowheads="1"/>
          </p:cNvSpPr>
          <p:nvPr/>
        </p:nvSpPr>
        <p:spPr bwMode="auto">
          <a:xfrm>
            <a:off x="996950" y="5416550"/>
            <a:ext cx="215900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9760" name="Rectangle 16"/>
          <p:cNvSpPr>
            <a:spLocks noChangeArrowheads="1"/>
          </p:cNvSpPr>
          <p:nvPr/>
        </p:nvSpPr>
        <p:spPr bwMode="auto">
          <a:xfrm>
            <a:off x="3130550" y="5416550"/>
            <a:ext cx="215900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9761" name="Rectangle 17"/>
          <p:cNvSpPr>
            <a:spLocks noChangeArrowheads="1"/>
          </p:cNvSpPr>
          <p:nvPr/>
        </p:nvSpPr>
        <p:spPr bwMode="auto">
          <a:xfrm>
            <a:off x="1279525" y="5227638"/>
            <a:ext cx="1173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ucrosiaUPC" pitchFamily="18" charset="-34"/>
              </a:rPr>
              <a:t>ข้อความ</a:t>
            </a:r>
          </a:p>
        </p:txBody>
      </p:sp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3413125" y="5227638"/>
            <a:ext cx="757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ucrosiaUPC" pitchFamily="18" charset="-34"/>
              </a:rPr>
              <a:t>เสียง</a:t>
            </a:r>
          </a:p>
        </p:txBody>
      </p:sp>
      <p:sp>
        <p:nvSpPr>
          <p:cNvPr id="159763" name="Rectangle 19"/>
          <p:cNvSpPr>
            <a:spLocks noChangeArrowheads="1"/>
          </p:cNvSpPr>
          <p:nvPr/>
        </p:nvSpPr>
        <p:spPr bwMode="auto">
          <a:xfrm>
            <a:off x="1584325" y="2849563"/>
            <a:ext cx="267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ภาพหรือข้อความ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852488" y="373063"/>
            <a:ext cx="7947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ขั้นตอน</a:t>
            </a: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การออกแบบผังงานและบทดำเนินเรื่อง 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36493" y="1360488"/>
            <a:ext cx="8544042" cy="495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1. ออกแบบจุดเริ่มต้นและจุดสิ้นสุดของเนื้อหาบทเรียน </a:t>
            </a:r>
          </a:p>
          <a:p>
            <a:pPr algn="l">
              <a:defRPr/>
            </a:pPr>
            <a:r>
              <a:rPr lang="th-TH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2. แสดงให้เห็นถึงการเชื่อมต่อระหว่างเนื้อหาแต่ละ</a:t>
            </a:r>
          </a:p>
          <a:p>
            <a:pPr algn="l">
              <a:defRPr/>
            </a:pPr>
            <a:r>
              <a:rPr lang="th-TH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เฟรม และแสดงความสัมพันธ์การเชื่อมโยงบทเรียน</a:t>
            </a:r>
            <a:endParaRPr lang="th-TH" sz="4000" b="1" dirty="0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3. แสดงปฏิสัมพันธ์ของเฟรมต่างๆ ของบทเรียน</a:t>
            </a:r>
          </a:p>
          <a:p>
            <a:pPr algn="l">
              <a:defRPr/>
            </a:pPr>
            <a:r>
              <a:rPr lang="th-TH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4. แสดงรูปแบบการดำเนินบทเรียนว่าเป็นแบบเชิงเส้น</a:t>
            </a:r>
          </a:p>
          <a:p>
            <a:pPr algn="l">
              <a:defRPr/>
            </a:pPr>
            <a:r>
              <a:rPr lang="th-TH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</a:t>
            </a:r>
            <a:r>
              <a:rPr lang="th-TH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(</a:t>
            </a:r>
            <a:r>
              <a:rPr lang="th-TH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Linear</a:t>
            </a:r>
            <a:r>
              <a:rPr lang="th-TH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</a:t>
            </a:r>
            <a:r>
              <a:rPr lang="th-TH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Type</a:t>
            </a:r>
            <a:r>
              <a:rPr lang="th-TH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) หรือแบบสาขา (</a:t>
            </a:r>
            <a:r>
              <a:rPr lang="th-TH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Branching</a:t>
            </a:r>
            <a:r>
              <a:rPr lang="th-TH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</a:t>
            </a:r>
            <a:r>
              <a:rPr lang="th-TH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Type</a:t>
            </a:r>
            <a:r>
              <a:rPr lang="th-TH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)</a:t>
            </a:r>
          </a:p>
          <a:p>
            <a:pPr algn="l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5. แสดงการดำเนินบทเรียนและวิธีการนำเสนอเนื้อหา</a:t>
            </a:r>
          </a:p>
          <a:p>
            <a:pPr algn="l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และกิจกรรม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555625" y="203200"/>
            <a:ext cx="7615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การดำเนินบทเรียน</a:t>
            </a: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แบบเชิงเส้น (Linear)</a:t>
            </a:r>
            <a:r>
              <a:rPr lang="th-TH" sz="4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</a:t>
            </a:r>
          </a:p>
        </p:txBody>
      </p:sp>
      <p:sp>
        <p:nvSpPr>
          <p:cNvPr id="161795" name="Oval 3"/>
          <p:cNvSpPr>
            <a:spLocks noChangeArrowheads="1"/>
          </p:cNvSpPr>
          <p:nvPr/>
        </p:nvSpPr>
        <p:spPr bwMode="auto">
          <a:xfrm>
            <a:off x="1447800" y="17526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1619250" y="18605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2819400" y="17526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2990850" y="18605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61799" name="Oval 7"/>
          <p:cNvSpPr>
            <a:spLocks noChangeArrowheads="1"/>
          </p:cNvSpPr>
          <p:nvPr/>
        </p:nvSpPr>
        <p:spPr bwMode="auto">
          <a:xfrm>
            <a:off x="4191000" y="17526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4362450" y="18605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5562600" y="17526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5734050" y="18605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61803" name="Oval 11"/>
          <p:cNvSpPr>
            <a:spLocks noChangeArrowheads="1"/>
          </p:cNvSpPr>
          <p:nvPr/>
        </p:nvSpPr>
        <p:spPr bwMode="auto">
          <a:xfrm>
            <a:off x="6934200" y="17526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7105650" y="18605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438400" y="2209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3810000" y="2209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5181600" y="2209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6553200" y="2209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066800" y="2209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7924800" y="2209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811" name="Rectangle 19"/>
          <p:cNvSpPr>
            <a:spLocks noChangeArrowheads="1"/>
          </p:cNvSpPr>
          <p:nvPr/>
        </p:nvSpPr>
        <p:spPr bwMode="auto">
          <a:xfrm>
            <a:off x="517525" y="3154363"/>
            <a:ext cx="81216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รูปแบบการดำเนินบทเรียนแบบนี้  เนื้อหาแต่ละเฟรมจะ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เรียงลำดับต่อเนื่องกันไปตั้งแต่ต้นจนจบบทเรียน จะไม่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สามารถข้ามกระโดดไปยังเฟรมหรือเนื้อหาส่วนใดๆ </a:t>
            </a: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ได้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หากไม่ผ่านเนื้อหาเฟรมต้นๆ มาก่อน  จึงเป็นรูปแบบที่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ง่ายต่อการสร้างและพัฒนา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Oval 2"/>
          <p:cNvSpPr>
            <a:spLocks noChangeArrowheads="1"/>
          </p:cNvSpPr>
          <p:nvPr/>
        </p:nvSpPr>
        <p:spPr bwMode="auto">
          <a:xfrm>
            <a:off x="2667000" y="17526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838450" y="18605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5410200" y="17526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5581650" y="18605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657600" y="22098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609600" y="29718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781050" y="30797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62825" name="Oval 9"/>
          <p:cNvSpPr>
            <a:spLocks noChangeArrowheads="1"/>
          </p:cNvSpPr>
          <p:nvPr/>
        </p:nvSpPr>
        <p:spPr bwMode="auto">
          <a:xfrm>
            <a:off x="1981200" y="29718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2152650" y="30797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62827" name="Oval 11"/>
          <p:cNvSpPr>
            <a:spLocks noChangeArrowheads="1"/>
          </p:cNvSpPr>
          <p:nvPr/>
        </p:nvSpPr>
        <p:spPr bwMode="auto">
          <a:xfrm>
            <a:off x="3352800" y="29718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3524250" y="30797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62829" name="Oval 13"/>
          <p:cNvSpPr>
            <a:spLocks noChangeArrowheads="1"/>
          </p:cNvSpPr>
          <p:nvPr/>
        </p:nvSpPr>
        <p:spPr bwMode="auto">
          <a:xfrm>
            <a:off x="4724400" y="29718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4895850" y="30797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62831" name="Oval 15"/>
          <p:cNvSpPr>
            <a:spLocks noChangeArrowheads="1"/>
          </p:cNvSpPr>
          <p:nvPr/>
        </p:nvSpPr>
        <p:spPr bwMode="auto">
          <a:xfrm>
            <a:off x="6096000" y="29718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6267450" y="30797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1600200" y="3429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2971800" y="3429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4343400" y="3429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5715000" y="3429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228600" y="3429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7086600" y="3429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39" name="Oval 23"/>
          <p:cNvSpPr>
            <a:spLocks noChangeArrowheads="1"/>
          </p:cNvSpPr>
          <p:nvPr/>
        </p:nvSpPr>
        <p:spPr bwMode="auto">
          <a:xfrm>
            <a:off x="1981200" y="4114800"/>
            <a:ext cx="838200" cy="838200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33CC33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40" name="Rectangle 24"/>
          <p:cNvSpPr>
            <a:spLocks noChangeArrowheads="1"/>
          </p:cNvSpPr>
          <p:nvPr/>
        </p:nvSpPr>
        <p:spPr bwMode="auto">
          <a:xfrm>
            <a:off x="2152650" y="42227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 </a:t>
            </a:r>
          </a:p>
        </p:txBody>
      </p:sp>
      <p:sp>
        <p:nvSpPr>
          <p:cNvPr id="162841" name="Oval 25"/>
          <p:cNvSpPr>
            <a:spLocks noChangeArrowheads="1"/>
          </p:cNvSpPr>
          <p:nvPr/>
        </p:nvSpPr>
        <p:spPr bwMode="auto">
          <a:xfrm>
            <a:off x="3352800" y="4114800"/>
            <a:ext cx="838200" cy="838200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33CC33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42" name="Rectangle 26"/>
          <p:cNvSpPr>
            <a:spLocks noChangeArrowheads="1"/>
          </p:cNvSpPr>
          <p:nvPr/>
        </p:nvSpPr>
        <p:spPr bwMode="auto">
          <a:xfrm>
            <a:off x="3524250" y="42227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 </a:t>
            </a:r>
          </a:p>
        </p:txBody>
      </p:sp>
      <p:sp>
        <p:nvSpPr>
          <p:cNvPr id="162843" name="Oval 27"/>
          <p:cNvSpPr>
            <a:spLocks noChangeArrowheads="1"/>
          </p:cNvSpPr>
          <p:nvPr/>
        </p:nvSpPr>
        <p:spPr bwMode="auto">
          <a:xfrm>
            <a:off x="4724400" y="4114800"/>
            <a:ext cx="838200" cy="838200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33CC33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44" name="Rectangle 28"/>
          <p:cNvSpPr>
            <a:spLocks noChangeArrowheads="1"/>
          </p:cNvSpPr>
          <p:nvPr/>
        </p:nvSpPr>
        <p:spPr bwMode="auto">
          <a:xfrm>
            <a:off x="4895850" y="42227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162845" name="Oval 29"/>
          <p:cNvSpPr>
            <a:spLocks noChangeArrowheads="1"/>
          </p:cNvSpPr>
          <p:nvPr/>
        </p:nvSpPr>
        <p:spPr bwMode="auto">
          <a:xfrm>
            <a:off x="6096000" y="4114800"/>
            <a:ext cx="838200" cy="838200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33CC33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46" name="Rectangle 30"/>
          <p:cNvSpPr>
            <a:spLocks noChangeArrowheads="1"/>
          </p:cNvSpPr>
          <p:nvPr/>
        </p:nvSpPr>
        <p:spPr bwMode="auto">
          <a:xfrm>
            <a:off x="6267450" y="42227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 </a:t>
            </a:r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2971800" y="4572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4343400" y="4572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5715000" y="4572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50" name="Oval 34"/>
          <p:cNvSpPr>
            <a:spLocks noChangeArrowheads="1"/>
          </p:cNvSpPr>
          <p:nvPr/>
        </p:nvSpPr>
        <p:spPr bwMode="auto">
          <a:xfrm>
            <a:off x="7467600" y="29718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51" name="Rectangle 35"/>
          <p:cNvSpPr>
            <a:spLocks noChangeArrowheads="1"/>
          </p:cNvSpPr>
          <p:nvPr/>
        </p:nvSpPr>
        <p:spPr bwMode="auto">
          <a:xfrm>
            <a:off x="7639050" y="30797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8458200" y="3429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53" name="Oval 37"/>
          <p:cNvSpPr>
            <a:spLocks noChangeArrowheads="1"/>
          </p:cNvSpPr>
          <p:nvPr/>
        </p:nvSpPr>
        <p:spPr bwMode="auto">
          <a:xfrm>
            <a:off x="2667000" y="5181600"/>
            <a:ext cx="838200" cy="838200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33CC33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54" name="Rectangle 38"/>
          <p:cNvSpPr>
            <a:spLocks noChangeArrowheads="1"/>
          </p:cNvSpPr>
          <p:nvPr/>
        </p:nvSpPr>
        <p:spPr bwMode="auto">
          <a:xfrm>
            <a:off x="2838450" y="52895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</a:t>
            </a:r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3657600" y="5638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56" name="Oval 40"/>
          <p:cNvSpPr>
            <a:spLocks noChangeArrowheads="1"/>
          </p:cNvSpPr>
          <p:nvPr/>
        </p:nvSpPr>
        <p:spPr bwMode="auto">
          <a:xfrm>
            <a:off x="4038600" y="5181600"/>
            <a:ext cx="838200" cy="838200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33CC33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2857" name="Rectangle 41"/>
          <p:cNvSpPr>
            <a:spLocks noChangeArrowheads="1"/>
          </p:cNvSpPr>
          <p:nvPr/>
        </p:nvSpPr>
        <p:spPr bwMode="auto">
          <a:xfrm>
            <a:off x="4210050" y="52895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</a:t>
            </a:r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 flipV="1">
            <a:off x="2514600" y="25908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6172200" y="26670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>
            <a:off x="2362200" y="3962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2590800" y="51054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V="1">
            <a:off x="4800600" y="50292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H="1" flipV="1">
            <a:off x="5562600" y="3810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Text Box 48"/>
          <p:cNvSpPr txBox="1">
            <a:spLocks noChangeArrowheads="1"/>
          </p:cNvSpPr>
          <p:nvPr/>
        </p:nvSpPr>
        <p:spPr bwMode="auto">
          <a:xfrm>
            <a:off x="838200" y="381000"/>
            <a:ext cx="7807325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การดำเนินบทเรียน</a:t>
            </a: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แบบสาขา (Branching)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484188" y="1385888"/>
            <a:ext cx="81756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รูปแบบการดำเนินบทเรียนแบบสาขา เนื้อหาแต่ละเฟรม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จะไม่เรียงลำดับเหมือนแบบเชิงเส้น   </a:t>
            </a: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แต่จะเป็นไปตาม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ลักษณะเนื้อหาหรือผู้ออกแบบบทเรียนที่ได้วิเคราะห์ขึ้น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มาว่าต้องการอย่างไร การดำเนินบทเรียนแบบนี้จะตอบ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สนองความต้องการของผู้เรียนได้ดีกว่าแบบแรก</a:t>
            </a: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ผู้เรียน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ที่รับรู้เนื้อหาได้เร็วจะได้รับเนื้อหาที่แตกต่างจากผู้เรียนที่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รับรู้เนื้อหาได้ช้า  ซึ่งทำให้ผู้เรียนแต่ละคนศึกษาเนื้อหา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ได้จบในเวลาที่แตกต่างกัน ขึ้นอยู่กับความสามารถ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7807325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การดำเนินบทเรียน</a:t>
            </a: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แบบสาขา (Branching)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Oval 2"/>
          <p:cNvSpPr>
            <a:spLocks noChangeArrowheads="1"/>
          </p:cNvSpPr>
          <p:nvPr/>
        </p:nvSpPr>
        <p:spPr bwMode="auto">
          <a:xfrm>
            <a:off x="801688" y="541338"/>
            <a:ext cx="504825" cy="504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828675" y="409575"/>
            <a:ext cx="668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3. การออกแบบหน้าจอภาพ (Screen Design)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1258888" y="1077913"/>
            <a:ext cx="74803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การออกแบบหน้าจอภาพ หมายถึง การจัดพื้นที่ของ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จอภาพเพื่อใช้ในการนำเสนอเนื้อหา ภาพ และส่วน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ประกอบอื่นๆ  สิ่งที่ต้องพิจารณามีดังนี้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1.  การกำหนดความละเอียดภาพ (Resolution)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เช่น  VGA 640 x 480 dpi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       SVGA 800 x 600 dpi หรือขนาดอื่นๆ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2.  การจัดพื้นที่แต่ละหน้าจอภาพในการนำเสนอ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เช่น  พื้นที่การนำเสนอข้อความ และภาพ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       พื้นที่การให้ข้อมูลย้อนกลับและอื่นๆ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692150" y="225425"/>
            <a:ext cx="6969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การออกแบบ</a:t>
            </a: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หน้าจอภาพ (Template)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106488" y="1447800"/>
            <a:ext cx="6797675" cy="5006975"/>
          </a:xfrm>
          <a:prstGeom prst="roundRect">
            <a:avLst>
              <a:gd name="adj" fmla="val 12495"/>
            </a:avLst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528763" y="1631950"/>
            <a:ext cx="5895975" cy="328613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1544638" y="5867400"/>
            <a:ext cx="5895975" cy="328613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1531938" y="1644650"/>
            <a:ext cx="527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1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Topic                                                                Frame No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344738" y="1722438"/>
            <a:ext cx="3206750" cy="1349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902450" y="1733550"/>
            <a:ext cx="384175" cy="123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1604963" y="5880100"/>
            <a:ext cx="567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1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Help   About    Exit   Next   Previous 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5349875" y="5942013"/>
            <a:ext cx="1982788" cy="168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3128963" y="3629025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18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Image and Dialogue Area</a:t>
            </a:r>
          </a:p>
        </p:txBody>
      </p:sp>
      <p:sp>
        <p:nvSpPr>
          <p:cNvPr id="165900" name="Freeform 12"/>
          <p:cNvSpPr>
            <a:spLocks/>
          </p:cNvSpPr>
          <p:nvPr/>
        </p:nvSpPr>
        <p:spPr bwMode="auto">
          <a:xfrm>
            <a:off x="6329363" y="5265738"/>
            <a:ext cx="1203325" cy="739775"/>
          </a:xfrm>
          <a:custGeom>
            <a:avLst/>
            <a:gdLst/>
            <a:ahLst/>
            <a:cxnLst>
              <a:cxn ang="0">
                <a:pos x="297" y="0"/>
              </a:cxn>
              <a:cxn ang="0">
                <a:pos x="0" y="465"/>
              </a:cxn>
              <a:cxn ang="0">
                <a:pos x="757" y="43"/>
              </a:cxn>
              <a:cxn ang="0">
                <a:pos x="297" y="0"/>
              </a:cxn>
            </a:cxnLst>
            <a:rect l="0" t="0" r="r" b="b"/>
            <a:pathLst>
              <a:path w="758" h="466">
                <a:moveTo>
                  <a:pt x="297" y="0"/>
                </a:moveTo>
                <a:lnTo>
                  <a:pt x="0" y="465"/>
                </a:lnTo>
                <a:lnTo>
                  <a:pt x="757" y="43"/>
                </a:lnTo>
                <a:lnTo>
                  <a:pt x="297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5956300" y="4746625"/>
            <a:ext cx="2868613" cy="69215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570663" y="4906963"/>
            <a:ext cx="1811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th-TH" sz="1800" b="1" i="1">
                <a:solidFill>
                  <a:schemeClr val="bg2"/>
                </a:solidFill>
                <a:latin typeface="Arial" charset="0"/>
              </a:rPr>
              <a:t>Feedback Area</a:t>
            </a:r>
          </a:p>
        </p:txBody>
      </p:sp>
      <p:sp>
        <p:nvSpPr>
          <p:cNvPr id="165903" name="Freeform 15"/>
          <p:cNvSpPr>
            <a:spLocks/>
          </p:cNvSpPr>
          <p:nvPr/>
        </p:nvSpPr>
        <p:spPr bwMode="auto">
          <a:xfrm>
            <a:off x="1589088" y="5130800"/>
            <a:ext cx="1238250" cy="784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79" y="493"/>
              </a:cxn>
              <a:cxn ang="0">
                <a:pos x="422" y="0"/>
              </a:cxn>
              <a:cxn ang="0">
                <a:pos x="0" y="14"/>
              </a:cxn>
            </a:cxnLst>
            <a:rect l="0" t="0" r="r" b="b"/>
            <a:pathLst>
              <a:path w="780" h="494">
                <a:moveTo>
                  <a:pt x="0" y="14"/>
                </a:moveTo>
                <a:lnTo>
                  <a:pt x="779" y="493"/>
                </a:lnTo>
                <a:lnTo>
                  <a:pt x="422" y="0"/>
                </a:lnTo>
                <a:lnTo>
                  <a:pt x="0" y="14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5904" name="Oval 16"/>
          <p:cNvSpPr>
            <a:spLocks noChangeArrowheads="1"/>
          </p:cNvSpPr>
          <p:nvPr/>
        </p:nvSpPr>
        <p:spPr bwMode="auto">
          <a:xfrm>
            <a:off x="214313" y="4545013"/>
            <a:ext cx="2868612" cy="69215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806450" y="471805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th-TH" sz="1800" b="1" i="1">
                <a:solidFill>
                  <a:schemeClr val="bg1"/>
                </a:solidFill>
                <a:latin typeface="Arial" charset="0"/>
              </a:rPr>
              <a:t>Control Area </a:t>
            </a:r>
          </a:p>
        </p:txBody>
      </p:sp>
      <p:sp>
        <p:nvSpPr>
          <p:cNvPr id="165906" name="Oval 18"/>
          <p:cNvSpPr>
            <a:spLocks noChangeArrowheads="1"/>
          </p:cNvSpPr>
          <p:nvPr/>
        </p:nvSpPr>
        <p:spPr bwMode="auto">
          <a:xfrm>
            <a:off x="219075" y="2474913"/>
            <a:ext cx="2868613" cy="69215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1498600" y="1830388"/>
            <a:ext cx="1317625" cy="784225"/>
          </a:xfrm>
          <a:custGeom>
            <a:avLst/>
            <a:gdLst>
              <a:gd name="T0" fmla="*/ 0 w 830"/>
              <a:gd name="T1" fmla="*/ 758825 h 494"/>
              <a:gd name="T2" fmla="*/ 590550 w 830"/>
              <a:gd name="T3" fmla="*/ 782638 h 494"/>
              <a:gd name="T4" fmla="*/ 1316038 w 830"/>
              <a:gd name="T5" fmla="*/ 0 h 494"/>
              <a:gd name="T6" fmla="*/ 0 w 830"/>
              <a:gd name="T7" fmla="*/ 758825 h 494"/>
              <a:gd name="T8" fmla="*/ 0 60000 65536"/>
              <a:gd name="T9" fmla="*/ 0 60000 65536"/>
              <a:gd name="T10" fmla="*/ 0 60000 65536"/>
              <a:gd name="T11" fmla="*/ 0 60000 65536"/>
              <a:gd name="T12" fmla="*/ 0 w 830"/>
              <a:gd name="T13" fmla="*/ 0 h 494"/>
              <a:gd name="T14" fmla="*/ 830 w 830"/>
              <a:gd name="T15" fmla="*/ 494 h 4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0" h="494">
                <a:moveTo>
                  <a:pt x="0" y="478"/>
                </a:moveTo>
                <a:lnTo>
                  <a:pt x="372" y="493"/>
                </a:lnTo>
                <a:lnTo>
                  <a:pt x="829" y="0"/>
                </a:lnTo>
                <a:lnTo>
                  <a:pt x="0" y="478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906463" y="2630488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th-TH" sz="1800" b="1" i="1">
                <a:solidFill>
                  <a:srgbClr val="336600"/>
                </a:solidFill>
                <a:latin typeface="Arial" charset="0"/>
              </a:rPr>
              <a:t>Header Area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th-TH" smtClean="0"/>
              <a:t>ขั้นตอนการพัฒนา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th-TH" sz="2800" smtClean="0"/>
              <a:t>การวิเคราะห์ </a:t>
            </a:r>
            <a:r>
              <a:rPr lang="en-US" sz="2800" smtClean="0"/>
              <a:t>(Analysis)</a:t>
            </a:r>
          </a:p>
          <a:p>
            <a:r>
              <a:rPr lang="th-TH" sz="2800" smtClean="0"/>
              <a:t>การออกแบบ (</a:t>
            </a:r>
            <a:r>
              <a:rPr lang="en-US" sz="2800" smtClean="0"/>
              <a:t>Design)</a:t>
            </a:r>
          </a:p>
          <a:p>
            <a:r>
              <a:rPr lang="th-TH" sz="2800" smtClean="0"/>
              <a:t>การพัฒนา </a:t>
            </a:r>
            <a:r>
              <a:rPr lang="en-US" sz="2800" smtClean="0"/>
              <a:t>(Development)</a:t>
            </a:r>
          </a:p>
          <a:p>
            <a:r>
              <a:rPr lang="th-TH" sz="2800" smtClean="0"/>
              <a:t>การนำไปใช้ </a:t>
            </a:r>
            <a:r>
              <a:rPr lang="en-US" sz="2800" smtClean="0"/>
              <a:t>(Implementation)</a:t>
            </a:r>
          </a:p>
          <a:p>
            <a:r>
              <a:rPr lang="th-TH" sz="2800" smtClean="0"/>
              <a:t>การประเมินผล </a:t>
            </a:r>
            <a:r>
              <a:rPr lang="en-US" sz="2800" smtClean="0"/>
              <a:t>(Evaluate)</a:t>
            </a:r>
            <a:endParaRPr lang="th-TH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692150" y="339725"/>
            <a:ext cx="333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Template Format 1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106488" y="1447800"/>
            <a:ext cx="6797675" cy="5006975"/>
          </a:xfrm>
          <a:prstGeom prst="roundRect">
            <a:avLst>
              <a:gd name="adj" fmla="val 12495"/>
            </a:avLst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528763" y="1631950"/>
            <a:ext cx="5895975" cy="328613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544638" y="5867400"/>
            <a:ext cx="5895975" cy="328613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1531938" y="1644650"/>
            <a:ext cx="527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1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Topic                                                                Frame No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344738" y="1722438"/>
            <a:ext cx="3206750" cy="1349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902450" y="1733550"/>
            <a:ext cx="384175" cy="123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1604963" y="5880100"/>
            <a:ext cx="567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1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Help   About    Exit   Next   Previous 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349875" y="5942013"/>
            <a:ext cx="1982788" cy="168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1544638" y="2341563"/>
            <a:ext cx="2970212" cy="303847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762500" y="2357438"/>
            <a:ext cx="28702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th-TH" b="1">
                <a:solidFill>
                  <a:srgbClr val="33CC33"/>
                </a:solidFill>
                <a:latin typeface="EucrosiaUPC" pitchFamily="18" charset="-34"/>
              </a:rPr>
              <a:t>ข้อความข้อความข้อความข้อความข้อความข้อความข้อความข้อความข้อความข้อความข้อความข้อความข้อความข้อความข้อความข้อความข้อความข้อความข้อความข้อความข้อความ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630363" y="2436813"/>
            <a:ext cx="2809875" cy="28575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92150" y="339725"/>
            <a:ext cx="333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Template Format 2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106488" y="1447800"/>
            <a:ext cx="6797675" cy="5006975"/>
          </a:xfrm>
          <a:prstGeom prst="roundRect">
            <a:avLst>
              <a:gd name="adj" fmla="val 12495"/>
            </a:avLst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528763" y="1631950"/>
            <a:ext cx="5895975" cy="328613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1544638" y="5867400"/>
            <a:ext cx="5895975" cy="328613"/>
          </a:xfrm>
          <a:prstGeom prst="rect">
            <a:avLst/>
          </a:prstGeom>
          <a:solidFill>
            <a:srgbClr val="B2B2B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1531938" y="1644650"/>
            <a:ext cx="527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1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Topic                                                                Frame No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344738" y="1722438"/>
            <a:ext cx="3206750" cy="1349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902450" y="1733550"/>
            <a:ext cx="384175" cy="123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1604963" y="5880100"/>
            <a:ext cx="567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1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Help   About    Exit   Next   Previous 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349875" y="5942013"/>
            <a:ext cx="1982788" cy="168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3149600" y="2379663"/>
            <a:ext cx="2674938" cy="2028825"/>
          </a:xfrm>
          <a:prstGeom prst="rect">
            <a:avLst/>
          </a:prstGeom>
          <a:solidFill>
            <a:srgbClr val="CC66FF"/>
          </a:solidFill>
          <a:ln w="12700">
            <a:solidFill>
              <a:srgbClr val="CC66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385888" y="4699000"/>
            <a:ext cx="6238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th-TH" b="1">
                <a:solidFill>
                  <a:srgbClr val="CC66FF"/>
                </a:solidFill>
                <a:latin typeface="EucrosiaUPC" pitchFamily="18" charset="-34"/>
              </a:rPr>
              <a:t>ข้อความข้อความข้อความข้อความข้อความข้อความข้อความ</a:t>
            </a:r>
          </a:p>
          <a:p>
            <a:pPr algn="l"/>
            <a:r>
              <a:rPr lang="th-TH" b="1">
                <a:solidFill>
                  <a:srgbClr val="CC66FF"/>
                </a:solidFill>
                <a:latin typeface="EucrosiaUPC" pitchFamily="18" charset="-34"/>
              </a:rPr>
              <a:t>ข้อความข้อความข้อความข้อความข้อความข้อความข้อความ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206750" y="2436813"/>
            <a:ext cx="2549525" cy="1916112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828675" y="409575"/>
            <a:ext cx="668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3. การออกแบบหน้าจอภาพ (Screen Design)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271588" y="1303338"/>
            <a:ext cx="7642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3.  การเลือกรูปแบบและขนาดของตัวอักษร</a:t>
            </a: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ทั้งภาษา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ไทยและภาษาอังกฤษ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4.  การกำหนดสี ได้แก่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สีของตัวอักษร (Font Color)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สีของฉากหลัง (Background)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สีของส่วนอื่นๆ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5.  การกำหนดส่วนอื่นๆ</a:t>
            </a: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ที่เป็นสิ่งอำนวยความ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สะดวกในการใช้บทเรียน เช่น ปุ่ม Help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3665538" y="2555875"/>
            <a:ext cx="1985962" cy="2405063"/>
          </a:xfrm>
          <a:custGeom>
            <a:avLst/>
            <a:gdLst>
              <a:gd name="T0" fmla="*/ 577850 w 1251"/>
              <a:gd name="T1" fmla="*/ 0 h 1515"/>
              <a:gd name="T2" fmla="*/ 1984375 w 1251"/>
              <a:gd name="T3" fmla="*/ 306388 h 1515"/>
              <a:gd name="T4" fmla="*/ 1960562 w 1251"/>
              <a:gd name="T5" fmla="*/ 1905001 h 1515"/>
              <a:gd name="T6" fmla="*/ 55562 w 1251"/>
              <a:gd name="T7" fmla="*/ 2052638 h 1515"/>
              <a:gd name="T8" fmla="*/ 0 w 1251"/>
              <a:gd name="T9" fmla="*/ 2403476 h 15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1"/>
              <a:gd name="T16" fmla="*/ 0 h 1515"/>
              <a:gd name="T17" fmla="*/ 1251 w 1251"/>
              <a:gd name="T18" fmla="*/ 1515 h 15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1" h="1515">
                <a:moveTo>
                  <a:pt x="364" y="0"/>
                </a:moveTo>
                <a:lnTo>
                  <a:pt x="1250" y="193"/>
                </a:lnTo>
                <a:lnTo>
                  <a:pt x="1235" y="1200"/>
                </a:lnTo>
                <a:lnTo>
                  <a:pt x="35" y="1293"/>
                </a:lnTo>
                <a:lnTo>
                  <a:pt x="0" y="1514"/>
                </a:lnTo>
              </a:path>
            </a:pathLst>
          </a:custGeom>
          <a:noFill/>
          <a:ln w="76200" cap="rnd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9987" name="Oval 3"/>
          <p:cNvSpPr>
            <a:spLocks noChangeArrowheads="1"/>
          </p:cNvSpPr>
          <p:nvPr/>
        </p:nvSpPr>
        <p:spPr bwMode="auto">
          <a:xfrm>
            <a:off x="1090613" y="1525588"/>
            <a:ext cx="6270625" cy="113982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2536825" y="3116263"/>
            <a:ext cx="6270625" cy="11398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9989" name="Oval 5"/>
          <p:cNvSpPr>
            <a:spLocks noChangeArrowheads="1"/>
          </p:cNvSpPr>
          <p:nvPr/>
        </p:nvSpPr>
        <p:spPr bwMode="auto">
          <a:xfrm>
            <a:off x="539750" y="4760913"/>
            <a:ext cx="6270625" cy="113982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3227388" y="1514475"/>
            <a:ext cx="1884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การออกแบบ</a:t>
            </a: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3327400" y="1922463"/>
            <a:ext cx="1925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Courseware  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4335463" y="3111500"/>
            <a:ext cx="2865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การออกแบบผังงาน 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555625" y="317500"/>
            <a:ext cx="5046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ขั้นตอนการออกแบบ (Design)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4384675" y="3525838"/>
            <a:ext cx="263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และบทดำเนินเรื่อง</a:t>
            </a: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2733675" y="4762500"/>
            <a:ext cx="1884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การออกแบบ</a:t>
            </a:r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2836863" y="5159375"/>
            <a:ext cx="1687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หน้าจอภาพ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793750" y="250825"/>
            <a:ext cx="5116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ขั้นตอน</a:t>
            </a: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การพัฒนา (Develop)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839788" y="1076325"/>
            <a:ext cx="80422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ประกอบด้วยรายละเอียดแต่ละส่วน ดังนี้</a:t>
            </a:r>
          </a:p>
          <a:p>
            <a:pPr algn="l">
              <a:defRPr/>
            </a:pPr>
            <a:r>
              <a:rPr lang="th-TH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1.  การเตรียมการ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การเตรียมการ เกี่ยวกับองค์ประกอบดังนี้   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1.  การเตรียมข้อความ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</a:t>
            </a: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2.  การเตรียมภาพ ได้แก่  ภาพนิ่ง  ภาพการ์ตูน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     ภาพกราฟิก  ภาพเคลื่อนไหว  ภาพวิดิทัศน์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3.  การเตรียมเสียง ได้แก่  เสียงบรรยาย  เสียง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     ดนตรี  เสียง Sound Effect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</a:t>
            </a: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4.  การเตรียมโปรแกรมจัดการบทเรียน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793750" y="250825"/>
            <a:ext cx="5116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ขั้นตอน</a:t>
            </a: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การพัฒนา (Develop)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874713" y="1333500"/>
            <a:ext cx="80740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2.  การสร้างบทเรียน</a:t>
            </a:r>
          </a:p>
          <a:p>
            <a:pPr algn="l">
              <a:defRPr/>
            </a:pPr>
            <a:r>
              <a:rPr lang="th-TH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</a:t>
            </a: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หลังจากได้เตรียมข้อความ ภาพ เสียง และส่วนอื่น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เรียบร้อยแล้ว  ขั้นต่อไปเป็นการสร้างบทเรียนโดย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ใช้โปรแกรมคอมพิวเตอร์จัดการ ซึ่งได้แก่  การใช้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Authoring System  หรือใช้ Computer Language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หลังจากสร้างบทเรียนเสร็จสิ้นแล้ว    ในขั้นต่อไป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เป็นการตรวจสอบและทดสอบความสมบูรณ์ขั้นต้น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ของบทเรียน</a:t>
            </a:r>
            <a:r>
              <a:rPr lang="th-TH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804863" y="1347788"/>
            <a:ext cx="77930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การนำบทเรียนคอมพิวเตอร์ไปใช้ โดยแนวปฏิบัติที่ใช้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กันอยู่ทั่วไป ได้แก่ การใช้กับกลุ่มเป้าหมาย 2-3 คน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เพื่อตรวจสอบความเหมาะสมของบทเรียนในขั้นต้น 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หลังจากนั้น จึงทำการปรับปรุงแก้ไขก่อนที่จะนำไปใช้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กับกลุ่มเป้าหมายจริง ซึ่งมีจำนวนอย่างน้อย 10 คน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ขึ้นไป เพื่อหาประสิทธิภาพของบทเรียน  นอกจากนี้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ยังมีวิธีอื่นๆ เช่น     ให้ผู้เชี่ยวชาญตรวจสอบความ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เหมาะสมและประสิทธิภาพของบทเรียน CAI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793750" y="250825"/>
            <a:ext cx="5759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ขั้นตอน</a:t>
            </a: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การนำไปใช้ (Implement)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793750" y="250825"/>
            <a:ext cx="595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ขั้นตอน</a:t>
            </a: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การประเมินผล (Evaluate)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908050" y="1450975"/>
            <a:ext cx="76390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การประเมินผลบทเรียนคอมพิวเตอร์ช่วยสอน ทำได้ 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หลายวิธี     วิธีปฏิบัติที่ใช้กันอยู่ทั่วไป คือการเปรียบ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เทียบกับการเรียนการสอนแบบปกติ โดยแบ่งผู้เรียน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ออกเป็น 2 กลุ่ม เรียนด้วยบทเรียน CAI ที่สร้างขึ้น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1 กลุ่ม และเรียนด้วยการสอนปกติอีก 1 กลุ่ม  หลัง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จากนั้นจึงให้ผู้เรียนทั้งสองกลุ่ม ทำแบบทดสอบชุด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เดียวกัน และแปลผลคะแนนที่ได้ สรุปเป็นประสิทธิ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ภาพของบทเรียนคอมพิวเตอร์ช่วยสอน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Multimedia Design Model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534400" cy="4114800"/>
          </a:xfrm>
        </p:spPr>
        <p:txBody>
          <a:bodyPr/>
          <a:lstStyle/>
          <a:p>
            <a:r>
              <a:rPr lang="th-TH" dirty="0" smtClean="0"/>
              <a:t>ตามแนวความคิดของ </a:t>
            </a:r>
            <a:r>
              <a:rPr lang="en-US" dirty="0" smtClean="0"/>
              <a:t>Reeves, T. </a:t>
            </a:r>
            <a:r>
              <a:rPr lang="th-TH" dirty="0" smtClean="0"/>
              <a:t>มี </a:t>
            </a:r>
            <a:r>
              <a:rPr lang="en-US" dirty="0" smtClean="0"/>
              <a:t>4</a:t>
            </a:r>
            <a:r>
              <a:rPr lang="th-TH" dirty="0" smtClean="0"/>
              <a:t> ขั้นตอน</a:t>
            </a:r>
          </a:p>
          <a:p>
            <a:pPr lvl="1"/>
            <a:r>
              <a:rPr lang="th-TH" dirty="0" smtClean="0"/>
              <a:t>การวิเคราะห์ </a:t>
            </a:r>
            <a:r>
              <a:rPr lang="en-US" dirty="0" smtClean="0"/>
              <a:t>(Analysis)</a:t>
            </a:r>
          </a:p>
          <a:p>
            <a:pPr lvl="1"/>
            <a:r>
              <a:rPr lang="th-TH" dirty="0" smtClean="0"/>
              <a:t>การออกแบบ (</a:t>
            </a:r>
            <a:r>
              <a:rPr lang="en-US" dirty="0" smtClean="0"/>
              <a:t>Design)</a:t>
            </a:r>
          </a:p>
          <a:p>
            <a:pPr lvl="1"/>
            <a:r>
              <a:rPr lang="th-TH" dirty="0" smtClean="0"/>
              <a:t>การผลิต </a:t>
            </a:r>
            <a:r>
              <a:rPr lang="en-US" dirty="0" smtClean="0"/>
              <a:t>(Production)</a:t>
            </a:r>
          </a:p>
          <a:p>
            <a:pPr lvl="1"/>
            <a:r>
              <a:rPr lang="th-TH" dirty="0" smtClean="0"/>
              <a:t>การประเมินผล </a:t>
            </a:r>
            <a:r>
              <a:rPr lang="en-US" dirty="0" smtClean="0"/>
              <a:t>(Evaluate</a:t>
            </a:r>
            <a:r>
              <a:rPr lang="en-US" sz="2400" dirty="0" smtClean="0"/>
              <a:t>)</a:t>
            </a:r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pPr algn="ctr"/>
            <a:r>
              <a:rPr lang="th-TH" b="1" smtClean="0"/>
              <a:t>Web Design Step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th-TH" smtClean="0"/>
              <a:t>ขั้นตอนการพัฒนา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4481513" y="2238375"/>
            <a:ext cx="0" cy="2870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2303463" y="3543300"/>
            <a:ext cx="44910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1500188" y="2001838"/>
            <a:ext cx="6110287" cy="3138487"/>
          </a:xfrm>
          <a:prstGeom prst="roundRect">
            <a:avLst>
              <a:gd name="adj" fmla="val 12495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3119438" y="1636713"/>
            <a:ext cx="2790825" cy="736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3124200" y="3206750"/>
            <a:ext cx="2790825" cy="736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3117850" y="4765675"/>
            <a:ext cx="2790825" cy="736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407988" y="3189288"/>
            <a:ext cx="2190750" cy="736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6480175" y="3194050"/>
            <a:ext cx="2190750" cy="736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6227763" y="3532188"/>
            <a:ext cx="203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>
            <a:off x="2898775" y="1993900"/>
            <a:ext cx="203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15"/>
          <p:cNvSpPr>
            <a:spLocks noChangeShapeType="1"/>
          </p:cNvSpPr>
          <p:nvPr/>
        </p:nvSpPr>
        <p:spPr bwMode="auto">
          <a:xfrm>
            <a:off x="2909888" y="3536950"/>
            <a:ext cx="203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6"/>
          <p:cNvSpPr>
            <a:spLocks noChangeShapeType="1"/>
          </p:cNvSpPr>
          <p:nvPr/>
        </p:nvSpPr>
        <p:spPr bwMode="auto">
          <a:xfrm>
            <a:off x="4481513" y="4551363"/>
            <a:ext cx="0" cy="1714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>
            <a:off x="7626350" y="2992438"/>
            <a:ext cx="0" cy="1714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>
            <a:off x="5991225" y="5141913"/>
            <a:ext cx="158750" cy="111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>
            <a:off x="2686050" y="3535363"/>
            <a:ext cx="158750" cy="111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4481513" y="2454275"/>
            <a:ext cx="0" cy="1809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503363" y="4059238"/>
            <a:ext cx="0" cy="1809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3778250" y="1568450"/>
            <a:ext cx="1376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Analysis</a:t>
            </a:r>
          </a:p>
        </p:txBody>
      </p:sp>
      <p:sp>
        <p:nvSpPr>
          <p:cNvPr id="144407" name="Rectangle 23"/>
          <p:cNvSpPr>
            <a:spLocks noChangeArrowheads="1"/>
          </p:cNvSpPr>
          <p:nvPr/>
        </p:nvSpPr>
        <p:spPr bwMode="auto">
          <a:xfrm>
            <a:off x="7038975" y="3138488"/>
            <a:ext cx="1138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Design</a:t>
            </a:r>
          </a:p>
        </p:txBody>
      </p:sp>
      <p:sp>
        <p:nvSpPr>
          <p:cNvPr id="144408" name="Rectangle 24"/>
          <p:cNvSpPr>
            <a:spLocks noChangeArrowheads="1"/>
          </p:cNvSpPr>
          <p:nvPr/>
        </p:nvSpPr>
        <p:spPr bwMode="auto">
          <a:xfrm>
            <a:off x="3794125" y="4725988"/>
            <a:ext cx="132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Develop</a:t>
            </a:r>
          </a:p>
        </p:txBody>
      </p:sp>
      <p:sp>
        <p:nvSpPr>
          <p:cNvPr id="144409" name="Rectangle 25"/>
          <p:cNvSpPr>
            <a:spLocks noChangeArrowheads="1"/>
          </p:cNvSpPr>
          <p:nvPr/>
        </p:nvSpPr>
        <p:spPr bwMode="auto">
          <a:xfrm>
            <a:off x="3771900" y="3127375"/>
            <a:ext cx="1431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Evaluate</a:t>
            </a:r>
          </a:p>
        </p:txBody>
      </p:sp>
      <p:sp>
        <p:nvSpPr>
          <p:cNvPr id="144410" name="Rectangle 26"/>
          <p:cNvSpPr>
            <a:spLocks noChangeArrowheads="1"/>
          </p:cNvSpPr>
          <p:nvPr/>
        </p:nvSpPr>
        <p:spPr bwMode="auto">
          <a:xfrm>
            <a:off x="446031" y="3245225"/>
            <a:ext cx="209993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Implement</a:t>
            </a:r>
            <a:endParaRPr lang="th-TH" sz="3200" b="1" dirty="0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th-TH" smtClean="0"/>
              <a:t>หลักการออกแบบ </a:t>
            </a:r>
            <a:r>
              <a:rPr lang="en-US" smtClean="0"/>
              <a:t>Web Site</a:t>
            </a:r>
            <a:endParaRPr lang="th-TH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th-TH" sz="3600" smtClean="0"/>
              <a:t>มีการออกแบบโครงสร้าง </a:t>
            </a:r>
            <a:r>
              <a:rPr lang="en-US" sz="3600" smtClean="0"/>
              <a:t>(Structure) </a:t>
            </a:r>
            <a:r>
              <a:rPr lang="th-TH" sz="3600" smtClean="0"/>
              <a:t>ที่ดี (หรือมี </a:t>
            </a:r>
            <a:r>
              <a:rPr lang="en-US" sz="3600" smtClean="0"/>
              <a:t>Site Map </a:t>
            </a:r>
            <a:r>
              <a:rPr lang="th-TH" sz="3600" smtClean="0"/>
              <a:t>ที่ดี</a:t>
            </a:r>
            <a:r>
              <a:rPr lang="en-US" sz="3600" smtClean="0"/>
              <a:t>)</a:t>
            </a:r>
          </a:p>
          <a:p>
            <a:r>
              <a:rPr lang="th-TH" sz="3600" smtClean="0"/>
              <a:t> มีการออกแบบหน้าตาของ </a:t>
            </a:r>
            <a:r>
              <a:rPr lang="en-US" sz="3600" smtClean="0"/>
              <a:t>Web Site (Interface Design) </a:t>
            </a:r>
            <a:r>
              <a:rPr lang="th-TH" sz="3600" smtClean="0"/>
              <a:t>ที่ดี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th-TH" smtClean="0"/>
              <a:t>Site Map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th-TH" sz="3600" smtClean="0"/>
              <a:t>เป็นสิ่งที่ช่วยในการวางแผนเนื้อหาของ </a:t>
            </a:r>
            <a:r>
              <a:rPr lang="en-US" sz="3600" smtClean="0"/>
              <a:t>Web site </a:t>
            </a:r>
            <a:r>
              <a:rPr lang="th-TH" sz="3600" smtClean="0"/>
              <a:t>เพื่อเป็นโครงสร้างในการจัดวางหน้า </a:t>
            </a:r>
            <a:r>
              <a:rPr lang="en-US" sz="3600" smtClean="0"/>
              <a:t>Web page </a:t>
            </a:r>
            <a:r>
              <a:rPr lang="th-TH" sz="3600" smtClean="0"/>
              <a:t> ทั้งหมด </a:t>
            </a:r>
            <a:endParaRPr lang="en-US" sz="3600" smtClean="0"/>
          </a:p>
          <a:p>
            <a:r>
              <a:rPr lang="th-TH" sz="3600" smtClean="0"/>
              <a:t> มีการสร้างการเชื่อมโยงของแต่ละ </a:t>
            </a:r>
            <a:r>
              <a:rPr lang="en-US" sz="3600" smtClean="0"/>
              <a:t>Web page </a:t>
            </a:r>
            <a:endParaRPr lang="th-TH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th-TH" smtClean="0"/>
              <a:t>Site Map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381000" y="1219200"/>
            <a:ext cx="7297738" cy="4495800"/>
            <a:chOff x="240" y="768"/>
            <a:chExt cx="4597" cy="2832"/>
          </a:xfrm>
        </p:grpSpPr>
        <p:sp>
          <p:nvSpPr>
            <p:cNvPr id="38916" name="Text Box 4"/>
            <p:cNvSpPr txBox="1">
              <a:spLocks noChangeArrowheads="1"/>
            </p:cNvSpPr>
            <p:nvPr/>
          </p:nvSpPr>
          <p:spPr bwMode="auto">
            <a:xfrm>
              <a:off x="1920" y="768"/>
              <a:ext cx="502" cy="3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h-TH">
                  <a:latin typeface="Angsana New" pitchFamily="18" charset="-34"/>
                </a:rPr>
                <a:t>Home</a:t>
              </a:r>
            </a:p>
          </p:txBody>
        </p:sp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3008" y="768"/>
              <a:ext cx="844" cy="3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h-TH">
                  <a:latin typeface="Angsana New" pitchFamily="18" charset="-34"/>
                </a:rPr>
                <a:t>Guest Book</a:t>
              </a:r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1945" y="1400"/>
              <a:ext cx="452" cy="3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h-TH">
                  <a:latin typeface="Angsana New" pitchFamily="18" charset="-34"/>
                </a:rPr>
                <a:t>Main</a:t>
              </a: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240" y="2352"/>
              <a:ext cx="732" cy="3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h-TH">
                  <a:latin typeface="Angsana New" pitchFamily="18" charset="-34"/>
                </a:rPr>
                <a:t>Who am I</a:t>
              </a: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1200" y="2352"/>
              <a:ext cx="784" cy="3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h-TH">
                  <a:latin typeface="Angsana New" pitchFamily="18" charset="-34"/>
                </a:rPr>
                <a:t>My Profile</a:t>
              </a: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2312" y="2352"/>
              <a:ext cx="665" cy="3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h-TH">
                  <a:latin typeface="Angsana New" pitchFamily="18" charset="-34"/>
                </a:rPr>
                <a:t>Portfolio</a:t>
              </a: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3360" y="2352"/>
              <a:ext cx="601" cy="3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h-TH">
                  <a:latin typeface="Angsana New" pitchFamily="18" charset="-34"/>
                </a:rPr>
                <a:t>Contact</a:t>
              </a: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4269" y="2352"/>
              <a:ext cx="568" cy="3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h-TH">
                  <a:latin typeface="Angsana New" pitchFamily="18" charset="-34"/>
                </a:rPr>
                <a:t>Credits</a:t>
              </a:r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1667" y="3249"/>
              <a:ext cx="691" cy="3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h-TH">
                  <a:latin typeface="Angsana New" pitchFamily="18" charset="-34"/>
                </a:rPr>
                <a:t>Teaching</a:t>
              </a:r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2727" y="3249"/>
              <a:ext cx="684" cy="35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h-TH">
                  <a:latin typeface="Angsana New" pitchFamily="18" charset="-34"/>
                </a:rPr>
                <a:t>Research</a:t>
              </a:r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2448" y="96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2160" y="111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576" y="2064"/>
              <a:ext cx="40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>
              <a:off x="2160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>
              <a:off x="576" y="206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>
              <a:off x="1584" y="206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>
              <a:off x="2640" y="206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>
              <a:off x="3648" y="206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3072" y="29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>
              <a:off x="4608" y="206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>
              <a:off x="2016" y="2976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>
              <a:off x="2640" y="268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th-TH" smtClean="0"/>
              <a:t>Site Map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3600" smtClean="0"/>
              <a:t>Site Map </a:t>
            </a:r>
            <a:r>
              <a:rPr lang="th-TH" sz="3600" smtClean="0"/>
              <a:t>ที่ดี</a:t>
            </a:r>
          </a:p>
          <a:p>
            <a:pPr lvl="1"/>
            <a:r>
              <a:rPr lang="th-TH" sz="3200" smtClean="0"/>
              <a:t> ทุก ๆ </a:t>
            </a:r>
            <a:r>
              <a:rPr lang="en-US" sz="3200" smtClean="0"/>
              <a:t>Web page </a:t>
            </a:r>
            <a:r>
              <a:rPr lang="th-TH" sz="3200" smtClean="0"/>
              <a:t> จะต้องมี </a:t>
            </a:r>
            <a:r>
              <a:rPr lang="en-US" sz="3200" smtClean="0"/>
              <a:t>Link </a:t>
            </a:r>
            <a:r>
              <a:rPr lang="th-TH" sz="3200" smtClean="0"/>
              <a:t>ทางออกเสมอ</a:t>
            </a:r>
          </a:p>
          <a:p>
            <a:pPr lvl="1"/>
            <a:r>
              <a:rPr lang="th-TH" sz="3200" smtClean="0"/>
              <a:t> ทุก ๆ </a:t>
            </a:r>
            <a:r>
              <a:rPr lang="en-US" sz="3200" smtClean="0"/>
              <a:t>Web page </a:t>
            </a:r>
            <a:r>
              <a:rPr lang="th-TH" sz="3200" smtClean="0"/>
              <a:t> จะต้องมี </a:t>
            </a:r>
            <a:r>
              <a:rPr lang="en-US" sz="3200" smtClean="0"/>
              <a:t>Link </a:t>
            </a:r>
            <a:r>
              <a:rPr lang="th-TH" sz="3200" smtClean="0"/>
              <a:t>ไปยัง </a:t>
            </a:r>
            <a:r>
              <a:rPr lang="en-US" sz="3200" smtClean="0"/>
              <a:t>Home page</a:t>
            </a:r>
          </a:p>
          <a:p>
            <a:pPr lvl="1"/>
            <a:r>
              <a:rPr lang="en-US" sz="3200" smtClean="0"/>
              <a:t> </a:t>
            </a:r>
            <a:r>
              <a:rPr lang="th-TH" sz="3200" smtClean="0"/>
              <a:t>ถ้ามี </a:t>
            </a:r>
            <a:r>
              <a:rPr lang="en-US" sz="3200" smtClean="0"/>
              <a:t>Web page </a:t>
            </a:r>
            <a:r>
              <a:rPr lang="th-TH" sz="3200" smtClean="0"/>
              <a:t> จำนวนมาก ๆ ควรมีหน้าที่แสดง </a:t>
            </a:r>
            <a:r>
              <a:rPr lang="en-US" sz="3200" smtClean="0"/>
              <a:t>Site map </a:t>
            </a:r>
            <a:r>
              <a:rPr lang="th-TH" sz="3200" smtClean="0"/>
              <a:t>ให้ผู้ใช้</a:t>
            </a:r>
            <a:r>
              <a:rPr lang="en-US" sz="3200" smtClean="0"/>
              <a:t> click </a:t>
            </a:r>
            <a:endParaRPr lang="th-TH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40" y="0"/>
            <a:ext cx="8343960" cy="1143000"/>
          </a:xfrm>
        </p:spPr>
        <p:txBody>
          <a:bodyPr/>
          <a:lstStyle/>
          <a:p>
            <a:r>
              <a:rPr lang="th-TH" dirty="0" smtClean="0"/>
              <a:t> การออกแบบหน้าตา </a:t>
            </a:r>
            <a:r>
              <a:rPr lang="en-US" dirty="0" smtClean="0"/>
              <a:t>Web </a:t>
            </a:r>
            <a:r>
              <a:rPr lang="th-TH" dirty="0" err="1" smtClean="0"/>
              <a:t>Site</a:t>
            </a:r>
            <a:endParaRPr lang="th-TH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4114800"/>
          </a:xfrm>
        </p:spPr>
        <p:txBody>
          <a:bodyPr/>
          <a:lstStyle/>
          <a:p>
            <a:r>
              <a:rPr lang="th-TH" sz="3600" dirty="0" smtClean="0"/>
              <a:t>ใช้งานง่ายและสะดวก โดยมีระบบ </a:t>
            </a:r>
            <a:r>
              <a:rPr lang="en-US" sz="3600" dirty="0" smtClean="0"/>
              <a:t>Navigation </a:t>
            </a:r>
            <a:r>
              <a:rPr lang="th-TH" sz="3600" dirty="0" smtClean="0"/>
              <a:t>ที่ดี (หมายถึงปุ่ม </a:t>
            </a:r>
            <a:r>
              <a:rPr lang="en-US" sz="3600" dirty="0" smtClean="0"/>
              <a:t>Link)</a:t>
            </a:r>
            <a:endParaRPr lang="th-TH" sz="3600" dirty="0" smtClean="0"/>
          </a:p>
          <a:p>
            <a:pPr lvl="1"/>
            <a:r>
              <a:rPr lang="th-TH" sz="3200" dirty="0" smtClean="0"/>
              <a:t> เข้าใจง่าย ไม่ซับซ้อน</a:t>
            </a:r>
          </a:p>
          <a:p>
            <a:pPr lvl="1"/>
            <a:r>
              <a:rPr lang="th-TH" sz="3200" dirty="0" smtClean="0"/>
              <a:t> มองเห็นได้ชัดเจน จึงควรวางอยู่ซ้ายมือ หรือข้างบน</a:t>
            </a:r>
          </a:p>
          <a:p>
            <a:pPr lvl="1"/>
            <a:r>
              <a:rPr lang="th-TH" sz="3200" dirty="0" smtClean="0"/>
              <a:t> มีความเป็นเอกภาพ เช่นอยู่ในตำแหน่งเดิมตลอด ไม่ย้ายไปมา</a:t>
            </a:r>
          </a:p>
          <a:p>
            <a:pPr lvl="1"/>
            <a:r>
              <a:rPr lang="th-TH" sz="3200" dirty="0" smtClean="0"/>
              <a:t> มีการ </a:t>
            </a:r>
            <a:r>
              <a:rPr lang="en-US" sz="3200" dirty="0" smtClean="0"/>
              <a:t>link </a:t>
            </a:r>
            <a:r>
              <a:rPr lang="th-TH" sz="3200" dirty="0" smtClean="0"/>
              <a:t>ไปที่ </a:t>
            </a:r>
            <a:r>
              <a:rPr lang="en-US" sz="3200" dirty="0" smtClean="0"/>
              <a:t>Home page </a:t>
            </a:r>
            <a:r>
              <a:rPr lang="th-TH" sz="3200" dirty="0" smtClean="0"/>
              <a:t>เพื่อป้องกันการหลงทาง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th-TH" smtClean="0"/>
              <a:t> การออกแบบหน้าตา </a:t>
            </a:r>
            <a:r>
              <a:rPr lang="en-US" smtClean="0"/>
              <a:t>Web </a:t>
            </a:r>
            <a:r>
              <a:rPr lang="th-TH" smtClean="0"/>
              <a:t>Site</a:t>
            </a:r>
          </a:p>
        </p:txBody>
      </p:sp>
      <p:pic>
        <p:nvPicPr>
          <p:cNvPr id="41987" name="Picture 3" descr="lin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th-TH" dirty="0" smtClean="0"/>
              <a:t>การออกแบบหน้าตา </a:t>
            </a:r>
            <a:r>
              <a:rPr lang="en-US" dirty="0" smtClean="0"/>
              <a:t>Web </a:t>
            </a:r>
            <a:r>
              <a:rPr lang="th-TH" dirty="0" smtClean="0"/>
              <a:t>Site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4114800"/>
          </a:xfrm>
        </p:spPr>
        <p:txBody>
          <a:bodyPr/>
          <a:lstStyle/>
          <a:p>
            <a:r>
              <a:rPr lang="th-TH" smtClean="0"/>
              <a:t>มีการออกแบบกราฟิกส์ที่สวยงามสื่อความหมาย</a:t>
            </a:r>
          </a:p>
          <a:p>
            <a:r>
              <a:rPr lang="th-TH" smtClean="0"/>
              <a:t> ไม่ควรใช้ภาพที่มีขนาดใหญ่เกินไป เพราะจะทำให้เสียเวลาโหลดนาน ซึ่งทำให้ผู้ใช้ขาดความสนใจเนื้อหาภายในได้ (ไม่ควรเกิน </a:t>
            </a:r>
            <a:r>
              <a:rPr lang="en-US" smtClean="0"/>
              <a:t>75 kb)</a:t>
            </a:r>
          </a:p>
          <a:p>
            <a:r>
              <a:rPr lang="en-US" smtClean="0"/>
              <a:t> </a:t>
            </a:r>
            <a:r>
              <a:rPr lang="th-TH" smtClean="0"/>
              <a:t>ภาพรวมของงานทั้งหมดควรออกมาเป็นอารมณ์ </a:t>
            </a:r>
            <a:r>
              <a:rPr lang="en-US" smtClean="0"/>
              <a:t>(Theme) </a:t>
            </a:r>
            <a:r>
              <a:rPr lang="th-TH" smtClean="0"/>
              <a:t>หรือโครงเดียวกัน ไม่มีหน้าใดหน้าหนึ่งที่โดดเด่นเกินไป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Web </a:t>
            </a:r>
            <a:r>
              <a:rPr lang="th-TH" smtClean="0"/>
              <a:t>Site </a:t>
            </a:r>
            <a:r>
              <a:rPr lang="en-US" smtClean="0"/>
              <a:t>&amp; Designing</a:t>
            </a:r>
            <a:endParaRPr lang="th-TH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4114800"/>
          </a:xfrm>
        </p:spPr>
        <p:txBody>
          <a:bodyPr/>
          <a:lstStyle/>
          <a:p>
            <a:r>
              <a:rPr lang="th-TH" sz="3600" smtClean="0"/>
              <a:t>แบบ </a:t>
            </a:r>
            <a:r>
              <a:rPr lang="en-US" sz="3600" smtClean="0"/>
              <a:t>Content </a:t>
            </a:r>
          </a:p>
          <a:p>
            <a:pPr lvl="1"/>
            <a:r>
              <a:rPr lang="th-TH" sz="3200" smtClean="0"/>
              <a:t> ประกอบด้วยข้อความ ตาราง เป็นหลัก</a:t>
            </a:r>
          </a:p>
          <a:p>
            <a:pPr lvl="1"/>
            <a:r>
              <a:rPr lang="th-TH" sz="3200" smtClean="0"/>
              <a:t> เหมาะกับการนำเสนอเนื้อหา สาระที่ไม่ต้องการความสวยงามมากนัก</a:t>
            </a:r>
          </a:p>
          <a:p>
            <a:pPr lvl="1"/>
            <a:r>
              <a:rPr lang="th-TH" sz="3200" smtClean="0"/>
              <a:t> ใช้เวลาในการโหลดน้อย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Web </a:t>
            </a:r>
            <a:r>
              <a:rPr lang="th-TH" smtClean="0"/>
              <a:t>Site </a:t>
            </a:r>
            <a:r>
              <a:rPr lang="en-US" smtClean="0"/>
              <a:t>&amp; Designing</a:t>
            </a:r>
            <a:endParaRPr lang="th-TH" smtClean="0"/>
          </a:p>
        </p:txBody>
      </p:sp>
      <p:pic>
        <p:nvPicPr>
          <p:cNvPr id="45059" name="Picture 3" descr="w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0104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Web </a:t>
            </a:r>
            <a:r>
              <a:rPr lang="th-TH" smtClean="0"/>
              <a:t>Site </a:t>
            </a:r>
            <a:r>
              <a:rPr lang="en-US" smtClean="0"/>
              <a:t>&amp; Designing</a:t>
            </a:r>
            <a:endParaRPr lang="th-TH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4114800"/>
          </a:xfrm>
        </p:spPr>
        <p:txBody>
          <a:bodyPr/>
          <a:lstStyle/>
          <a:p>
            <a:r>
              <a:rPr lang="th-TH" sz="3600" smtClean="0"/>
              <a:t>แบบ </a:t>
            </a:r>
            <a:r>
              <a:rPr lang="en-US" sz="3600" smtClean="0"/>
              <a:t>Image</a:t>
            </a:r>
          </a:p>
          <a:p>
            <a:pPr lvl="1"/>
            <a:r>
              <a:rPr lang="th-TH" sz="3200" smtClean="0"/>
              <a:t> มีภาพกราฟิกส์ขนาดใหญ่ซึ่งถูกตัดแบ่ง </a:t>
            </a:r>
            <a:r>
              <a:rPr lang="en-US" sz="3200" smtClean="0"/>
              <a:t>(Slice) </a:t>
            </a:r>
            <a:r>
              <a:rPr lang="th-TH" sz="3200" smtClean="0"/>
              <a:t>เป็นชิ้นเล็ก ๆ แล้วนำมาวางเรียงกัน</a:t>
            </a:r>
          </a:p>
          <a:p>
            <a:pPr lvl="1"/>
            <a:r>
              <a:rPr lang="th-TH" sz="3200" smtClean="0"/>
              <a:t> ส่วนใหญ่ใช้สำหรับ </a:t>
            </a:r>
            <a:r>
              <a:rPr lang="en-US" sz="3200" smtClean="0"/>
              <a:t>Web </a:t>
            </a:r>
            <a:r>
              <a:rPr lang="th-TH" sz="3200" smtClean="0"/>
              <a:t>ที่ต้องการสร้างความประทับใจ เน้นความสวยงาม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793750" y="250825"/>
            <a:ext cx="5540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ขั้นตอน</a:t>
            </a: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การวิเคราะห์ (Analysis)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839788" y="1076325"/>
            <a:ext cx="80422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ประกอบด้วยรายละเอียดแต่ละส่วน ดังนี้</a:t>
            </a:r>
          </a:p>
          <a:p>
            <a:pPr algn="l">
              <a:defRPr/>
            </a:pPr>
            <a:r>
              <a:rPr lang="th-TH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1.  การกำหนดหัวเรื่องและวัตถุประสงค์ทั่วไป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ต้องพิจารณาถึงความเหมาะสมของหัวเรื่องที่จะนำ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มาสร้างเป็นบทเรียน CAI เช่น วิชาทฤษฎี หลังจาก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นั้นจึงกำหนดเป็นวัตถุประสงค์ทั่วไปของบทเรียน</a:t>
            </a:r>
          </a:p>
          <a:p>
            <a:pPr algn="l">
              <a:defRPr/>
            </a:pPr>
            <a:r>
              <a:rPr lang="th-TH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2.  การวิเคราะห์ผู้เรียน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</a:t>
            </a: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ต้องทำการวิเคราะห์ผู้เรียนเกี่ยวกับข้อมูลต่างๆ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เช่น ระดับชั้น อายุ ความรู้พื้นฐาน  เนื่องจากเพื่อ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ให้ได้บทเรียนที่มีคุณภาพ และเหมาะสม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Web </a:t>
            </a:r>
            <a:r>
              <a:rPr lang="th-TH" smtClean="0"/>
              <a:t>Site </a:t>
            </a:r>
            <a:r>
              <a:rPr lang="en-US" smtClean="0"/>
              <a:t>&amp; Designing</a:t>
            </a:r>
            <a:endParaRPr lang="th-TH" smtClean="0"/>
          </a:p>
        </p:txBody>
      </p:sp>
      <p:pic>
        <p:nvPicPr>
          <p:cNvPr id="47107" name="Picture 3" descr="w6_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7056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Web </a:t>
            </a:r>
            <a:r>
              <a:rPr lang="th-TH" smtClean="0"/>
              <a:t>Site </a:t>
            </a:r>
            <a:r>
              <a:rPr lang="en-US" smtClean="0"/>
              <a:t>&amp; Designing</a:t>
            </a:r>
            <a:endParaRPr lang="th-TH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r>
              <a:rPr lang="th-TH" sz="3600" smtClean="0"/>
              <a:t>แบบผสม เป็นการผสมกันระหว่าง </a:t>
            </a:r>
            <a:r>
              <a:rPr lang="en-US" sz="3600" smtClean="0"/>
              <a:t>2 </a:t>
            </a:r>
            <a:r>
              <a:rPr lang="th-TH" sz="3600" smtClean="0"/>
              <a:t>แบบแรก</a:t>
            </a:r>
          </a:p>
        </p:txBody>
      </p:sp>
      <p:pic>
        <p:nvPicPr>
          <p:cNvPr id="48132" name="Picture 4" descr="w2"/>
          <p:cNvPicPr>
            <a:picLocks noChangeAspect="1" noChangeArrowheads="1"/>
          </p:cNvPicPr>
          <p:nvPr/>
        </p:nvPicPr>
        <p:blipFill>
          <a:blip r:embed="rId2">
            <a:lum bright="-30000" contrast="24000"/>
          </a:blip>
          <a:srcRect/>
          <a:stretch>
            <a:fillRect/>
          </a:stretch>
        </p:blipFill>
        <p:spPr bwMode="auto">
          <a:xfrm>
            <a:off x="1905000" y="2057400"/>
            <a:ext cx="57150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Web </a:t>
            </a:r>
            <a:r>
              <a:rPr lang="th-TH" smtClean="0"/>
              <a:t>Site </a:t>
            </a:r>
            <a:r>
              <a:rPr lang="en-US" smtClean="0"/>
              <a:t>&amp; Designing</a:t>
            </a:r>
            <a:endParaRPr lang="th-TH" smtClean="0"/>
          </a:p>
        </p:txBody>
      </p:sp>
      <p:pic>
        <p:nvPicPr>
          <p:cNvPr id="49155" name="Picture 3" descr="w6_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7056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612775" y="419100"/>
            <a:ext cx="82677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3.  การวิเคราะห์วัตถุประสงค์เชิงพฤติกรรม</a:t>
            </a:r>
            <a:r>
              <a:rPr lang="th-TH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</a:t>
            </a:r>
          </a:p>
          <a:p>
            <a:pPr algn="l">
              <a:defRPr/>
            </a:pPr>
            <a:r>
              <a:rPr lang="th-TH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</a:t>
            </a: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หลังจากได้หัวข้อเรื่อง   วัตถุประสงค์ทั่วไปของบท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เรียน และวิเคราะห์ความต้องการของผู้เรียนแล้ว</a:t>
            </a:r>
          </a:p>
          <a:p>
            <a:pPr algn="l">
              <a:defRPr/>
            </a:pPr>
            <a:r>
              <a:rPr lang="th-TH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</a:t>
            </a: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ขั้นต่อไปเป็นการกำหนดวัตถุประสงค์เชิงพฤติกรรม</a:t>
            </a:r>
          </a:p>
          <a:p>
            <a:pPr algn="l">
              <a:defRPr/>
            </a:pPr>
            <a:r>
              <a:rPr lang="th-TH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</a:t>
            </a: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ของบทเรียน ที่จะต้องพิจารณาอย่างละเอียดถี่ถ้วน</a:t>
            </a:r>
          </a:p>
          <a:p>
            <a:pPr algn="l">
              <a:defRPr/>
            </a:pPr>
            <a:r>
              <a:rPr lang="th-TH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4.  การวิเคราะห์เนื้อหา</a:t>
            </a:r>
            <a:endParaRPr lang="th-TH" sz="4000" b="1" i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</a:t>
            </a: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การวิเคราะห์เนื้อหานับว่ามีความสำคัญมากในการ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ที่จะได้มาซึ่งเนื้อหาของบทเรียนที่เหมาะสมและสอด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คล้องกับความต้องการของผู้เรียนมากที่สุดและตรง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กับเป้าหมาย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852488" y="373063"/>
            <a:ext cx="4757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ขั้นตอน</a:t>
            </a: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การวิเคราะห์เนื้อหา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839788" y="1474788"/>
            <a:ext cx="805021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1. ศึกษาวัตถุประสงค์เชิงพฤติกรรมของบทเรียน 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2. เขียนเนื้อหาสั้นๆ ทุกหัวเรื่องย่อย ให้สอดคล้องกับ 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วัตถุประสงค์เชิงพฤติกรรม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3. จัดลำดับเนื้อหา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4. จัดกลุ่มเนื้อหาเพื่อแบ่งเป็นหัวเรื่องย่อยๆ ตาม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ปริมาณของเนื้อหา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5. จัดลำดับความสัมพันธ์ของเนื้อหาแต่ละหัวเรื่องย่อย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3460750" y="2033588"/>
            <a:ext cx="2439988" cy="3302000"/>
          </a:xfrm>
          <a:custGeom>
            <a:avLst/>
            <a:gdLst>
              <a:gd name="T0" fmla="*/ 850900 w 1537"/>
              <a:gd name="T1" fmla="*/ 0 h 2080"/>
              <a:gd name="T2" fmla="*/ 2359026 w 1537"/>
              <a:gd name="T3" fmla="*/ 725487 h 2080"/>
              <a:gd name="T4" fmla="*/ 2438401 w 1537"/>
              <a:gd name="T5" fmla="*/ 1304925 h 2080"/>
              <a:gd name="T6" fmla="*/ 430213 w 1537"/>
              <a:gd name="T7" fmla="*/ 1214437 h 2080"/>
              <a:gd name="T8" fmla="*/ 0 w 1537"/>
              <a:gd name="T9" fmla="*/ 1951037 h 2080"/>
              <a:gd name="T10" fmla="*/ 192088 w 1537"/>
              <a:gd name="T11" fmla="*/ 2700337 h 2080"/>
              <a:gd name="T12" fmla="*/ 747713 w 1537"/>
              <a:gd name="T13" fmla="*/ 2687637 h 2080"/>
              <a:gd name="T14" fmla="*/ 930275 w 1537"/>
              <a:gd name="T15" fmla="*/ 3300413 h 20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7"/>
              <a:gd name="T25" fmla="*/ 0 h 2080"/>
              <a:gd name="T26" fmla="*/ 1537 w 1537"/>
              <a:gd name="T27" fmla="*/ 2080 h 20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7" h="2080">
                <a:moveTo>
                  <a:pt x="536" y="0"/>
                </a:moveTo>
                <a:lnTo>
                  <a:pt x="1486" y="457"/>
                </a:lnTo>
                <a:lnTo>
                  <a:pt x="1536" y="822"/>
                </a:lnTo>
                <a:lnTo>
                  <a:pt x="271" y="765"/>
                </a:lnTo>
                <a:lnTo>
                  <a:pt x="0" y="1229"/>
                </a:lnTo>
                <a:lnTo>
                  <a:pt x="121" y="1701"/>
                </a:lnTo>
                <a:lnTo>
                  <a:pt x="471" y="1693"/>
                </a:lnTo>
                <a:lnTo>
                  <a:pt x="586" y="2079"/>
                </a:lnTo>
              </a:path>
            </a:pathLst>
          </a:custGeom>
          <a:noFill/>
          <a:ln w="101600" cap="rnd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4639" name="Oval 15"/>
          <p:cNvSpPr>
            <a:spLocks noChangeArrowheads="1"/>
          </p:cNvSpPr>
          <p:nvPr/>
        </p:nvSpPr>
        <p:spPr bwMode="auto">
          <a:xfrm>
            <a:off x="1079500" y="1116013"/>
            <a:ext cx="6270625" cy="113982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4640" name="Oval 16"/>
          <p:cNvSpPr>
            <a:spLocks noChangeArrowheads="1"/>
          </p:cNvSpPr>
          <p:nvPr/>
        </p:nvSpPr>
        <p:spPr bwMode="auto">
          <a:xfrm>
            <a:off x="2457450" y="2425700"/>
            <a:ext cx="6270625" cy="11398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4641" name="Oval 17"/>
          <p:cNvSpPr>
            <a:spLocks noChangeArrowheads="1"/>
          </p:cNvSpPr>
          <p:nvPr/>
        </p:nvSpPr>
        <p:spPr bwMode="auto">
          <a:xfrm>
            <a:off x="414338" y="3695700"/>
            <a:ext cx="6270625" cy="113982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4642" name="Oval 18"/>
          <p:cNvSpPr>
            <a:spLocks noChangeArrowheads="1"/>
          </p:cNvSpPr>
          <p:nvPr/>
        </p:nvSpPr>
        <p:spPr bwMode="auto">
          <a:xfrm>
            <a:off x="1203325" y="5106988"/>
            <a:ext cx="6270625" cy="11398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2890838" y="5319713"/>
            <a:ext cx="281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การวิเคราะห์เนื้อหา </a:t>
            </a:r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2840038" y="1049338"/>
            <a:ext cx="2628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การกำหนดหัวเรื่อง</a:t>
            </a:r>
          </a:p>
        </p:txBody>
      </p:sp>
      <p:sp>
        <p:nvSpPr>
          <p:cNvPr id="154645" name="Rectangle 21"/>
          <p:cNvSpPr>
            <a:spLocks noChangeArrowheads="1"/>
          </p:cNvSpPr>
          <p:nvPr/>
        </p:nvSpPr>
        <p:spPr bwMode="auto">
          <a:xfrm>
            <a:off x="2635250" y="1479550"/>
            <a:ext cx="329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และวัตถุประสงค์ทั่วไป  </a:t>
            </a:r>
          </a:p>
        </p:txBody>
      </p:sp>
      <p:sp>
        <p:nvSpPr>
          <p:cNvPr id="154646" name="Rectangle 22"/>
          <p:cNvSpPr>
            <a:spLocks noChangeArrowheads="1"/>
          </p:cNvSpPr>
          <p:nvPr/>
        </p:nvSpPr>
        <p:spPr bwMode="auto">
          <a:xfrm>
            <a:off x="4279900" y="2614613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การวิเคราะห์ผู้เรียน </a:t>
            </a:r>
          </a:p>
        </p:txBody>
      </p:sp>
      <p:sp>
        <p:nvSpPr>
          <p:cNvPr id="154647" name="Rectangle 23"/>
          <p:cNvSpPr>
            <a:spLocks noChangeArrowheads="1"/>
          </p:cNvSpPr>
          <p:nvPr/>
        </p:nvSpPr>
        <p:spPr bwMode="auto">
          <a:xfrm>
            <a:off x="2314575" y="3673475"/>
            <a:ext cx="250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การวิเคราะห์วัตถุ </a:t>
            </a:r>
          </a:p>
        </p:txBody>
      </p:sp>
      <p:sp>
        <p:nvSpPr>
          <p:cNvPr id="154648" name="Rectangle 24"/>
          <p:cNvSpPr>
            <a:spLocks noChangeArrowheads="1"/>
          </p:cNvSpPr>
          <p:nvPr/>
        </p:nvSpPr>
        <p:spPr bwMode="auto">
          <a:xfrm>
            <a:off x="1935163" y="4064000"/>
            <a:ext cx="316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ประสงค์เชิงพฤติกรรม </a:t>
            </a:r>
          </a:p>
        </p:txBody>
      </p:sp>
      <p:sp>
        <p:nvSpPr>
          <p:cNvPr id="154649" name="Rectangle 25"/>
          <p:cNvSpPr>
            <a:spLocks noChangeArrowheads="1"/>
          </p:cNvSpPr>
          <p:nvPr/>
        </p:nvSpPr>
        <p:spPr bwMode="auto">
          <a:xfrm>
            <a:off x="522288" y="193675"/>
            <a:ext cx="5265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ขั้นตอนการวิเคราะห์ (Analysis)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793750" y="250825"/>
            <a:ext cx="5321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ขั้นตอน</a:t>
            </a:r>
            <a:r>
              <a:rPr lang="th-TH" sz="4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การออกแบบ (Design)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839788" y="1076325"/>
            <a:ext cx="80422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ประกอบด้วยรายละเอียดแต่ละส่วน ดังนี้</a:t>
            </a:r>
          </a:p>
          <a:p>
            <a:pPr algn="l">
              <a:defRPr/>
            </a:pPr>
            <a:r>
              <a:rPr lang="th-TH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1.  การออกแบบ Courseware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Courseware หมายถึง ตัวบทเรียนที่ผ่านการออก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แบบและวิเคราะห์จากขั้นตอนแรก พร้อมที่จะนำ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ไปสร้างเป็นบทเรียนคอมพิวเตอร์ช่วยสอน ซึ่งจะ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ประกอบด้วยส่วนต่างๆ ได้แก่ วัตถุประสงค์เชิง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พฤติกรรม   เนื้อหา   แบบทดสอบก่อนบทเรียน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(Pre-test)  สื่อ  กิจกรรม  วิธีการนำเสนอ  และ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     แบบทดสอบหลังบทเรียน (Post-test)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841375" y="395288"/>
            <a:ext cx="825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2. การออกแบบผังงาน (Flowchart) และการออกแบบ  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274763" y="836613"/>
            <a:ext cx="497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บทดำเนินเรื่อง (Storyboard)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316038" y="1565275"/>
            <a:ext cx="76406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ผังงาน (Flowchart) หมายถึง   แผนภูมิที่แสดงให้ 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เห็นถึงความสัมพันธ์ของบทดำเนินเรื่อง ซึ่งเป็นการ</a:t>
            </a:r>
          </a:p>
          <a:p>
            <a:pPr algn="l">
              <a:defRPr/>
            </a:pPr>
            <a:r>
              <a:rPr lang="th-TH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จัดลำดับความสัมพันธ์ของเนื้อหาแต่ละส่วน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</a:endParaRP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บทดำเนินเรื่อง (Storyboard) หมายถึง เรื่องราวของ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บทเรียน ประกอบด้วยเนื้อหาที่แบ่งออกเป็นเฟรมๆ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ตั้งแต่เฟรมแรกซึ่งเป็น Title ของบทเรียน     จนถึง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เฟรมสุดท้าย  บทดำเนินเรื่องจึงประกอบด้วย ภาพ</a:t>
            </a:r>
          </a:p>
          <a:p>
            <a:pPr algn="l"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</a:rPr>
              <a:t>ข้อความ  คำถาม-คำตอบ และรายละเอียดอื่นๆ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การออกแบบเริ่มต้น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1744</Words>
  <Application>Microsoft PowerPoint</Application>
  <PresentationFormat>On-screen Show (4:3)</PresentationFormat>
  <Paragraphs>279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การออกแบบเริ่มต้น</vt:lpstr>
      <vt:lpstr>Multimedia Designs  (Courseware)</vt:lpstr>
      <vt:lpstr>ขั้นตอนการพัฒนา</vt:lpstr>
      <vt:lpstr>ขั้นตอนการพัฒนา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Multimedia Design Model</vt:lpstr>
      <vt:lpstr>Web Design Step</vt:lpstr>
      <vt:lpstr>หลักการออกแบบ Web Site</vt:lpstr>
      <vt:lpstr>Site Map</vt:lpstr>
      <vt:lpstr>Site Map</vt:lpstr>
      <vt:lpstr>Site Map</vt:lpstr>
      <vt:lpstr> การออกแบบหน้าตา Web Site</vt:lpstr>
      <vt:lpstr> การออกแบบหน้าตา Web Site</vt:lpstr>
      <vt:lpstr>การออกแบบหน้าตา Web Site</vt:lpstr>
      <vt:lpstr>Web Site &amp; Designing</vt:lpstr>
      <vt:lpstr>Web Site &amp; Designing</vt:lpstr>
      <vt:lpstr>Web Site &amp; Designing</vt:lpstr>
      <vt:lpstr>Web Site &amp; Designing</vt:lpstr>
      <vt:lpstr>Web Site &amp; Designing</vt:lpstr>
      <vt:lpstr>Web Site &amp; Designing</vt:lpstr>
    </vt:vector>
  </TitlesOfParts>
  <Company>Dpt of Computer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Multimedia</dc:title>
  <dc:creator>Somkid Saelee</dc:creator>
  <cp:lastModifiedBy>Superman</cp:lastModifiedBy>
  <cp:revision>207</cp:revision>
  <dcterms:created xsi:type="dcterms:W3CDTF">2001-06-06T15:51:27Z</dcterms:created>
  <dcterms:modified xsi:type="dcterms:W3CDTF">2015-10-10T07:07:41Z</dcterms:modified>
</cp:coreProperties>
</file>