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6"/>
  </p:notesMasterIdLst>
  <p:handoutMasterIdLst>
    <p:handoutMasterId r:id="rId107"/>
  </p:handoutMasterIdLst>
  <p:sldIdLst>
    <p:sldId id="256" r:id="rId2"/>
    <p:sldId id="257" r:id="rId3"/>
    <p:sldId id="258" r:id="rId4"/>
    <p:sldId id="346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2" r:id="rId22"/>
    <p:sldId id="275" r:id="rId23"/>
    <p:sldId id="281" r:id="rId24"/>
    <p:sldId id="276" r:id="rId25"/>
    <p:sldId id="277" r:id="rId26"/>
    <p:sldId id="278" r:id="rId27"/>
    <p:sldId id="293" r:id="rId28"/>
    <p:sldId id="349" r:id="rId29"/>
    <p:sldId id="352" r:id="rId30"/>
    <p:sldId id="351" r:id="rId31"/>
    <p:sldId id="370" r:id="rId32"/>
    <p:sldId id="353" r:id="rId33"/>
    <p:sldId id="354" r:id="rId34"/>
    <p:sldId id="355" r:id="rId35"/>
    <p:sldId id="284" r:id="rId36"/>
    <p:sldId id="356" r:id="rId37"/>
    <p:sldId id="357" r:id="rId38"/>
    <p:sldId id="358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4" r:id="rId66"/>
    <p:sldId id="315" r:id="rId67"/>
    <p:sldId id="316" r:id="rId68"/>
    <p:sldId id="359" r:id="rId69"/>
    <p:sldId id="317" r:id="rId70"/>
    <p:sldId id="318" r:id="rId71"/>
    <p:sldId id="320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30" r:id="rId80"/>
    <p:sldId id="331" r:id="rId81"/>
    <p:sldId id="332" r:id="rId82"/>
    <p:sldId id="333" r:id="rId83"/>
    <p:sldId id="321" r:id="rId84"/>
    <p:sldId id="366" r:id="rId85"/>
    <p:sldId id="367" r:id="rId86"/>
    <p:sldId id="368" r:id="rId87"/>
    <p:sldId id="369" r:id="rId88"/>
    <p:sldId id="329" r:id="rId89"/>
    <p:sldId id="334" r:id="rId90"/>
    <p:sldId id="335" r:id="rId91"/>
    <p:sldId id="336" r:id="rId92"/>
    <p:sldId id="338" r:id="rId93"/>
    <p:sldId id="339" r:id="rId94"/>
    <p:sldId id="340" r:id="rId95"/>
    <p:sldId id="341" r:id="rId96"/>
    <p:sldId id="342" r:id="rId97"/>
    <p:sldId id="343" r:id="rId98"/>
    <p:sldId id="344" r:id="rId99"/>
    <p:sldId id="360" r:id="rId100"/>
    <p:sldId id="361" r:id="rId101"/>
    <p:sldId id="362" r:id="rId102"/>
    <p:sldId id="363" r:id="rId103"/>
    <p:sldId id="364" r:id="rId104"/>
    <p:sldId id="365" r:id="rId105"/>
  </p:sldIdLst>
  <p:sldSz cx="9144000" cy="6858000" type="screen4x3"/>
  <p:notesSz cx="6858000" cy="994568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285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285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4FB60447-67A2-4DBB-9620-95A7335EBBE2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805"/>
            <a:ext cx="2972547" cy="497285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2" y="9446805"/>
            <a:ext cx="2972547" cy="497285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902C227D-301D-44EC-A4B3-658822510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0"/>
            <a:ext cx="2972547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25002"/>
            <a:ext cx="5487041" cy="447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Click to edit Master text styles</a:t>
            </a:r>
          </a:p>
          <a:p>
            <a:pPr lvl="1"/>
            <a:r>
              <a:rPr lang="th-TH" noProof="0" smtClean="0"/>
              <a:t>Second level</a:t>
            </a:r>
          </a:p>
          <a:p>
            <a:pPr lvl="2"/>
            <a:r>
              <a:rPr lang="th-TH" noProof="0" smtClean="0"/>
              <a:t>Third level</a:t>
            </a:r>
          </a:p>
          <a:p>
            <a:pPr lvl="3"/>
            <a:r>
              <a:rPr lang="th-TH" noProof="0" smtClean="0"/>
              <a:t>Fourth level</a:t>
            </a:r>
          </a:p>
          <a:p>
            <a:pPr lvl="4"/>
            <a:r>
              <a:rPr lang="th-TH" noProof="0" smtClean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805"/>
            <a:ext cx="2972547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446805"/>
            <a:ext cx="2972547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9D9D6024-609B-4B27-A065-5B1954317E7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9F09C7D-3E17-4CCA-99C3-898E7EE6A09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DFF97-5ECD-4BD1-B81D-1E04BDDCF41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86D9C-2352-402C-A17B-C41DFBAB76A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CABAE-560D-4F37-BD4A-3D867A3C04C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AE7AB-5854-4F8E-95AB-48A2D6B49D2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3CB06-DF7D-4111-9E4D-7A6CF358398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AE71-546E-4BAB-A9CC-DA3B2860169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F4455-A01D-45EB-BE79-34049935D00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389F4-6AA3-4049-A297-5742F247BE7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547D5-FEDE-4335-89BA-869984CDDD4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E5EC-FC97-4656-8596-A071666018C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ED480-FFFD-46AD-A127-97C34DEDD5A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h-TH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h-TH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h-TH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h-TH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h-TH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h-TH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h-TH" sz="240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D8EB23D-8A21-4ED7-89AB-28AA97D6995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google.co.th/imgres?imgurl=http://images.amazon.com/images/P/B0007SM8QO.01.LZZZZZZZ.jpg&amp;imgrefurl=http://www.amazon.com/exec/obidos/tg/detail/-/B0007SM8QO?v=glance&amp;vi=accessories&amp;h=498&amp;w=500&amp;sz=44&amp;tbnid=RKS23fJN0hfRIM:&amp;tbnh=126&amp;tbnw=127&amp;hl=th&amp;start=12&amp;prev=/images?q=Monitor&amp;svnum=10&amp;hl=th&amp;lr=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E1DBA6-C492-4D88-A176-05FE941B4A8B}" type="slidenum">
              <a:rPr lang="en-US"/>
              <a:pPr/>
              <a:t>1</a:t>
            </a:fld>
            <a:endParaRPr lang="th-TH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62" y="2928934"/>
            <a:ext cx="7772400" cy="1462087"/>
          </a:xfrm>
        </p:spPr>
        <p:txBody>
          <a:bodyPr/>
          <a:lstStyle/>
          <a:p>
            <a:pPr eaLnBrk="1" hangingPunct="1"/>
            <a:r>
              <a:rPr lang="th-TH" sz="6000" b="1" dirty="0" smtClean="0"/>
              <a:t>บทที่ 3</a:t>
            </a:r>
            <a:br>
              <a:rPr lang="th-TH" sz="6000" b="1" dirty="0" smtClean="0"/>
            </a:br>
            <a:r>
              <a:rPr lang="en-US" sz="6000" b="1" dirty="0" smtClean="0"/>
              <a:t>     </a:t>
            </a:r>
            <a:r>
              <a:rPr lang="th-TH" sz="6000" b="1" dirty="0" smtClean="0"/>
              <a:t>ฮาร์ดแวร์ (</a:t>
            </a:r>
            <a:r>
              <a:rPr lang="en-US" sz="6000" b="1" dirty="0" smtClean="0"/>
              <a:t>Hardware)</a:t>
            </a:r>
            <a:endParaRPr lang="th-TH" sz="6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97A5E4-ED13-41D6-8EF2-E01FB082900A}" type="slidenum">
              <a:rPr lang="en-US"/>
              <a:pPr/>
              <a:t>10</a:t>
            </a:fld>
            <a:endParaRPr lang="th-TH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Keyboard </a:t>
            </a:r>
            <a:r>
              <a:rPr lang="th-TH" smtClean="0"/>
              <a:t>ในประเภทต่าง ๆ </a:t>
            </a:r>
          </a:p>
        </p:txBody>
      </p:sp>
      <p:pic>
        <p:nvPicPr>
          <p:cNvPr id="13316" name="Picture 11" descr="EKey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916113"/>
            <a:ext cx="32400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CordKey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27734">
            <a:off x="5508625" y="2924175"/>
            <a:ext cx="2808288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1858963" y="3573463"/>
            <a:ext cx="2497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Ergonomic Keyboard</a:t>
            </a:r>
            <a:endParaRPr lang="th-TH" sz="2000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5940425" y="4941888"/>
            <a:ext cx="2255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Cordless Keyboard</a:t>
            </a:r>
            <a:endParaRPr lang="th-TH" sz="2000"/>
          </a:p>
        </p:txBody>
      </p:sp>
      <p:pic>
        <p:nvPicPr>
          <p:cNvPr id="13320" name="Picture 14" descr="Mobile_Keyboa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4365625"/>
            <a:ext cx="3168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15"/>
          <p:cNvSpPr txBox="1">
            <a:spLocks noChangeArrowheads="1"/>
          </p:cNvSpPr>
          <p:nvPr/>
        </p:nvSpPr>
        <p:spPr bwMode="auto">
          <a:xfrm>
            <a:off x="1476375" y="6021388"/>
            <a:ext cx="310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Keyboard </a:t>
            </a:r>
            <a:r>
              <a:rPr lang="th-TH" sz="2400"/>
              <a:t>สำหรับ</a:t>
            </a:r>
            <a:r>
              <a:rPr lang="th-TH" sz="2000"/>
              <a:t> </a:t>
            </a:r>
            <a:r>
              <a:rPr lang="en-US" sz="2000"/>
              <a:t>Palm/PDA</a:t>
            </a:r>
            <a:endParaRPr lang="th-TH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AC1A92-CCCF-46AF-9B66-68ADA17FA7A5}" type="slidenum">
              <a:rPr lang="en-US"/>
              <a:pPr/>
              <a:t>100</a:t>
            </a:fld>
            <a:endParaRPr lang="th-TH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95288" y="1247775"/>
            <a:ext cx="8424862" cy="56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5200" b="1">
                <a:solidFill>
                  <a:srgbClr val="FF3300"/>
                </a:solidFill>
                <a:latin typeface="Arial" charset="0"/>
                <a:cs typeface="JasmineUPC" pitchFamily="18" charset="-34"/>
              </a:rPr>
              <a:t>ควรคำนึงถึง</a:t>
            </a:r>
            <a:r>
              <a:rPr lang="th-TH" sz="5200" b="1">
                <a:latin typeface="Arial" charset="0"/>
                <a:cs typeface="JasmineUPC" pitchFamily="18" charset="-34"/>
              </a:rPr>
              <a:t> </a:t>
            </a:r>
          </a:p>
          <a:p>
            <a:pPr algn="ctr"/>
            <a:r>
              <a:rPr lang="th-TH" sz="5200" b="1">
                <a:solidFill>
                  <a:srgbClr val="00FF00"/>
                </a:solidFill>
                <a:latin typeface="Arial" charset="0"/>
                <a:cs typeface="JasmineUPC" pitchFamily="18" charset="-34"/>
              </a:rPr>
              <a:t>งานที่ทำจำเป็นต้องใช้เครื่องคอมพิวเตอร์หรือไม่ ?</a:t>
            </a:r>
            <a:r>
              <a:rPr lang="th-TH" sz="5200" b="1">
                <a:solidFill>
                  <a:schemeClr val="accent1"/>
                </a:solidFill>
                <a:latin typeface="Arial" charset="0"/>
                <a:cs typeface="JasmineUPC" pitchFamily="18" charset="-34"/>
              </a:rPr>
              <a:t> </a:t>
            </a:r>
          </a:p>
          <a:p>
            <a:pPr algn="ctr"/>
            <a:r>
              <a:rPr lang="th-TH" sz="5200" b="1">
                <a:solidFill>
                  <a:schemeClr val="accent1"/>
                </a:solidFill>
                <a:latin typeface="Arial" charset="0"/>
                <a:cs typeface="JasmineUPC" pitchFamily="18" charset="-34"/>
              </a:rPr>
              <a:t>เนื่องจากคอมพิวเตอร์เป็นอุปกรณ์และล้าสมัยเร็ว หากพิจารณาแล้วว่าจำเป็นก็ควรซื้อ แต่ต้องเลือกซื้อเครื่องที่มีคุณสมบัติเหมาะสมกับงาน</a:t>
            </a:r>
          </a:p>
        </p:txBody>
      </p:sp>
      <p:sp>
        <p:nvSpPr>
          <p:cNvPr id="104452" name="WordArt 3"/>
          <p:cNvSpPr>
            <a:spLocks noChangeArrowheads="1" noChangeShapeType="1" noTextEdit="1"/>
          </p:cNvSpPr>
          <p:nvPr/>
        </p:nvSpPr>
        <p:spPr bwMode="auto">
          <a:xfrm>
            <a:off x="1800225" y="168275"/>
            <a:ext cx="5724525" cy="1028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th-TH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JasmineUPC"/>
                <a:cs typeface="JasmineUPC"/>
              </a:rPr>
              <a:t>ความจำเป็นใช้งาน</a:t>
            </a:r>
            <a:endParaRPr lang="en-US" sz="36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JasmineUPC"/>
              <a:cs typeface="JasmineUPC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A64549-0A14-48AE-AFC3-C9B778D83201}" type="slidenum">
              <a:rPr lang="en-US"/>
              <a:pPr/>
              <a:t>101</a:t>
            </a:fld>
            <a:endParaRPr lang="th-TH"/>
          </a:p>
        </p:txBody>
      </p:sp>
      <p:sp>
        <p:nvSpPr>
          <p:cNvPr id="105475" name="WordArt 2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8064500" cy="16557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th-TH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JasmineUPC"/>
                <a:cs typeface="JasmineUPC"/>
              </a:rPr>
              <a:t>วัตถุประสงค์ในการใช้งาน </a:t>
            </a:r>
            <a:endParaRPr lang="en-US" sz="36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JasmineUPC"/>
              <a:cs typeface="JasmineUPC"/>
            </a:endParaRP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79388" y="2184400"/>
            <a:ext cx="8424862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/>
            <a:r>
              <a:rPr lang="th-TH" sz="5200" b="1">
                <a:solidFill>
                  <a:srgbClr val="FF3300"/>
                </a:solidFill>
                <a:latin typeface="Arial" charset="0"/>
                <a:cs typeface="JasmineUPC" pitchFamily="18" charset="-34"/>
              </a:rPr>
              <a:t>	ควรคำนึงถึง</a:t>
            </a:r>
            <a:r>
              <a:rPr lang="th-TH" sz="5200" b="1">
                <a:latin typeface="Arial" charset="0"/>
                <a:cs typeface="JasmineUPC" pitchFamily="18" charset="-34"/>
              </a:rPr>
              <a:t> </a:t>
            </a:r>
          </a:p>
          <a:p>
            <a:pPr marL="533400" indent="-533400" algn="ctr"/>
            <a:r>
              <a:rPr lang="th-TH" sz="5200" b="1">
                <a:solidFill>
                  <a:srgbClr val="00FF00"/>
                </a:solidFill>
                <a:latin typeface="Arial" charset="0"/>
                <a:cs typeface="JasmineUPC" pitchFamily="18" charset="-34"/>
              </a:rPr>
              <a:t>   ใช้คอมพิวเตอร์เพื่อทำงานอะไร?</a:t>
            </a:r>
            <a:r>
              <a:rPr lang="th-TH" sz="5200" b="1">
                <a:solidFill>
                  <a:schemeClr val="accent1"/>
                </a:solidFill>
                <a:latin typeface="Arial" charset="0"/>
                <a:cs typeface="JasmineUPC" pitchFamily="18" charset="-34"/>
              </a:rPr>
              <a:t> </a:t>
            </a:r>
          </a:p>
          <a:p>
            <a:pPr marL="533400" indent="-533400" algn="ctr"/>
            <a:r>
              <a:rPr lang="th-TH" sz="5200" b="1">
                <a:solidFill>
                  <a:schemeClr val="accent1"/>
                </a:solidFill>
                <a:latin typeface="Arial" charset="0"/>
                <a:cs typeface="JasmineUPC" pitchFamily="18" charset="-34"/>
              </a:rPr>
              <a:t>  ซึ่งต้องพิจารณาวัตถุประสงค์ในการใช้งาน เช่น นำมาใช้ในงานสำนักงาน  นำมาใช้เพื่อความบันเทิง เป็นต้น</a:t>
            </a:r>
            <a:r>
              <a:rPr lang="th-TH" sz="5200" b="1">
                <a:latin typeface="Arial" charset="0"/>
                <a:cs typeface="JasmineUPC" pitchFamily="18" charset="-34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E52B3-8B32-4814-8598-6999FA24BCE7}" type="slidenum">
              <a:rPr lang="en-US"/>
              <a:pPr/>
              <a:t>102</a:t>
            </a:fld>
            <a:endParaRPr lang="th-TH"/>
          </a:p>
        </p:txBody>
      </p:sp>
      <p:sp>
        <p:nvSpPr>
          <p:cNvPr id="106499" name="WordArt 2"/>
          <p:cNvSpPr>
            <a:spLocks noChangeArrowheads="1" noChangeShapeType="1" noTextEdit="1"/>
          </p:cNvSpPr>
          <p:nvPr/>
        </p:nvSpPr>
        <p:spPr bwMode="auto">
          <a:xfrm>
            <a:off x="1476375" y="549275"/>
            <a:ext cx="6194425" cy="1079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th-TH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JasmineUPC"/>
                <a:cs typeface="JasmineUPC"/>
              </a:rPr>
              <a:t>งบประมาณ</a:t>
            </a:r>
            <a:endParaRPr lang="en-US" sz="36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JasmineUPC"/>
              <a:cs typeface="JasmineUPC"/>
            </a:endParaRP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395288" y="2039938"/>
            <a:ext cx="8424862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5200" b="1">
                <a:solidFill>
                  <a:srgbClr val="FF3300"/>
                </a:solidFill>
                <a:latin typeface="Arial" charset="0"/>
                <a:cs typeface="JasmineUPC" pitchFamily="18" charset="-34"/>
              </a:rPr>
              <a:t>ควรคำนึงถึง </a:t>
            </a:r>
          </a:p>
          <a:p>
            <a:pPr algn="ctr"/>
            <a:r>
              <a:rPr lang="th-TH" sz="5200" b="1">
                <a:solidFill>
                  <a:srgbClr val="00FF00"/>
                </a:solidFill>
                <a:latin typeface="Arial" charset="0"/>
                <a:cs typeface="JasmineUPC" pitchFamily="18" charset="-34"/>
              </a:rPr>
              <a:t> มีงบประมาณเท่าไร ?</a:t>
            </a:r>
            <a:r>
              <a:rPr lang="th-TH" sz="5200" b="1">
                <a:solidFill>
                  <a:schemeClr val="accent1"/>
                </a:solidFill>
                <a:latin typeface="Arial" charset="0"/>
                <a:cs typeface="JasmineUPC" pitchFamily="18" charset="-34"/>
              </a:rPr>
              <a:t> </a:t>
            </a:r>
          </a:p>
          <a:p>
            <a:pPr algn="ctr"/>
            <a:r>
              <a:rPr lang="th-TH" sz="5200" b="1">
                <a:solidFill>
                  <a:schemeClr val="accent1"/>
                </a:solidFill>
                <a:latin typeface="Arial" charset="0"/>
                <a:cs typeface="JasmineUPC" pitchFamily="18" charset="-34"/>
              </a:rPr>
              <a:t>ที่จะสามารถจัดซื้อคอมพิวเตอร์ได้</a:t>
            </a:r>
          </a:p>
          <a:p>
            <a:pPr algn="ctr"/>
            <a:r>
              <a:rPr lang="th-TH" sz="5200" b="1">
                <a:solidFill>
                  <a:schemeClr val="accent1"/>
                </a:solidFill>
                <a:latin typeface="Arial" charset="0"/>
                <a:cs typeface="JasmineUPC" pitchFamily="18" charset="-34"/>
              </a:rPr>
              <a:t>ตรงกับความต้องการและการใช้งาน</a:t>
            </a:r>
          </a:p>
          <a:p>
            <a:pPr algn="ctr"/>
            <a:r>
              <a:rPr lang="th-TH" sz="5200" b="1">
                <a:solidFill>
                  <a:schemeClr val="accent1"/>
                </a:solidFill>
                <a:latin typeface="Arial" charset="0"/>
                <a:cs typeface="JasmineUPC" pitchFamily="18" charset="-34"/>
              </a:rPr>
              <a:t>ก็จะเกิดประโยชน์อย่างสูงสุด</a:t>
            </a:r>
            <a:r>
              <a:rPr lang="th-TH" sz="5200" b="1">
                <a:latin typeface="Arial" charset="0"/>
                <a:cs typeface="JasmineUPC" pitchFamily="18" charset="-34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34191D-EDC4-4796-935A-71EB2442C0A7}" type="slidenum">
              <a:rPr lang="en-US"/>
              <a:pPr/>
              <a:t>103</a:t>
            </a:fld>
            <a:endParaRPr lang="th-TH"/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 b="1" dirty="0" smtClean="0">
                <a:solidFill>
                  <a:srgbClr val="00FF00"/>
                </a:solidFill>
              </a:rPr>
              <a:t>Assignment</a:t>
            </a:r>
          </a:p>
        </p:txBody>
      </p:sp>
      <p:sp>
        <p:nvSpPr>
          <p:cNvPr id="107524" name="Rectangle 3"/>
          <p:cNvSpPr>
            <a:spLocks noChangeArrowheads="1"/>
          </p:cNvSpPr>
          <p:nvPr/>
        </p:nvSpPr>
        <p:spPr bwMode="auto">
          <a:xfrm>
            <a:off x="0" y="2636838"/>
            <a:ext cx="91440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th-TH" sz="6600" b="1">
                <a:solidFill>
                  <a:schemeClr val="folHlink"/>
                </a:solidFill>
                <a:latin typeface="Angsana New" pitchFamily="18" charset="-34"/>
              </a:rPr>
              <a:t>ให้นักศึกษาแต่ละคนไปหา </a:t>
            </a:r>
            <a:r>
              <a:rPr lang="en-US" sz="6600" b="1">
                <a:solidFill>
                  <a:schemeClr val="folHlink"/>
                </a:solidFill>
                <a:latin typeface="Angsana New" pitchFamily="18" charset="-34"/>
              </a:rPr>
              <a:t>Spec</a:t>
            </a:r>
            <a:r>
              <a:rPr lang="th-TH" sz="6600" b="1">
                <a:solidFill>
                  <a:schemeClr val="folHlink"/>
                </a:solidFill>
                <a:latin typeface="Angsana New" pitchFamily="18" charset="-34"/>
              </a:rPr>
              <a:t>. ของเครื่องคอมพิวเตอร์ </a:t>
            </a:r>
            <a:r>
              <a:rPr lang="en-US" sz="6600" b="1">
                <a:solidFill>
                  <a:schemeClr val="folHlink"/>
                </a:solidFill>
                <a:latin typeface="Angsana New" pitchFamily="18" charset="-34"/>
              </a:rPr>
              <a:t>(PC) 1 </a:t>
            </a:r>
            <a:r>
              <a:rPr lang="th-TH" sz="6600" b="1">
                <a:solidFill>
                  <a:schemeClr val="folHlink"/>
                </a:solidFill>
                <a:latin typeface="Angsana New" pitchFamily="18" charset="-34"/>
              </a:rPr>
              <a:t>เครื่อง </a:t>
            </a:r>
            <a:br>
              <a:rPr lang="th-TH" sz="6600" b="1">
                <a:solidFill>
                  <a:schemeClr val="folHlink"/>
                </a:solidFill>
                <a:latin typeface="Angsana New" pitchFamily="18" charset="-34"/>
              </a:rPr>
            </a:br>
            <a:r>
              <a:rPr lang="th-TH" sz="6600" b="1">
                <a:solidFill>
                  <a:schemeClr val="folHlink"/>
                </a:solidFill>
                <a:latin typeface="Angsana New" pitchFamily="18" charset="-34"/>
              </a:rPr>
              <a:t>โดยบอกคุณสมบัติของ...</a:t>
            </a:r>
            <a:endParaRPr lang="en-US" sz="6600" b="1">
              <a:solidFill>
                <a:schemeClr val="folHlink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21054F-2EB0-4E6C-8C60-3AB14E8A383B}" type="slidenum">
              <a:rPr lang="en-US"/>
              <a:pPr/>
              <a:t>104</a:t>
            </a:fld>
            <a:endParaRPr lang="th-TH"/>
          </a:p>
        </p:txBody>
      </p:sp>
      <p:sp>
        <p:nvSpPr>
          <p:cNvPr id="108547" name="Text Box 2"/>
          <p:cNvSpPr txBox="1">
            <a:spLocks noChangeArrowheads="1"/>
          </p:cNvSpPr>
          <p:nvPr/>
        </p:nvSpPr>
        <p:spPr bwMode="auto">
          <a:xfrm>
            <a:off x="2339975" y="188913"/>
            <a:ext cx="4341813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buFontTx/>
              <a:buAutoNum type="arabicPeriod"/>
            </a:pPr>
            <a:r>
              <a:rPr lang="en-US" sz="5400" b="1">
                <a:latin typeface="Angsana New" pitchFamily="18" charset="-34"/>
              </a:rPr>
              <a:t>CPU</a:t>
            </a:r>
          </a:p>
          <a:p>
            <a:pPr marL="533400" indent="-533400">
              <a:buFontTx/>
              <a:buAutoNum type="arabicPeriod"/>
            </a:pPr>
            <a:r>
              <a:rPr lang="en-US" sz="5400" b="1">
                <a:latin typeface="Angsana New" pitchFamily="18" charset="-34"/>
              </a:rPr>
              <a:t>Hard disk</a:t>
            </a:r>
          </a:p>
          <a:p>
            <a:pPr marL="533400" indent="-533400">
              <a:buFontTx/>
              <a:buAutoNum type="arabicPeriod"/>
            </a:pPr>
            <a:r>
              <a:rPr lang="en-US" sz="5400" b="1">
                <a:latin typeface="Angsana New" pitchFamily="18" charset="-34"/>
              </a:rPr>
              <a:t>RAM</a:t>
            </a:r>
          </a:p>
          <a:p>
            <a:pPr marL="533400" indent="-533400">
              <a:buFontTx/>
              <a:buAutoNum type="arabicPeriod"/>
            </a:pPr>
            <a:r>
              <a:rPr lang="en-US" sz="5400" b="1">
                <a:latin typeface="Angsana New" pitchFamily="18" charset="-34"/>
              </a:rPr>
              <a:t>CD-ROM Drive</a:t>
            </a:r>
          </a:p>
          <a:p>
            <a:pPr marL="533400" indent="-533400">
              <a:buFontTx/>
              <a:buAutoNum type="arabicPeriod"/>
            </a:pPr>
            <a:r>
              <a:rPr lang="en-US" sz="5400" b="1">
                <a:latin typeface="Angsana New" pitchFamily="18" charset="-34"/>
              </a:rPr>
              <a:t>Monitor</a:t>
            </a:r>
          </a:p>
          <a:p>
            <a:pPr marL="533400" indent="-533400">
              <a:buFontTx/>
              <a:buAutoNum type="arabicPeriod"/>
            </a:pPr>
            <a:r>
              <a:rPr lang="en-US" sz="5400" b="1">
                <a:latin typeface="Angsana New" pitchFamily="18" charset="-34"/>
              </a:rPr>
              <a:t>MODEM</a:t>
            </a:r>
          </a:p>
          <a:p>
            <a:pPr marL="533400" indent="-533400">
              <a:buFontTx/>
              <a:buAutoNum type="arabicPeriod"/>
            </a:pPr>
            <a:r>
              <a:rPr lang="en-US" sz="5400" b="1">
                <a:latin typeface="Angsana New" pitchFamily="18" charset="-34"/>
              </a:rPr>
              <a:t>Sound Card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145A89-D6D1-40DA-B422-5878D6041B94}" type="slidenum">
              <a:rPr lang="en-US"/>
              <a:pPr/>
              <a:t>11</a:t>
            </a:fld>
            <a:endParaRPr lang="th-TH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Mouse</a:t>
            </a:r>
            <a:endParaRPr lang="th-TH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017713"/>
            <a:ext cx="7772400" cy="41148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th-TH" smtClean="0"/>
              <a:t>ทำหน้าที่ ควบคุมการเคลื่อนที่ของตัวชี้ตำแหน่ง </a:t>
            </a:r>
            <a:r>
              <a:rPr lang="en-US" smtClean="0"/>
              <a:t>(Pointer) </a:t>
            </a:r>
            <a:r>
              <a:rPr lang="th-TH" smtClean="0"/>
              <a:t>และเป็นตัวกำหนดตำแน่งของ </a:t>
            </a:r>
            <a:r>
              <a:rPr lang="en-US" smtClean="0"/>
              <a:t>Cursor </a:t>
            </a:r>
            <a:r>
              <a:rPr lang="th-TH" smtClean="0"/>
              <a:t>เมื่อต้องการพิมพ์ข้อความ</a:t>
            </a:r>
          </a:p>
        </p:txBody>
      </p:sp>
      <p:pic>
        <p:nvPicPr>
          <p:cNvPr id="14341" name="Picture 4" descr="mous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3284538"/>
            <a:ext cx="417671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85B020-5FE1-4E6D-AC8C-CE021E7F0F69}" type="slidenum">
              <a:rPr lang="en-US"/>
              <a:pPr/>
              <a:t>12</a:t>
            </a:fld>
            <a:endParaRPr lang="th-TH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ประเภทของ </a:t>
            </a:r>
            <a:r>
              <a:rPr lang="en-US" smtClean="0"/>
              <a:t>Mouse</a:t>
            </a:r>
            <a:endParaRPr lang="th-TH" smtClean="0"/>
          </a:p>
        </p:txBody>
      </p:sp>
      <p:pic>
        <p:nvPicPr>
          <p:cNvPr id="15364" name="Picture 8" descr="opticalmouse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852738"/>
            <a:ext cx="24876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 descr="Machanical M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844675"/>
            <a:ext cx="2376488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2" descr="Wirell Mou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5325" y="4508500"/>
            <a:ext cx="223202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13"/>
          <p:cNvSpPr txBox="1">
            <a:spLocks noChangeArrowheads="1"/>
          </p:cNvSpPr>
          <p:nvPr/>
        </p:nvSpPr>
        <p:spPr bwMode="auto">
          <a:xfrm>
            <a:off x="2286000" y="3679825"/>
            <a:ext cx="2214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Mechanical Mouse</a:t>
            </a:r>
            <a:endParaRPr lang="th-TH" sz="2000"/>
          </a:p>
        </p:txBody>
      </p:sp>
      <p:sp>
        <p:nvSpPr>
          <p:cNvPr id="15368" name="Text Box 14"/>
          <p:cNvSpPr txBox="1">
            <a:spLocks noChangeArrowheads="1"/>
          </p:cNvSpPr>
          <p:nvPr/>
        </p:nvSpPr>
        <p:spPr bwMode="auto">
          <a:xfrm>
            <a:off x="5983288" y="5445125"/>
            <a:ext cx="1757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Optical Mouse</a:t>
            </a:r>
            <a:endParaRPr lang="th-TH" sz="2000"/>
          </a:p>
        </p:txBody>
      </p:sp>
      <p:sp>
        <p:nvSpPr>
          <p:cNvPr id="15369" name="Text Box 15"/>
          <p:cNvSpPr txBox="1">
            <a:spLocks noChangeArrowheads="1"/>
          </p:cNvSpPr>
          <p:nvPr/>
        </p:nvSpPr>
        <p:spPr bwMode="auto">
          <a:xfrm>
            <a:off x="2513013" y="6345238"/>
            <a:ext cx="1914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Wireless Mouse</a:t>
            </a:r>
            <a:endParaRPr lang="th-TH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25CD22-3DCC-4078-9D7D-CDC8853BF281}" type="slidenum">
              <a:rPr lang="en-US"/>
              <a:pPr/>
              <a:t>13</a:t>
            </a:fld>
            <a:endParaRPr lang="th-TH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Trackball</a:t>
            </a:r>
            <a:endParaRPr lang="th-TH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th-TH" smtClean="0"/>
              <a:t>มีลักษณะคล้ายกับ </a:t>
            </a:r>
            <a:r>
              <a:rPr lang="en-US" smtClean="0"/>
              <a:t>Mouse </a:t>
            </a:r>
            <a:r>
              <a:rPr lang="th-TH" smtClean="0"/>
              <a:t>แต่จะมีลูกบอลอยู่ข้างบน เพื่อให้ผู้ใช้เลื่อน </a:t>
            </a:r>
            <a:r>
              <a:rPr lang="en-US" smtClean="0"/>
              <a:t>Pointer </a:t>
            </a:r>
            <a:r>
              <a:rPr lang="th-TH" smtClean="0"/>
              <a:t>จากลูกบอลนี้โดยไม่จำเป็นต้องเคลื่อนที่</a:t>
            </a:r>
          </a:p>
        </p:txBody>
      </p:sp>
      <p:pic>
        <p:nvPicPr>
          <p:cNvPr id="16389" name="Picture 5" descr="trackb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644900"/>
            <a:ext cx="23193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4211638" y="4581525"/>
            <a:ext cx="2376487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2843213" y="4291013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Trackball</a:t>
            </a:r>
            <a:endParaRPr lang="th-TH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25C2A9-D111-4B29-AA3B-577617C291DD}" type="slidenum">
              <a:rPr lang="en-US"/>
              <a:pPr/>
              <a:t>14</a:t>
            </a:fld>
            <a:endParaRPr lang="th-TH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Touch Pad</a:t>
            </a:r>
            <a:endParaRPr lang="th-TH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017713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th-TH" smtClean="0"/>
              <a:t>ใช้สำหรับควบคุมการเคลื่อนที่ของ </a:t>
            </a:r>
            <a:r>
              <a:rPr lang="en-US" smtClean="0"/>
              <a:t>Pointer </a:t>
            </a:r>
            <a:r>
              <a:rPr lang="th-TH" smtClean="0"/>
              <a:t>โดยการใช้นิ้วมือสัมผัสไปมา จะพบมากใน </a:t>
            </a:r>
            <a:r>
              <a:rPr lang="en-US" smtClean="0"/>
              <a:t>Notebook</a:t>
            </a:r>
            <a:endParaRPr lang="th-TH" smtClean="0"/>
          </a:p>
        </p:txBody>
      </p:sp>
      <p:pic>
        <p:nvPicPr>
          <p:cNvPr id="17413" name="Picture 4" descr="Touchp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3357563"/>
            <a:ext cx="2805112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4211638" y="4581525"/>
            <a:ext cx="2376487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2843213" y="4340225"/>
            <a:ext cx="136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Touch Pad</a:t>
            </a:r>
            <a:endParaRPr lang="th-TH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672B3D-9024-4884-8450-8BBE99B0AC06}" type="slidenum">
              <a:rPr lang="en-US"/>
              <a:pPr/>
              <a:t>15</a:t>
            </a:fld>
            <a:endParaRPr lang="th-TH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Pointing Stick</a:t>
            </a:r>
            <a:endParaRPr lang="th-TH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2017713"/>
            <a:ext cx="7772400" cy="41148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th-TH" smtClean="0"/>
              <a:t>รูปร่างจะคล้ายยางลบดินสอติดอยู่บนแป้น </a:t>
            </a:r>
            <a:r>
              <a:rPr lang="en-US" smtClean="0"/>
              <a:t>Keyboard </a:t>
            </a:r>
            <a:r>
              <a:rPr lang="th-TH" smtClean="0"/>
              <a:t>ของ </a:t>
            </a:r>
            <a:r>
              <a:rPr lang="en-US" smtClean="0"/>
              <a:t>Notebook </a:t>
            </a:r>
            <a:r>
              <a:rPr lang="th-TH" smtClean="0"/>
              <a:t>จะใช้วิธีการกดที่ปุ่มในทิศทางที่ต้องการ  เพื่อควบคุมการเคลื่อนที่ของ </a:t>
            </a:r>
            <a:r>
              <a:rPr lang="en-US" smtClean="0"/>
              <a:t>Pointer</a:t>
            </a:r>
            <a:endParaRPr lang="th-TH" smtClean="0"/>
          </a:p>
        </p:txBody>
      </p:sp>
      <p:pic>
        <p:nvPicPr>
          <p:cNvPr id="18437" name="Picture 4" descr="trackbal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076700"/>
            <a:ext cx="26638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Line 5"/>
          <p:cNvSpPr>
            <a:spLocks noChangeShapeType="1"/>
          </p:cNvSpPr>
          <p:nvPr/>
        </p:nvSpPr>
        <p:spPr bwMode="auto">
          <a:xfrm>
            <a:off x="4211638" y="4929188"/>
            <a:ext cx="2376487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2843213" y="4508500"/>
            <a:ext cx="1697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Pointing Stick</a:t>
            </a:r>
            <a:endParaRPr lang="th-TH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C9F6C7-8678-45C2-9EE4-948E9F5F36FA}" type="slidenum">
              <a:rPr lang="en-US"/>
              <a:pPr/>
              <a:t>16</a:t>
            </a:fld>
            <a:endParaRPr lang="th-TH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Light Pen</a:t>
            </a:r>
            <a:endParaRPr lang="th-TH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017713"/>
            <a:ext cx="7772400" cy="41148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th-TH" smtClean="0"/>
              <a:t>รูปร่างคล้ายปากกา จะใช้แสงในการส่งข้อมูล หรือระบุตำแหน่ง บางรุ่นจะต้องใช้คู่กับ </a:t>
            </a:r>
            <a:r>
              <a:rPr lang="en-US" smtClean="0"/>
              <a:t>Monitor </a:t>
            </a:r>
            <a:r>
              <a:rPr lang="th-TH" smtClean="0"/>
              <a:t>ที่ออกแบบมาเป็นพิเศษ</a:t>
            </a:r>
          </a:p>
        </p:txBody>
      </p:sp>
      <p:pic>
        <p:nvPicPr>
          <p:cNvPr id="19461" name="Picture 4" descr="light pen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429000"/>
            <a:ext cx="41386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2339975" y="4508500"/>
            <a:ext cx="2808288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1187450" y="4267200"/>
            <a:ext cx="123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Light Pen</a:t>
            </a:r>
            <a:endParaRPr lang="th-TH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2123B2-A1D6-47B8-818C-FF8EFDFBBB18}" type="slidenum">
              <a:rPr lang="en-US"/>
              <a:pPr/>
              <a:t>17</a:t>
            </a:fld>
            <a:endParaRPr lang="th-TH"/>
          </a:p>
        </p:txBody>
      </p:sp>
      <p:pic>
        <p:nvPicPr>
          <p:cNvPr id="20483" name="Picture 7" descr="Sty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6525" y="3500438"/>
            <a:ext cx="22352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Stylus</a:t>
            </a:r>
            <a:endParaRPr lang="th-TH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989138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smtClean="0"/>
              <a:t>		มีลักษณะคล้ายปากกาทั่วไป ใช้สำหรับเขียนข้อความหรือวาดเส้นตามบริเวณหรือพื้นผิวที่กำหนดไว้ให้ มักจะพบใน </a:t>
            </a:r>
            <a:r>
              <a:rPr lang="en-US" smtClean="0"/>
              <a:t>Palm PDA </a:t>
            </a:r>
            <a:r>
              <a:rPr lang="th-TH" smtClean="0"/>
              <a:t>หรือ </a:t>
            </a:r>
            <a:r>
              <a:rPr lang="en-US" smtClean="0"/>
              <a:t>Handheld</a:t>
            </a:r>
            <a:endParaRPr lang="th-TH" smtClean="0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>
            <a:off x="3513138" y="4868863"/>
            <a:ext cx="1871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2590800" y="4581525"/>
            <a:ext cx="850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Stylus</a:t>
            </a:r>
            <a:endParaRPr lang="th-TH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819DCB-F570-44DB-B554-D8F59E0564EA}" type="slidenum">
              <a:rPr lang="en-US"/>
              <a:pPr/>
              <a:t>18</a:t>
            </a:fld>
            <a:endParaRPr lang="th-TH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Joystick ,Wheel</a:t>
            </a:r>
            <a:endParaRPr lang="th-TH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th-TH" smtClean="0"/>
              <a:t>ใช้ควบคุมวัตถุที่ปรากฏอยู่บนจอภาพ ส่วนใหญ่จะใช้กับการเล่นเกม ในประเภทต่าง ๆ</a:t>
            </a:r>
          </a:p>
        </p:txBody>
      </p:sp>
      <p:pic>
        <p:nvPicPr>
          <p:cNvPr id="21513" name="Picture 9" descr="joystick"/>
          <p:cNvPicPr>
            <a:picLocks noChangeAspect="1" noChangeArrowheads="1"/>
          </p:cNvPicPr>
          <p:nvPr/>
        </p:nvPicPr>
        <p:blipFill>
          <a:blip r:embed="rId2"/>
          <a:srcRect t="3972" b="7816"/>
          <a:stretch>
            <a:fillRect/>
          </a:stretch>
        </p:blipFill>
        <p:spPr bwMode="auto">
          <a:xfrm>
            <a:off x="6011863" y="2781300"/>
            <a:ext cx="2592387" cy="2574925"/>
          </a:xfrm>
          <a:prstGeom prst="rect">
            <a:avLst/>
          </a:prstGeom>
          <a:noFill/>
          <a:effectLst>
            <a:outerShdw dist="56796" dir="1593903" algn="ctr" rotWithShape="0">
              <a:srgbClr val="FFFFFF"/>
            </a:outerShdw>
          </a:effectLst>
        </p:spPr>
      </p:pic>
      <p:pic>
        <p:nvPicPr>
          <p:cNvPr id="21510" name="Picture 10" descr="Joy%20sti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411663"/>
            <a:ext cx="3024188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4716463" y="3933825"/>
            <a:ext cx="123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Joystick</a:t>
            </a:r>
            <a:endParaRPr lang="th-TH" sz="2400">
              <a:solidFill>
                <a:schemeClr val="tx2"/>
              </a:solidFill>
            </a:endParaRPr>
          </a:p>
        </p:txBody>
      </p: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5003800" y="5516563"/>
            <a:ext cx="1019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Wheel</a:t>
            </a:r>
            <a:endParaRPr lang="th-TH" sz="2400">
              <a:solidFill>
                <a:schemeClr val="tx2"/>
              </a:solidFill>
            </a:endParaRPr>
          </a:p>
        </p:txBody>
      </p:sp>
      <p:sp>
        <p:nvSpPr>
          <p:cNvPr id="2" name="Line 13"/>
          <p:cNvSpPr>
            <a:spLocks noChangeShapeType="1"/>
          </p:cNvSpPr>
          <p:nvPr/>
        </p:nvSpPr>
        <p:spPr bwMode="auto">
          <a:xfrm flipH="1">
            <a:off x="4140200" y="5734050"/>
            <a:ext cx="7921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14"/>
          <p:cNvSpPr>
            <a:spLocks noChangeShapeType="1"/>
          </p:cNvSpPr>
          <p:nvPr/>
        </p:nvSpPr>
        <p:spPr bwMode="auto">
          <a:xfrm>
            <a:off x="5867400" y="4149725"/>
            <a:ext cx="9366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00B226-86D1-4123-8090-A096B6E9A06D}" type="slidenum">
              <a:rPr lang="en-US"/>
              <a:pPr/>
              <a:t>19</a:t>
            </a:fld>
            <a:endParaRPr lang="th-TH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Microphone</a:t>
            </a:r>
            <a:endParaRPr lang="th-TH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78025"/>
            <a:ext cx="7772400" cy="41148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th-TH" smtClean="0"/>
              <a:t>เป็นอุปกรณ์นำเสียงที่เป็นสัญญาณ </a:t>
            </a:r>
            <a:r>
              <a:rPr lang="en-US" smtClean="0"/>
              <a:t>Analog </a:t>
            </a:r>
            <a:r>
              <a:rPr lang="th-TH" smtClean="0"/>
              <a:t>เข้าสู่ </a:t>
            </a:r>
            <a:r>
              <a:rPr lang="en-US" smtClean="0"/>
              <a:t>Computer </a:t>
            </a:r>
            <a:r>
              <a:rPr lang="th-TH" smtClean="0"/>
              <a:t>และจะถูกแปลงเป็นสัญญาณ </a:t>
            </a:r>
            <a:r>
              <a:rPr lang="en-US" smtClean="0"/>
              <a:t>Digital </a:t>
            </a:r>
            <a:r>
              <a:rPr lang="th-TH" smtClean="0"/>
              <a:t>ที่ </a:t>
            </a:r>
            <a:r>
              <a:rPr lang="en-US" smtClean="0"/>
              <a:t>Sound Card </a:t>
            </a:r>
            <a:r>
              <a:rPr lang="th-TH" smtClean="0"/>
              <a:t> โดยใช้หลักการ </a:t>
            </a:r>
            <a:r>
              <a:rPr lang="en-US" smtClean="0"/>
              <a:t>Sampling</a:t>
            </a:r>
            <a:endParaRPr lang="th-TH" smtClean="0"/>
          </a:p>
        </p:txBody>
      </p:sp>
      <p:pic>
        <p:nvPicPr>
          <p:cNvPr id="22534" name="Picture 6" descr="microph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644900"/>
            <a:ext cx="2954338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FFFFFF"/>
            </a:outerShdw>
          </a:effectLst>
        </p:spPr>
      </p:pic>
      <p:sp>
        <p:nvSpPr>
          <p:cNvPr id="2" name="Line 7"/>
          <p:cNvSpPr>
            <a:spLocks noChangeShapeType="1"/>
          </p:cNvSpPr>
          <p:nvPr/>
        </p:nvSpPr>
        <p:spPr bwMode="auto">
          <a:xfrm flipH="1">
            <a:off x="3563938" y="5084763"/>
            <a:ext cx="15843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5219700" y="4794250"/>
            <a:ext cx="173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Microphone</a:t>
            </a:r>
            <a:endParaRPr lang="th-TH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6687A0-9A8A-48CF-9141-DE6CE50327DC}" type="slidenum">
              <a:rPr lang="en-US"/>
              <a:pPr/>
              <a:t>2</a:t>
            </a:fld>
            <a:endParaRPr lang="th-TH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Topic of Chapter</a:t>
            </a:r>
            <a:endParaRPr lang="th-TH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916113"/>
            <a:ext cx="7839075" cy="4840287"/>
          </a:xfrm>
        </p:spPr>
        <p:txBody>
          <a:bodyPr/>
          <a:lstStyle/>
          <a:p>
            <a:pPr eaLnBrk="1" hangingPunct="1"/>
            <a:r>
              <a:rPr lang="th-TH" smtClean="0"/>
              <a:t>นิยามของฮาร์ดแวร์</a:t>
            </a:r>
            <a:endParaRPr lang="en-US" smtClean="0"/>
          </a:p>
          <a:p>
            <a:pPr eaLnBrk="1" hangingPunct="1"/>
            <a:r>
              <a:rPr lang="th-TH" smtClean="0"/>
              <a:t>ส่วนประกอบของคอมพิวเตอร์ </a:t>
            </a:r>
            <a:endParaRPr lang="en-US" smtClean="0"/>
          </a:p>
          <a:p>
            <a:pPr eaLnBrk="1" hangingPunct="1"/>
            <a:r>
              <a:rPr lang="th-TH" smtClean="0"/>
              <a:t>หน่วยรับข้อมูลเข้า (</a:t>
            </a:r>
            <a:r>
              <a:rPr lang="en-US" smtClean="0"/>
              <a:t>Input Unit)</a:t>
            </a:r>
          </a:p>
          <a:p>
            <a:pPr eaLnBrk="1" hangingPunct="1"/>
            <a:r>
              <a:rPr lang="th-TH" smtClean="0"/>
              <a:t>หน่วยประมวลผลกลาง (</a:t>
            </a:r>
            <a:r>
              <a:rPr lang="en-US" smtClean="0"/>
              <a:t>Central Processing Unit)</a:t>
            </a:r>
          </a:p>
          <a:p>
            <a:pPr eaLnBrk="1" hangingPunct="1"/>
            <a:r>
              <a:rPr lang="th-TH" smtClean="0"/>
              <a:t>หน่วยแสดงผล (</a:t>
            </a:r>
            <a:r>
              <a:rPr lang="en-US" smtClean="0"/>
              <a:t>Output Unit)</a:t>
            </a:r>
          </a:p>
          <a:p>
            <a:pPr eaLnBrk="1" hangingPunct="1"/>
            <a:r>
              <a:rPr lang="th-TH" smtClean="0"/>
              <a:t>หน่วยความจำหลัก  (</a:t>
            </a:r>
            <a:r>
              <a:rPr lang="en-US" smtClean="0"/>
              <a:t>Memory Unit)</a:t>
            </a:r>
          </a:p>
          <a:p>
            <a:pPr eaLnBrk="1" hangingPunct="1"/>
            <a:r>
              <a:rPr lang="th-TH" smtClean="0"/>
              <a:t>หน่วยความจำสำรอง </a:t>
            </a:r>
            <a:r>
              <a:rPr lang="en-US" smtClean="0"/>
              <a:t>(Storage Unit)</a:t>
            </a:r>
          </a:p>
          <a:p>
            <a:pPr eaLnBrk="1" hangingPunct="1"/>
            <a:r>
              <a:rPr lang="th-TH" smtClean="0"/>
              <a:t>อุปกรณ์อื่น ๆ  (</a:t>
            </a:r>
            <a:r>
              <a:rPr lang="en-US" smtClean="0"/>
              <a:t>Other Device)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A23AEF-2316-4050-A180-DF37CADF300B}" type="slidenum">
              <a:rPr lang="en-US"/>
              <a:pPr/>
              <a:t>20</a:t>
            </a:fld>
            <a:endParaRPr lang="th-TH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Scanner</a:t>
            </a:r>
            <a:endParaRPr lang="th-TH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060575"/>
            <a:ext cx="7772400" cy="41148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th-TH" smtClean="0"/>
              <a:t>เป็นอุปกรณ์ที่ใช้ในการนำรูปภาพ หรือข้อความต่าง ๆ เข้าสู่คอมพิวเตอร์ โดยข้อมูลหรือรูปภาพเหล่านั้นจะถูกจัดเก็บอยู่ในรูปแบบที่คอมพิวเตอร์เข้าใจได้</a:t>
            </a:r>
          </a:p>
        </p:txBody>
      </p:sp>
      <p:pic>
        <p:nvPicPr>
          <p:cNvPr id="23557" name="Picture 4" descr="Scanner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9488" y="3500438"/>
            <a:ext cx="3527425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2268538" y="4578350"/>
            <a:ext cx="1265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Scanner</a:t>
            </a:r>
            <a:endParaRPr lang="th-TH" sz="2400">
              <a:solidFill>
                <a:schemeClr val="tx2"/>
              </a:solidFill>
            </a:endParaRPr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>
            <a:off x="3563938" y="4868863"/>
            <a:ext cx="20891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4DBA7A-88B3-4930-BD79-D02491BA2140}" type="slidenum">
              <a:rPr lang="en-US"/>
              <a:pPr/>
              <a:t>21</a:t>
            </a:fld>
            <a:endParaRPr lang="th-TH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ประเภทของ </a:t>
            </a:r>
            <a:r>
              <a:rPr lang="en-US" smtClean="0"/>
              <a:t>Scanner</a:t>
            </a:r>
            <a:endParaRPr lang="th-TH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Optical Scanner</a:t>
            </a:r>
          </a:p>
          <a:p>
            <a:pPr eaLnBrk="1" hangingPunct="1"/>
            <a:r>
              <a:rPr lang="en-US" smtClean="0"/>
              <a:t>Optical Reader</a:t>
            </a:r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2816CC-4C03-4ED9-9A85-31FD62B4FA1F}" type="slidenum">
              <a:rPr lang="en-US"/>
              <a:pPr/>
              <a:t>22</a:t>
            </a:fld>
            <a:endParaRPr lang="th-TH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93037" cy="1462087"/>
          </a:xfrm>
        </p:spPr>
        <p:txBody>
          <a:bodyPr/>
          <a:lstStyle/>
          <a:p>
            <a:pPr eaLnBrk="1" hangingPunct="1"/>
            <a:r>
              <a:rPr lang="en-US" smtClean="0"/>
              <a:t>Optical Scanner</a:t>
            </a:r>
            <a:endParaRPr lang="th-TH" smtClean="0"/>
          </a:p>
        </p:txBody>
      </p:sp>
      <p:pic>
        <p:nvPicPr>
          <p:cNvPr id="25604" name="Picture 4" descr="Scanner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125538"/>
            <a:ext cx="2951162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Sheet-fed scan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565400"/>
            <a:ext cx="31686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Hand-held scanne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4149725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445250" y="3548063"/>
            <a:ext cx="1985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Flatbed Scanner</a:t>
            </a:r>
            <a:endParaRPr lang="th-TH" sz="2000">
              <a:solidFill>
                <a:schemeClr val="tx2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979613" y="5013325"/>
            <a:ext cx="2295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Sheet-Fed Scanner</a:t>
            </a:r>
            <a:endParaRPr lang="th-TH" sz="2000">
              <a:solidFill>
                <a:schemeClr val="tx2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867400" y="6345238"/>
            <a:ext cx="231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Hand-held Scanner</a:t>
            </a:r>
            <a:endParaRPr lang="th-TH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63C91E-32E5-4F0F-852A-1475E5CB1D8A}" type="slidenum">
              <a:rPr lang="en-US"/>
              <a:pPr/>
              <a:t>23</a:t>
            </a:fld>
            <a:endParaRPr lang="th-TH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Optical Reader</a:t>
            </a:r>
            <a:endParaRPr lang="th-TH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2213" y="2882900"/>
            <a:ext cx="7772400" cy="41148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en-US" smtClean="0"/>
              <a:t>		</a:t>
            </a:r>
            <a:endParaRPr lang="th-TH" smtClean="0"/>
          </a:p>
        </p:txBody>
      </p:sp>
      <p:pic>
        <p:nvPicPr>
          <p:cNvPr id="26629" name="Picture 6" descr="Barcode reader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997200"/>
            <a:ext cx="297656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Barcode reader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4325" y="1628775"/>
            <a:ext cx="3749675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Untitled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4292600"/>
            <a:ext cx="3114675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046431-0738-41BB-B175-BE89C001A9B6}" type="slidenum">
              <a:rPr lang="en-US"/>
              <a:pPr/>
              <a:t>24</a:t>
            </a:fld>
            <a:endParaRPr lang="th-TH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Digital Camera</a:t>
            </a:r>
            <a:endParaRPr lang="th-TH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017713"/>
            <a:ext cx="7772400" cy="41148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th-TH" smtClean="0"/>
              <a:t>เป็นอุปกรณ์นำเข้าข้อมูลที่เป็นรูปภาพ หรือวีดิโอ โดยจะจัดเก็บอยู่ในรูปของสัญญาณ </a:t>
            </a:r>
            <a:r>
              <a:rPr lang="en-US" smtClean="0"/>
              <a:t>Digital </a:t>
            </a:r>
            <a:r>
              <a:rPr lang="th-TH" smtClean="0"/>
              <a:t>แทนการบันทึกลง </a:t>
            </a:r>
            <a:r>
              <a:rPr lang="en-US" smtClean="0"/>
              <a:t>Film </a:t>
            </a:r>
            <a:r>
              <a:rPr lang="th-TH" smtClean="0"/>
              <a:t>หรือม้วนเทป </a:t>
            </a:r>
            <a:r>
              <a:rPr lang="en-US" smtClean="0"/>
              <a:t>VHS </a:t>
            </a:r>
            <a:endParaRPr lang="th-TH" smtClean="0"/>
          </a:p>
        </p:txBody>
      </p:sp>
      <p:pic>
        <p:nvPicPr>
          <p:cNvPr id="25609" name="Picture 9" descr="digital_camera2"/>
          <p:cNvPicPr>
            <a:picLocks noChangeAspect="1" noChangeArrowheads="1"/>
          </p:cNvPicPr>
          <p:nvPr/>
        </p:nvPicPr>
        <p:blipFill>
          <a:blip r:embed="rId2"/>
          <a:srcRect t="10402" b="12474"/>
          <a:stretch>
            <a:fillRect/>
          </a:stretch>
        </p:blipFill>
        <p:spPr bwMode="auto">
          <a:xfrm>
            <a:off x="1476375" y="4244975"/>
            <a:ext cx="3240088" cy="2281238"/>
          </a:xfrm>
          <a:prstGeom prst="rect">
            <a:avLst/>
          </a:prstGeom>
          <a:noFill/>
          <a:effectLst>
            <a:outerShdw dist="56796" dir="1593903" algn="ctr" rotWithShape="0">
              <a:schemeClr val="tx1"/>
            </a:outerShdw>
          </a:effectLst>
        </p:spPr>
      </p:pic>
      <p:pic>
        <p:nvPicPr>
          <p:cNvPr id="27654" name="Picture 10" descr="camcor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068638"/>
            <a:ext cx="3349625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DA2C9E-6835-44A4-9F65-08D44CEB1F94}" type="slidenum">
              <a:rPr lang="en-US"/>
              <a:pPr/>
              <a:t>25</a:t>
            </a:fld>
            <a:endParaRPr lang="th-TH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Video Pc Camera</a:t>
            </a:r>
            <a:endParaRPr lang="th-TH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017713"/>
            <a:ext cx="7772400" cy="41148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th-TH" smtClean="0"/>
              <a:t>เป็นกล้อง </a:t>
            </a:r>
            <a:r>
              <a:rPr lang="en-US" smtClean="0"/>
              <a:t>VDO </a:t>
            </a:r>
            <a:r>
              <a:rPr lang="th-TH" smtClean="0"/>
              <a:t>ที่ใช้กับเครื่องคอมพิวเตอร์ เพื่อนำข้อมูลเข้าสู่เครื่อง นิยมใช้ทำ </a:t>
            </a:r>
            <a:r>
              <a:rPr lang="en-US" smtClean="0"/>
              <a:t>Web cam </a:t>
            </a:r>
            <a:r>
              <a:rPr lang="th-TH" smtClean="0"/>
              <a:t>หรือ </a:t>
            </a:r>
            <a:r>
              <a:rPr lang="en-US" smtClean="0"/>
              <a:t>Video Telephone Call </a:t>
            </a:r>
            <a:r>
              <a:rPr lang="th-TH" smtClean="0"/>
              <a:t>ผ่าน </a:t>
            </a:r>
            <a:r>
              <a:rPr lang="en-US" smtClean="0"/>
              <a:t>Internet</a:t>
            </a:r>
            <a:endParaRPr lang="th-TH" smtClean="0"/>
          </a:p>
        </p:txBody>
      </p:sp>
      <p:pic>
        <p:nvPicPr>
          <p:cNvPr id="28677" name="Picture 4" descr="Quick c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789363"/>
            <a:ext cx="3240088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Line 5"/>
          <p:cNvSpPr>
            <a:spLocks noChangeShapeType="1"/>
          </p:cNvSpPr>
          <p:nvPr/>
        </p:nvSpPr>
        <p:spPr bwMode="auto">
          <a:xfrm flipH="1">
            <a:off x="3779838" y="4797425"/>
            <a:ext cx="1728787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5651500" y="4556125"/>
            <a:ext cx="2078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Video Pc Camera</a:t>
            </a:r>
            <a:endParaRPr lang="th-TH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7B8F25-2352-4AAD-B3CA-5159EA068AEA}" type="slidenum">
              <a:rPr lang="en-US"/>
              <a:pPr/>
              <a:t>26</a:t>
            </a:fld>
            <a:endParaRPr lang="th-TH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Digitizer</a:t>
            </a:r>
            <a:endParaRPr lang="th-TH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051050"/>
            <a:ext cx="7772400" cy="41148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th-TH" smtClean="0"/>
              <a:t>เป็นอุปกรณ์นำข้อมูลเกี่ยวกับพิกัดแผนที่เข้าสู่เครื่องคอมพิวเตอร์ โดยจะทำการแปลงข้อมูลดังกล่าวให้อยู่ในรูปแบบ </a:t>
            </a:r>
            <a:r>
              <a:rPr lang="en-US" smtClean="0"/>
              <a:t>Digital </a:t>
            </a:r>
            <a:r>
              <a:rPr lang="th-TH" smtClean="0"/>
              <a:t>เพื่อใช้ในการประมวลผล</a:t>
            </a:r>
          </a:p>
        </p:txBody>
      </p:sp>
      <p:pic>
        <p:nvPicPr>
          <p:cNvPr id="29701" name="Picture 4" descr="Digitiz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3716338"/>
            <a:ext cx="28797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3059113" y="4437063"/>
            <a:ext cx="1096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Digitizer</a:t>
            </a:r>
            <a:endParaRPr lang="th-TH" sz="2000">
              <a:solidFill>
                <a:schemeClr val="tx2"/>
              </a:solidFill>
            </a:endParaRPr>
          </a:p>
        </p:txBody>
      </p:sp>
      <p:sp>
        <p:nvSpPr>
          <p:cNvPr id="29703" name="Line 6"/>
          <p:cNvSpPr>
            <a:spLocks noChangeShapeType="1"/>
          </p:cNvSpPr>
          <p:nvPr/>
        </p:nvSpPr>
        <p:spPr bwMode="auto">
          <a:xfrm>
            <a:off x="4211638" y="4652963"/>
            <a:ext cx="20891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F926EA-B2DB-48B7-9954-0021866C49C6}" type="slidenum">
              <a:rPr lang="en-US"/>
              <a:pPr/>
              <a:t>27</a:t>
            </a:fld>
            <a:endParaRPr lang="th-TH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Touch Screen</a:t>
            </a:r>
            <a:endParaRPr lang="th-TH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th-TH" smtClean="0"/>
              <a:t>ทำหน้าที่ในการนำข้อมูลเข้าผ่านทางปลายนิ้วมือ หรือสิ่งที่สัมผัสผ่านทางหน้าจอตามตำแหน่งที่ผู้ใช้สัมผัสลงไป</a:t>
            </a:r>
          </a:p>
        </p:txBody>
      </p:sp>
      <p:pic>
        <p:nvPicPr>
          <p:cNvPr id="30725" name="Picture 4" descr="touchscr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284538"/>
            <a:ext cx="2881312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2051050" y="3830638"/>
            <a:ext cx="2420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Touch Screen</a:t>
            </a:r>
          </a:p>
          <a:p>
            <a:pPr algn="ctr"/>
            <a:r>
              <a:rPr lang="th-TH" sz="2400">
                <a:solidFill>
                  <a:schemeClr val="tx2"/>
                </a:solidFill>
              </a:rPr>
              <a:t>สัมผัสในตำแหน่งที่ต้องการ</a:t>
            </a:r>
          </a:p>
        </p:txBody>
      </p:sp>
      <p:sp>
        <p:nvSpPr>
          <p:cNvPr id="30727" name="Line 6"/>
          <p:cNvSpPr>
            <a:spLocks noChangeShapeType="1"/>
          </p:cNvSpPr>
          <p:nvPr/>
        </p:nvSpPr>
        <p:spPr bwMode="auto">
          <a:xfrm>
            <a:off x="4211638" y="4244975"/>
            <a:ext cx="24479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B33D24-B286-462C-82B7-A9DAE0A3507A}" type="slidenum">
              <a:rPr lang="en-US"/>
              <a:pPr/>
              <a:t>28</a:t>
            </a:fld>
            <a:endParaRPr lang="th-TH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343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en-US" sz="3400" smtClean="0">
                <a:solidFill>
                  <a:schemeClr val="tx2"/>
                </a:solidFill>
              </a:rPr>
              <a:t>		</a:t>
            </a:r>
            <a:r>
              <a:rPr lang="en-US" sz="3400" smtClean="0">
                <a:solidFill>
                  <a:schemeClr val="tx2"/>
                </a:solidFill>
                <a:latin typeface="Angsana New" pitchFamily="18" charset="-34"/>
              </a:rPr>
              <a:t>ทำหน้าที่ปฏิบัติงานตามคำสั่งที่ปรากฏอยู่ในโปรแกรม ประกอบด้วย 2 หน่วยย่อย</a:t>
            </a:r>
          </a:p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th-TH" sz="3400" smtClean="0">
                <a:solidFill>
                  <a:schemeClr val="tx2"/>
                </a:solidFill>
                <a:latin typeface="Angsana New" pitchFamily="18" charset="-34"/>
              </a:rPr>
              <a:t>		1. หน่วยคำนวณเลขคณิต</a:t>
            </a:r>
            <a:r>
              <a:rPr lang="en-US" sz="3400" smtClean="0">
                <a:solidFill>
                  <a:schemeClr val="tx2"/>
                </a:solidFill>
                <a:latin typeface="Angsana New" pitchFamily="18" charset="-34"/>
              </a:rPr>
              <a:t> </a:t>
            </a:r>
            <a:r>
              <a:rPr lang="th-TH" sz="3400" smtClean="0">
                <a:solidFill>
                  <a:schemeClr val="tx2"/>
                </a:solidFill>
                <a:latin typeface="Angsana New" pitchFamily="18" charset="-34"/>
              </a:rPr>
              <a:t>และตรรกวิทยา</a:t>
            </a:r>
            <a:r>
              <a:rPr lang="en-US" sz="3400" smtClean="0">
                <a:solidFill>
                  <a:schemeClr val="tx2"/>
                </a:solidFill>
                <a:latin typeface="Angsana New" pitchFamily="18" charset="-34"/>
              </a:rPr>
              <a:t> (ALU)</a:t>
            </a:r>
            <a:endParaRPr lang="th-TH" sz="3400" smtClean="0">
              <a:solidFill>
                <a:schemeClr val="tx2"/>
              </a:solidFill>
              <a:latin typeface="Angsana New" pitchFamily="18" charset="-34"/>
            </a:endParaRPr>
          </a:p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th-TH" sz="3400" smtClean="0">
                <a:solidFill>
                  <a:schemeClr val="tx2"/>
                </a:solidFill>
                <a:latin typeface="Angsana New" pitchFamily="18" charset="-34"/>
              </a:rPr>
              <a:t>		2. หน่วยควบคุม (</a:t>
            </a:r>
            <a:r>
              <a:rPr lang="en-US" sz="3400" smtClean="0">
                <a:solidFill>
                  <a:schemeClr val="tx2"/>
                </a:solidFill>
                <a:latin typeface="Angsana New" pitchFamily="18" charset="-34"/>
              </a:rPr>
              <a:t>CU)</a:t>
            </a:r>
            <a:endParaRPr lang="th-TH" sz="3400" smtClean="0">
              <a:solidFill>
                <a:schemeClr val="tx2"/>
              </a:solidFill>
              <a:latin typeface="Angsana New" pitchFamily="18" charset="-34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87450" y="981075"/>
            <a:ext cx="63357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Monotype Sorts" pitchFamily="2" charset="2"/>
              <a:buNone/>
            </a:pPr>
            <a:r>
              <a:rPr lang="th-TH" sz="4800" b="1">
                <a:solidFill>
                  <a:schemeClr val="tx2"/>
                </a:solidFill>
                <a:latin typeface="Angsana New" pitchFamily="18" charset="-34"/>
              </a:rPr>
              <a:t>หน่วยประมวลผลกลาง </a:t>
            </a:r>
            <a:r>
              <a:rPr lang="en-US" sz="4800" b="1">
                <a:solidFill>
                  <a:schemeClr val="tx2"/>
                </a:solidFill>
                <a:latin typeface="Angsana New" pitchFamily="18" charset="-34"/>
              </a:rPr>
              <a:t>(CPU)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CA1104-AD2D-43E6-B09B-068F3075AFED}" type="slidenum">
              <a:rPr lang="en-US"/>
              <a:pPr/>
              <a:t>29</a:t>
            </a:fld>
            <a:endParaRPr lang="th-TH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2213" y="7651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5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CordiaUPC" pitchFamily="34" charset="-34"/>
              </a:rPr>
              <a:t>หน้าที่ของหน่วยประมวลผลกลาง</a:t>
            </a:r>
            <a:endParaRPr lang="th-TH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763000" cy="4267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th-TH" sz="4000" smtClean="0">
                <a:solidFill>
                  <a:schemeClr val="tx2"/>
                </a:solidFill>
              </a:rPr>
              <a:t>1. อ่านและแปลคำสั่งที่เขียนไว้ในโปรแกรม</a:t>
            </a:r>
          </a:p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th-TH" sz="4000" smtClean="0">
                <a:solidFill>
                  <a:schemeClr val="tx2"/>
                </a:solidFill>
              </a:rPr>
              <a:t>2. ประมวลผลตามคำสั่งที่เขียนไว้ในโปรแกรม</a:t>
            </a:r>
          </a:p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th-TH" sz="4000" smtClean="0">
                <a:solidFill>
                  <a:schemeClr val="tx2"/>
                </a:solidFill>
              </a:rPr>
              <a:t>3. รับส่งข้อมูลโดยติดต่อกับหน่วยความจำภายในเครื่อง</a:t>
            </a:r>
          </a:p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th-TH" sz="4000" smtClean="0">
                <a:solidFill>
                  <a:schemeClr val="tx2"/>
                </a:solidFill>
              </a:rPr>
              <a:t>4. ติดต่อรับส่งข้อมูลกับผู้ใช้ โดยผ่านหน่วยรับข้อมูล และหน่วยแสดงผล</a:t>
            </a:r>
          </a:p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th-TH" sz="4000" smtClean="0">
                <a:solidFill>
                  <a:schemeClr val="tx2"/>
                </a:solidFill>
              </a:rPr>
              <a:t>5. ย้ายข้อมูลและคำสั่งจากหน่วยหนึ่งไปยังอีกหน่วยหนึ่ง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F0A1-B0D4-4E3C-9156-8DB46A6B409B}" type="slidenum">
              <a:rPr lang="en-US"/>
              <a:pPr/>
              <a:t>3</a:t>
            </a:fld>
            <a:endParaRPr lang="th-TH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ฮาร์ดแวร์ คือ ส่วนอุปกรณ์</a:t>
            </a:r>
          </a:p>
        </p:txBody>
      </p:sp>
      <p:pic>
        <p:nvPicPr>
          <p:cNvPr id="6148" name="Picture 4" descr="C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1063" y="2943225"/>
            <a:ext cx="554355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05105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smtClean="0"/>
              <a:t>		อุปกรณ์ต่างๆที่ประกอบเป็นเครื่องคอมพิวเตอร์ ที่เราสามารถมองเห็น  และสัมผัสได้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FF7237-E20E-42BA-B631-570C87E6C033}" type="slidenum">
              <a:rPr lang="en-US"/>
              <a:pPr/>
              <a:t>30</a:t>
            </a:fld>
            <a:endParaRPr lang="th-TH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762000" y="6858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3200">
              <a:latin typeface="Angsana New" pitchFamily="18" charset="-34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3200">
              <a:latin typeface="Angsana New" pitchFamily="18" charset="-34"/>
            </a:endParaRPr>
          </a:p>
        </p:txBody>
      </p:sp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971550" y="404813"/>
            <a:ext cx="7848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2500" b="1">
                <a:latin typeface="Angsana New" pitchFamily="18" charset="-34"/>
              </a:rPr>
              <a:t>รูปแสดงขั้นตอนการทำงานของ </a:t>
            </a:r>
            <a:r>
              <a:rPr lang="en-US" sz="2500" b="1">
                <a:latin typeface="Angsana New" pitchFamily="18" charset="-34"/>
              </a:rPr>
              <a:t>CPU </a:t>
            </a:r>
            <a:r>
              <a:rPr lang="th-TH" sz="2500" b="1">
                <a:latin typeface="Angsana New" pitchFamily="18" charset="-34"/>
              </a:rPr>
              <a:t>ในการประมวลผลคำสั่ง 1 คำสั่งในโปรแกรม</a:t>
            </a:r>
            <a:endParaRPr lang="th-TH" sz="2800">
              <a:latin typeface="Angsana New" pitchFamily="18" charset="-34"/>
            </a:endParaRPr>
          </a:p>
        </p:txBody>
      </p:sp>
      <p:grpSp>
        <p:nvGrpSpPr>
          <p:cNvPr id="33797" name="Group 35"/>
          <p:cNvGrpSpPr>
            <a:grpSpLocks/>
          </p:cNvGrpSpPr>
          <p:nvPr/>
        </p:nvGrpSpPr>
        <p:grpSpPr bwMode="auto">
          <a:xfrm>
            <a:off x="611188" y="1196975"/>
            <a:ext cx="7924800" cy="5410200"/>
            <a:chOff x="528" y="288"/>
            <a:chExt cx="4992" cy="3408"/>
          </a:xfrm>
        </p:grpSpPr>
        <p:sp>
          <p:nvSpPr>
            <p:cNvPr id="33798" name="Text Box 3"/>
            <p:cNvSpPr txBox="1">
              <a:spLocks noChangeArrowheads="1"/>
            </p:cNvSpPr>
            <p:nvPr/>
          </p:nvSpPr>
          <p:spPr bwMode="auto">
            <a:xfrm>
              <a:off x="2016" y="384"/>
              <a:ext cx="2016" cy="17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500" b="1">
                  <a:latin typeface="Angsana New" pitchFamily="18" charset="-34"/>
                </a:rPr>
                <a:t>หน่วยประมวลผลกลาง (</a:t>
              </a:r>
              <a:r>
                <a:rPr lang="en-US" sz="2500" b="1">
                  <a:latin typeface="Angsana New" pitchFamily="18" charset="-34"/>
                </a:rPr>
                <a:t>CPU)</a:t>
              </a:r>
              <a:endParaRPr lang="en-US" sz="2500">
                <a:latin typeface="Angsana New" pitchFamily="18" charset="-34"/>
              </a:endParaRP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latin typeface="Angsana New" pitchFamily="18" charset="-34"/>
                </a:rPr>
                <a:t>CU                               ALU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latin typeface="Angsana New" pitchFamily="18" charset="-34"/>
                </a:rPr>
                <a:t>(2)                                  (3)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th-TH" sz="2000">
                  <a:latin typeface="Angsana New" pitchFamily="18" charset="-34"/>
                </a:rPr>
                <a:t>  </a:t>
              </a:r>
              <a:r>
                <a:rPr lang="th-TH" sz="1000">
                  <a:latin typeface="Angsana New" pitchFamily="18" charset="-34"/>
                </a:rPr>
                <a:t>                        </a:t>
              </a:r>
              <a:r>
                <a:rPr lang="en-US" sz="2000">
                  <a:latin typeface="Angsana New" pitchFamily="18" charset="-34"/>
                </a:rPr>
                <a:t>(1)                                  (4)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th-TH" sz="2000">
                  <a:latin typeface="Angsana New" pitchFamily="18" charset="-34"/>
                </a:rPr>
                <a:t>      หน่วยความจำ              หน่วยความจำ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Angsana New" pitchFamily="18" charset="-34"/>
                </a:rPr>
                <a:t>    </a:t>
              </a:r>
              <a:endParaRPr lang="th-TH" sz="1000">
                <a:latin typeface="Angsana New" pitchFamily="18" charset="-34"/>
              </a:endParaRPr>
            </a:p>
          </p:txBody>
        </p:sp>
        <p:sp>
          <p:nvSpPr>
            <p:cNvPr id="33799" name="Rectangle 4"/>
            <p:cNvSpPr>
              <a:spLocks noChangeArrowheads="1"/>
            </p:cNvSpPr>
            <p:nvPr/>
          </p:nvSpPr>
          <p:spPr bwMode="auto">
            <a:xfrm>
              <a:off x="2112" y="720"/>
              <a:ext cx="816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0" name="Rectangle 5"/>
            <p:cNvSpPr>
              <a:spLocks noChangeArrowheads="1"/>
            </p:cNvSpPr>
            <p:nvPr/>
          </p:nvSpPr>
          <p:spPr bwMode="auto">
            <a:xfrm>
              <a:off x="3072" y="720"/>
              <a:ext cx="816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1" name="Line 6"/>
            <p:cNvSpPr>
              <a:spLocks noChangeShapeType="1"/>
            </p:cNvSpPr>
            <p:nvPr/>
          </p:nvSpPr>
          <p:spPr bwMode="auto">
            <a:xfrm>
              <a:off x="2112" y="960"/>
              <a:ext cx="81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2" name="Line 7"/>
            <p:cNvSpPr>
              <a:spLocks noChangeShapeType="1"/>
            </p:cNvSpPr>
            <p:nvPr/>
          </p:nvSpPr>
          <p:spPr bwMode="auto">
            <a:xfrm>
              <a:off x="3072" y="960"/>
              <a:ext cx="81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3" name="Text Box 9"/>
            <p:cNvSpPr txBox="1">
              <a:spLocks noChangeArrowheads="1"/>
            </p:cNvSpPr>
            <p:nvPr/>
          </p:nvSpPr>
          <p:spPr bwMode="auto">
            <a:xfrm>
              <a:off x="2112" y="1152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000">
                  <a:latin typeface="Angsana New" pitchFamily="18" charset="-34"/>
                </a:rPr>
                <a:t>แปลความหมาย</a:t>
              </a:r>
            </a:p>
          </p:txBody>
        </p:sp>
        <p:sp>
          <p:nvSpPr>
            <p:cNvPr id="33804" name="Text Box 10"/>
            <p:cNvSpPr txBox="1">
              <a:spLocks noChangeArrowheads="1"/>
            </p:cNvSpPr>
            <p:nvPr/>
          </p:nvSpPr>
          <p:spPr bwMode="auto">
            <a:xfrm>
              <a:off x="3120" y="1152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000">
                  <a:latin typeface="Angsana New" pitchFamily="18" charset="-34"/>
                </a:rPr>
                <a:t>   ประมวลผล</a:t>
              </a:r>
            </a:p>
          </p:txBody>
        </p:sp>
        <p:sp>
          <p:nvSpPr>
            <p:cNvPr id="33805" name="Text Box 11"/>
            <p:cNvSpPr txBox="1">
              <a:spLocks noChangeArrowheads="1"/>
            </p:cNvSpPr>
            <p:nvPr/>
          </p:nvSpPr>
          <p:spPr bwMode="auto">
            <a:xfrm>
              <a:off x="2112" y="1440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000">
                  <a:latin typeface="Angsana New" pitchFamily="18" charset="-34"/>
                </a:rPr>
                <a:t>   อ่านคำสั่งจาก</a:t>
              </a:r>
            </a:p>
          </p:txBody>
        </p:sp>
        <p:sp>
          <p:nvSpPr>
            <p:cNvPr id="33806" name="Text Box 12"/>
            <p:cNvSpPr txBox="1">
              <a:spLocks noChangeArrowheads="1"/>
            </p:cNvSpPr>
            <p:nvPr/>
          </p:nvSpPr>
          <p:spPr bwMode="auto">
            <a:xfrm>
              <a:off x="3072" y="1440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000">
                  <a:latin typeface="Angsana New" pitchFamily="18" charset="-34"/>
                </a:rPr>
                <a:t>   เก็บผลลัพธ์ลง</a:t>
              </a:r>
            </a:p>
          </p:txBody>
        </p:sp>
        <p:sp>
          <p:nvSpPr>
            <p:cNvPr id="33807" name="Text Box 13"/>
            <p:cNvSpPr txBox="1">
              <a:spLocks noChangeArrowheads="1"/>
            </p:cNvSpPr>
            <p:nvPr/>
          </p:nvSpPr>
          <p:spPr bwMode="auto">
            <a:xfrm>
              <a:off x="2496" y="172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Angsana New" pitchFamily="18" charset="-34"/>
                </a:rPr>
                <a:t>I-Time</a:t>
              </a:r>
            </a:p>
          </p:txBody>
        </p:sp>
        <p:sp>
          <p:nvSpPr>
            <p:cNvPr id="33808" name="Text Box 14"/>
            <p:cNvSpPr txBox="1">
              <a:spLocks noChangeArrowheads="1"/>
            </p:cNvSpPr>
            <p:nvPr/>
          </p:nvSpPr>
          <p:spPr bwMode="auto">
            <a:xfrm>
              <a:off x="3120" y="172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Angsana New" pitchFamily="18" charset="-34"/>
                </a:rPr>
                <a:t>E-Time</a:t>
              </a:r>
            </a:p>
          </p:txBody>
        </p:sp>
        <p:sp>
          <p:nvSpPr>
            <p:cNvPr id="33809" name="Text Box 15"/>
            <p:cNvSpPr txBox="1">
              <a:spLocks noChangeArrowheads="1"/>
            </p:cNvSpPr>
            <p:nvPr/>
          </p:nvSpPr>
          <p:spPr bwMode="auto">
            <a:xfrm>
              <a:off x="2016" y="2208"/>
              <a:ext cx="2016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000" b="1">
                  <a:latin typeface="Angsana New" pitchFamily="18" charset="-34"/>
                </a:rPr>
                <a:t>หน่วยความจำ</a:t>
              </a:r>
              <a:endParaRPr lang="th-TH" sz="2000">
                <a:latin typeface="Angsana New" pitchFamily="18" charset="-34"/>
              </a:endParaRPr>
            </a:p>
          </p:txBody>
        </p:sp>
        <p:sp>
          <p:nvSpPr>
            <p:cNvPr id="33810" name="Rectangle 16"/>
            <p:cNvSpPr>
              <a:spLocks noChangeArrowheads="1"/>
            </p:cNvSpPr>
            <p:nvPr/>
          </p:nvSpPr>
          <p:spPr bwMode="auto">
            <a:xfrm>
              <a:off x="1920" y="288"/>
              <a:ext cx="2208" cy="23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Line 17"/>
            <p:cNvSpPr>
              <a:spLocks noChangeShapeType="1"/>
            </p:cNvSpPr>
            <p:nvPr/>
          </p:nvSpPr>
          <p:spPr bwMode="auto">
            <a:xfrm>
              <a:off x="2736" y="1056"/>
              <a:ext cx="52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2" name="Line 18"/>
            <p:cNvSpPr>
              <a:spLocks noChangeShapeType="1"/>
            </p:cNvSpPr>
            <p:nvPr/>
          </p:nvSpPr>
          <p:spPr bwMode="auto">
            <a:xfrm>
              <a:off x="3408" y="1104"/>
              <a:ext cx="192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3" name="Line 19"/>
            <p:cNvSpPr>
              <a:spLocks noChangeShapeType="1"/>
            </p:cNvSpPr>
            <p:nvPr/>
          </p:nvSpPr>
          <p:spPr bwMode="auto">
            <a:xfrm flipH="1">
              <a:off x="3360" y="1872"/>
              <a:ext cx="240" cy="38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4" name="Line 20"/>
            <p:cNvSpPr>
              <a:spLocks noChangeShapeType="1"/>
            </p:cNvSpPr>
            <p:nvPr/>
          </p:nvSpPr>
          <p:spPr bwMode="auto">
            <a:xfrm flipH="1" flipV="1">
              <a:off x="2448" y="1872"/>
              <a:ext cx="240" cy="38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Line 21"/>
            <p:cNvSpPr>
              <a:spLocks noChangeShapeType="1"/>
            </p:cNvSpPr>
            <p:nvPr/>
          </p:nvSpPr>
          <p:spPr bwMode="auto">
            <a:xfrm flipV="1">
              <a:off x="2400" y="1104"/>
              <a:ext cx="24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6" name="Text Box 22"/>
            <p:cNvSpPr txBox="1">
              <a:spLocks noChangeArrowheads="1"/>
            </p:cNvSpPr>
            <p:nvPr/>
          </p:nvSpPr>
          <p:spPr bwMode="auto">
            <a:xfrm>
              <a:off x="4464" y="1296"/>
              <a:ext cx="1056" cy="1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000">
                  <a:latin typeface="Angsana New" pitchFamily="18" charset="-34"/>
                </a:rPr>
                <a:t>หน่วยนำข้อมูลออก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th-TH" sz="2000">
                  <a:latin typeface="Angsana New" pitchFamily="18" charset="-34"/>
                </a:rPr>
                <a:t>ส่งผลลัพธ์จากการ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th-TH" sz="2000">
                  <a:latin typeface="Angsana New" pitchFamily="18" charset="-34"/>
                </a:rPr>
                <a:t>ประมวลผลจากหน่วย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th-TH" sz="2000">
                  <a:latin typeface="Angsana New" pitchFamily="18" charset="-34"/>
                </a:rPr>
                <a:t>ความจำออกแสดง</a:t>
              </a:r>
            </a:p>
          </p:txBody>
        </p:sp>
        <p:sp>
          <p:nvSpPr>
            <p:cNvPr id="33817" name="Line 23"/>
            <p:cNvSpPr>
              <a:spLocks noChangeShapeType="1"/>
            </p:cNvSpPr>
            <p:nvPr/>
          </p:nvSpPr>
          <p:spPr bwMode="auto">
            <a:xfrm>
              <a:off x="4464" y="1584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Text Box 24"/>
            <p:cNvSpPr txBox="1">
              <a:spLocks noChangeArrowheads="1"/>
            </p:cNvSpPr>
            <p:nvPr/>
          </p:nvSpPr>
          <p:spPr bwMode="auto">
            <a:xfrm>
              <a:off x="528" y="1296"/>
              <a:ext cx="1056" cy="1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000">
                  <a:latin typeface="Angsana New" pitchFamily="18" charset="-34"/>
                </a:rPr>
                <a:t>หน่วยนำข้อมูลเข้า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th-TH" sz="2000">
                  <a:latin typeface="Angsana New" pitchFamily="18" charset="-34"/>
                </a:rPr>
                <a:t>ส่งข้อมูลและ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th-TH" sz="2000">
                  <a:latin typeface="Angsana New" pitchFamily="18" charset="-34"/>
                </a:rPr>
                <a:t>โปรแกรมเข้าสู่หน่วย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th-TH" sz="2000">
                  <a:latin typeface="Angsana New" pitchFamily="18" charset="-34"/>
                </a:rPr>
                <a:t>ความจำ</a:t>
              </a:r>
            </a:p>
          </p:txBody>
        </p:sp>
        <p:sp>
          <p:nvSpPr>
            <p:cNvPr id="33819" name="Line 25"/>
            <p:cNvSpPr>
              <a:spLocks noChangeShapeType="1"/>
            </p:cNvSpPr>
            <p:nvPr/>
          </p:nvSpPr>
          <p:spPr bwMode="auto">
            <a:xfrm>
              <a:off x="528" y="1584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AutoShape 26"/>
            <p:cNvSpPr>
              <a:spLocks noChangeArrowheads="1"/>
            </p:cNvSpPr>
            <p:nvPr/>
          </p:nvSpPr>
          <p:spPr bwMode="auto">
            <a:xfrm rot="2202011">
              <a:off x="1536" y="2112"/>
              <a:ext cx="576" cy="2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AutoShape 27"/>
            <p:cNvSpPr>
              <a:spLocks noChangeArrowheads="1"/>
            </p:cNvSpPr>
            <p:nvPr/>
          </p:nvSpPr>
          <p:spPr bwMode="auto">
            <a:xfrm rot="-2098324">
              <a:off x="3984" y="2112"/>
              <a:ext cx="576" cy="2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Text Box 28"/>
            <p:cNvSpPr txBox="1">
              <a:spLocks noChangeArrowheads="1"/>
            </p:cNvSpPr>
            <p:nvPr/>
          </p:nvSpPr>
          <p:spPr bwMode="auto">
            <a:xfrm>
              <a:off x="2496" y="2976"/>
              <a:ext cx="1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000">
                  <a:latin typeface="Angsana New" pitchFamily="18" charset="-34"/>
                </a:rPr>
                <a:t>หน่วยเก็บข้อมูลสำรอง</a:t>
              </a:r>
              <a:endParaRPr lang="th-TH" sz="2800">
                <a:latin typeface="Angsana New" pitchFamily="18" charset="-34"/>
              </a:endParaRPr>
            </a:p>
          </p:txBody>
        </p:sp>
        <p:sp>
          <p:nvSpPr>
            <p:cNvPr id="33823" name="Text Box 29"/>
            <p:cNvSpPr txBox="1">
              <a:spLocks noChangeArrowheads="1"/>
            </p:cNvSpPr>
            <p:nvPr/>
          </p:nvSpPr>
          <p:spPr bwMode="auto">
            <a:xfrm>
              <a:off x="1680" y="3264"/>
              <a:ext cx="29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000">
                  <a:latin typeface="Angsana New" pitchFamily="18" charset="-34"/>
                </a:rPr>
                <a:t>เก็บข้อมูลและโปรแกรมเพื่อเตรียมส่งให้กับหน่วยความจำหรือ</a:t>
              </a:r>
              <a:endParaRPr lang="th-TH" sz="2800">
                <a:latin typeface="Angsana New" pitchFamily="18" charset="-34"/>
              </a:endParaRPr>
            </a:p>
          </p:txBody>
        </p:sp>
        <p:sp>
          <p:nvSpPr>
            <p:cNvPr id="33824" name="Text Box 30"/>
            <p:cNvSpPr txBox="1">
              <a:spLocks noChangeArrowheads="1"/>
            </p:cNvSpPr>
            <p:nvPr/>
          </p:nvSpPr>
          <p:spPr bwMode="auto">
            <a:xfrm>
              <a:off x="1776" y="3408"/>
              <a:ext cx="29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000">
                  <a:latin typeface="Angsana New" pitchFamily="18" charset="-34"/>
                </a:rPr>
                <a:t>รับข้อมูลหรือโปรแกรมจากหน่วยความจำเข้ามาเก็บไว้</a:t>
              </a:r>
              <a:endParaRPr lang="th-TH" sz="2800">
                <a:latin typeface="Angsana New" pitchFamily="18" charset="-34"/>
              </a:endParaRPr>
            </a:p>
          </p:txBody>
        </p:sp>
        <p:sp>
          <p:nvSpPr>
            <p:cNvPr id="33825" name="Rectangle 31"/>
            <p:cNvSpPr>
              <a:spLocks noChangeArrowheads="1"/>
            </p:cNvSpPr>
            <p:nvPr/>
          </p:nvSpPr>
          <p:spPr bwMode="auto">
            <a:xfrm>
              <a:off x="1440" y="2928"/>
              <a:ext cx="3312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6" name="Line 32"/>
            <p:cNvSpPr>
              <a:spLocks noChangeShapeType="1"/>
            </p:cNvSpPr>
            <p:nvPr/>
          </p:nvSpPr>
          <p:spPr bwMode="auto">
            <a:xfrm>
              <a:off x="1440" y="326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7" name="AutoShape 33"/>
            <p:cNvSpPr>
              <a:spLocks noChangeArrowheads="1"/>
            </p:cNvSpPr>
            <p:nvPr/>
          </p:nvSpPr>
          <p:spPr bwMode="auto">
            <a:xfrm>
              <a:off x="2496" y="2592"/>
              <a:ext cx="288" cy="336"/>
            </a:xfrm>
            <a:prstGeom prst="upArrow">
              <a:avLst>
                <a:gd name="adj1" fmla="val 50000"/>
                <a:gd name="adj2" fmla="val 291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8" name="AutoShape 34"/>
            <p:cNvSpPr>
              <a:spLocks noChangeArrowheads="1"/>
            </p:cNvSpPr>
            <p:nvPr/>
          </p:nvSpPr>
          <p:spPr bwMode="auto">
            <a:xfrm rot="-10778184">
              <a:off x="3168" y="2592"/>
              <a:ext cx="288" cy="336"/>
            </a:xfrm>
            <a:prstGeom prst="upArrow">
              <a:avLst>
                <a:gd name="adj1" fmla="val 50000"/>
                <a:gd name="adj2" fmla="val 291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294DBA-92BA-41CF-9A10-DBCD479BAE04}" type="slidenum">
              <a:rPr lang="en-US"/>
              <a:pPr/>
              <a:t>31</a:t>
            </a:fld>
            <a:endParaRPr lang="th-TH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762000" y="6858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3200">
              <a:latin typeface="Angsana New" pitchFamily="18" charset="-34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3200">
              <a:latin typeface="Angsana New" pitchFamily="18" charset="-34"/>
            </a:endParaRP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2973388" y="412750"/>
            <a:ext cx="3200400" cy="276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2500" b="1">
                <a:latin typeface="Angsana New" pitchFamily="18" charset="-34"/>
              </a:rPr>
              <a:t>หน่วยประมวลผลกลาง (</a:t>
            </a:r>
            <a:r>
              <a:rPr lang="en-US" sz="2500" b="1">
                <a:latin typeface="Angsana New" pitchFamily="18" charset="-34"/>
              </a:rPr>
              <a:t>CPU)</a:t>
            </a:r>
            <a:endParaRPr lang="en-US" sz="2500">
              <a:latin typeface="Angsana New" pitchFamily="18" charset="-34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Angsana New" pitchFamily="18" charset="-34"/>
              </a:rPr>
              <a:t>CU                               ALU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Angsana New" pitchFamily="18" charset="-34"/>
              </a:rPr>
              <a:t>(2)                                  (3)</a:t>
            </a:r>
          </a:p>
          <a:p>
            <a:pPr eaLnBrk="0" hangingPunct="0">
              <a:spcBef>
                <a:spcPct val="50000"/>
              </a:spcBef>
            </a:pPr>
            <a:r>
              <a:rPr lang="th-TH" sz="2000">
                <a:latin typeface="Angsana New" pitchFamily="18" charset="-34"/>
              </a:rPr>
              <a:t>  </a:t>
            </a:r>
            <a:r>
              <a:rPr lang="th-TH" sz="1000">
                <a:latin typeface="Angsana New" pitchFamily="18" charset="-34"/>
              </a:rPr>
              <a:t>                        </a:t>
            </a:r>
            <a:r>
              <a:rPr lang="en-US" sz="2000">
                <a:latin typeface="Angsana New" pitchFamily="18" charset="-34"/>
              </a:rPr>
              <a:t>(1)                                  (4)</a:t>
            </a:r>
          </a:p>
          <a:p>
            <a:pPr eaLnBrk="0" hangingPunct="0">
              <a:spcBef>
                <a:spcPct val="50000"/>
              </a:spcBef>
            </a:pPr>
            <a:r>
              <a:rPr lang="th-TH" sz="2000">
                <a:latin typeface="Angsana New" pitchFamily="18" charset="-34"/>
              </a:rPr>
              <a:t>      หน่วยความจำ              หน่วยความจำ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latin typeface="Angsana New" pitchFamily="18" charset="-34"/>
              </a:rPr>
              <a:t>    </a:t>
            </a:r>
            <a:endParaRPr lang="th-TH" sz="1000">
              <a:latin typeface="Angsana New" pitchFamily="18" charset="-34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3125788" y="946150"/>
            <a:ext cx="1295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4649788" y="946150"/>
            <a:ext cx="1295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3125788" y="1327150"/>
            <a:ext cx="1295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Line 9"/>
          <p:cNvSpPr>
            <a:spLocks noChangeShapeType="1"/>
          </p:cNvSpPr>
          <p:nvPr/>
        </p:nvSpPr>
        <p:spPr bwMode="auto">
          <a:xfrm>
            <a:off x="4649788" y="1327150"/>
            <a:ext cx="1295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3125788" y="163195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2000">
                <a:latin typeface="Angsana New" pitchFamily="18" charset="-34"/>
              </a:rPr>
              <a:t>แปลความหมาย</a:t>
            </a:r>
          </a:p>
        </p:txBody>
      </p:sp>
      <p:sp>
        <p:nvSpPr>
          <p:cNvPr id="34826" name="Text Box 11"/>
          <p:cNvSpPr txBox="1">
            <a:spLocks noChangeArrowheads="1"/>
          </p:cNvSpPr>
          <p:nvPr/>
        </p:nvSpPr>
        <p:spPr bwMode="auto">
          <a:xfrm>
            <a:off x="4725988" y="163195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2000">
                <a:latin typeface="Angsana New" pitchFamily="18" charset="-34"/>
              </a:rPr>
              <a:t>   ประมวลผล</a:t>
            </a:r>
          </a:p>
        </p:txBody>
      </p:sp>
      <p:sp>
        <p:nvSpPr>
          <p:cNvPr id="34827" name="Text Box 12"/>
          <p:cNvSpPr txBox="1">
            <a:spLocks noChangeArrowheads="1"/>
          </p:cNvSpPr>
          <p:nvPr/>
        </p:nvSpPr>
        <p:spPr bwMode="auto">
          <a:xfrm>
            <a:off x="3125788" y="208915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2000">
                <a:latin typeface="Angsana New" pitchFamily="18" charset="-34"/>
              </a:rPr>
              <a:t>   อ่านคำสั่งจาก</a:t>
            </a:r>
          </a:p>
        </p:txBody>
      </p:sp>
      <p:sp>
        <p:nvSpPr>
          <p:cNvPr id="34828" name="Text Box 13"/>
          <p:cNvSpPr txBox="1">
            <a:spLocks noChangeArrowheads="1"/>
          </p:cNvSpPr>
          <p:nvPr/>
        </p:nvSpPr>
        <p:spPr bwMode="auto">
          <a:xfrm>
            <a:off x="4649788" y="208915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2000">
                <a:latin typeface="Angsana New" pitchFamily="18" charset="-34"/>
              </a:rPr>
              <a:t>   เก็บผลลัพธ์ลง</a:t>
            </a:r>
          </a:p>
        </p:txBody>
      </p:sp>
      <p:sp>
        <p:nvSpPr>
          <p:cNvPr id="34829" name="Text Box 14"/>
          <p:cNvSpPr txBox="1">
            <a:spLocks noChangeArrowheads="1"/>
          </p:cNvSpPr>
          <p:nvPr/>
        </p:nvSpPr>
        <p:spPr bwMode="auto">
          <a:xfrm>
            <a:off x="3735388" y="254635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ngsana New" pitchFamily="18" charset="-34"/>
              </a:rPr>
              <a:t>I-Time</a:t>
            </a:r>
          </a:p>
        </p:txBody>
      </p:sp>
      <p:sp>
        <p:nvSpPr>
          <p:cNvPr id="34830" name="Text Box 15"/>
          <p:cNvSpPr txBox="1">
            <a:spLocks noChangeArrowheads="1"/>
          </p:cNvSpPr>
          <p:nvPr/>
        </p:nvSpPr>
        <p:spPr bwMode="auto">
          <a:xfrm>
            <a:off x="4725988" y="254635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ngsana New" pitchFamily="18" charset="-34"/>
              </a:rPr>
              <a:t>E-Time</a:t>
            </a:r>
          </a:p>
        </p:txBody>
      </p:sp>
      <p:sp>
        <p:nvSpPr>
          <p:cNvPr id="34831" name="Text Box 16"/>
          <p:cNvSpPr txBox="1">
            <a:spLocks noChangeArrowheads="1"/>
          </p:cNvSpPr>
          <p:nvPr/>
        </p:nvSpPr>
        <p:spPr bwMode="auto">
          <a:xfrm>
            <a:off x="2973388" y="3308350"/>
            <a:ext cx="320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Angsana New" pitchFamily="18" charset="-34"/>
              </a:rPr>
              <a:t>Resistor / </a:t>
            </a:r>
            <a:r>
              <a:rPr lang="th-TH" sz="2000" b="1">
                <a:latin typeface="Angsana New" pitchFamily="18" charset="-34"/>
              </a:rPr>
              <a:t> </a:t>
            </a:r>
            <a:r>
              <a:rPr lang="en-US" sz="2000" b="1">
                <a:latin typeface="Angsana New" pitchFamily="18" charset="-34"/>
              </a:rPr>
              <a:t>Cache Memory</a:t>
            </a:r>
            <a:endParaRPr lang="th-TH" sz="2000">
              <a:latin typeface="Angsana New" pitchFamily="18" charset="-34"/>
            </a:endParaRPr>
          </a:p>
        </p:txBody>
      </p:sp>
      <p:sp>
        <p:nvSpPr>
          <p:cNvPr id="34832" name="Rectangle 17"/>
          <p:cNvSpPr>
            <a:spLocks noChangeArrowheads="1"/>
          </p:cNvSpPr>
          <p:nvPr/>
        </p:nvSpPr>
        <p:spPr bwMode="auto">
          <a:xfrm>
            <a:off x="2820988" y="260350"/>
            <a:ext cx="35052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Line 18"/>
          <p:cNvSpPr>
            <a:spLocks noChangeShapeType="1"/>
          </p:cNvSpPr>
          <p:nvPr/>
        </p:nvSpPr>
        <p:spPr bwMode="auto">
          <a:xfrm>
            <a:off x="4116388" y="1479550"/>
            <a:ext cx="838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Line 19"/>
          <p:cNvSpPr>
            <a:spLocks noChangeShapeType="1"/>
          </p:cNvSpPr>
          <p:nvPr/>
        </p:nvSpPr>
        <p:spPr bwMode="auto">
          <a:xfrm>
            <a:off x="5183188" y="155575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Line 20"/>
          <p:cNvSpPr>
            <a:spLocks noChangeShapeType="1"/>
          </p:cNvSpPr>
          <p:nvPr/>
        </p:nvSpPr>
        <p:spPr bwMode="auto">
          <a:xfrm flipH="1">
            <a:off x="5106988" y="2774950"/>
            <a:ext cx="3810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21"/>
          <p:cNvSpPr>
            <a:spLocks noChangeShapeType="1"/>
          </p:cNvSpPr>
          <p:nvPr/>
        </p:nvSpPr>
        <p:spPr bwMode="auto">
          <a:xfrm flipH="1" flipV="1">
            <a:off x="3659188" y="2774950"/>
            <a:ext cx="3810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Line 22"/>
          <p:cNvSpPr>
            <a:spLocks noChangeShapeType="1"/>
          </p:cNvSpPr>
          <p:nvPr/>
        </p:nvSpPr>
        <p:spPr bwMode="auto">
          <a:xfrm flipV="1">
            <a:off x="3582988" y="1555750"/>
            <a:ext cx="3810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Text Box 23"/>
          <p:cNvSpPr txBox="1">
            <a:spLocks noChangeArrowheads="1"/>
          </p:cNvSpPr>
          <p:nvPr/>
        </p:nvSpPr>
        <p:spPr bwMode="auto">
          <a:xfrm>
            <a:off x="6859588" y="1860550"/>
            <a:ext cx="1676400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2000">
                <a:latin typeface="Angsana New" pitchFamily="18" charset="-34"/>
              </a:rPr>
              <a:t>หน่วยนำข้อมูลออก</a:t>
            </a:r>
          </a:p>
          <a:p>
            <a:pPr eaLnBrk="0" hangingPunct="0">
              <a:spcBef>
                <a:spcPct val="50000"/>
              </a:spcBef>
            </a:pPr>
            <a:r>
              <a:rPr lang="th-TH" sz="2000">
                <a:latin typeface="Angsana New" pitchFamily="18" charset="-34"/>
              </a:rPr>
              <a:t>ส่งผลลัพธ์จากการ</a:t>
            </a:r>
          </a:p>
          <a:p>
            <a:pPr eaLnBrk="0" hangingPunct="0">
              <a:spcBef>
                <a:spcPct val="50000"/>
              </a:spcBef>
            </a:pPr>
            <a:r>
              <a:rPr lang="th-TH" sz="2000">
                <a:latin typeface="Angsana New" pitchFamily="18" charset="-34"/>
              </a:rPr>
              <a:t>ประมวลผลจากหน่วย</a:t>
            </a:r>
          </a:p>
          <a:p>
            <a:pPr eaLnBrk="0" hangingPunct="0">
              <a:spcBef>
                <a:spcPct val="50000"/>
              </a:spcBef>
            </a:pPr>
            <a:r>
              <a:rPr lang="th-TH" sz="2000">
                <a:latin typeface="Angsana New" pitchFamily="18" charset="-34"/>
              </a:rPr>
              <a:t>ความจำออกแสดง</a:t>
            </a:r>
          </a:p>
        </p:txBody>
      </p:sp>
      <p:sp>
        <p:nvSpPr>
          <p:cNvPr id="34839" name="Line 24"/>
          <p:cNvSpPr>
            <a:spLocks noChangeShapeType="1"/>
          </p:cNvSpPr>
          <p:nvPr/>
        </p:nvSpPr>
        <p:spPr bwMode="auto">
          <a:xfrm>
            <a:off x="6859588" y="231775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Text Box 25"/>
          <p:cNvSpPr txBox="1">
            <a:spLocks noChangeArrowheads="1"/>
          </p:cNvSpPr>
          <p:nvPr/>
        </p:nvSpPr>
        <p:spPr bwMode="auto">
          <a:xfrm>
            <a:off x="611188" y="1860550"/>
            <a:ext cx="1676400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2000">
                <a:latin typeface="Angsana New" pitchFamily="18" charset="-34"/>
              </a:rPr>
              <a:t>หน่วยนำข้อมูลเข้า</a:t>
            </a:r>
          </a:p>
          <a:p>
            <a:pPr eaLnBrk="0" hangingPunct="0">
              <a:spcBef>
                <a:spcPct val="50000"/>
              </a:spcBef>
            </a:pPr>
            <a:r>
              <a:rPr lang="th-TH" sz="2000">
                <a:latin typeface="Angsana New" pitchFamily="18" charset="-34"/>
              </a:rPr>
              <a:t>ส่งข้อมูลและ</a:t>
            </a:r>
          </a:p>
          <a:p>
            <a:pPr eaLnBrk="0" hangingPunct="0">
              <a:spcBef>
                <a:spcPct val="50000"/>
              </a:spcBef>
            </a:pPr>
            <a:r>
              <a:rPr lang="th-TH" sz="2000">
                <a:latin typeface="Angsana New" pitchFamily="18" charset="-34"/>
              </a:rPr>
              <a:t>โปรแกรมเข้าสู่หน่วย</a:t>
            </a:r>
          </a:p>
          <a:p>
            <a:pPr eaLnBrk="0" hangingPunct="0">
              <a:spcBef>
                <a:spcPct val="50000"/>
              </a:spcBef>
            </a:pPr>
            <a:r>
              <a:rPr lang="th-TH" sz="2000">
                <a:latin typeface="Angsana New" pitchFamily="18" charset="-34"/>
              </a:rPr>
              <a:t>ความจำ</a:t>
            </a:r>
          </a:p>
        </p:txBody>
      </p:sp>
      <p:sp>
        <p:nvSpPr>
          <p:cNvPr id="34841" name="Line 26"/>
          <p:cNvSpPr>
            <a:spLocks noChangeShapeType="1"/>
          </p:cNvSpPr>
          <p:nvPr/>
        </p:nvSpPr>
        <p:spPr bwMode="auto">
          <a:xfrm>
            <a:off x="611188" y="231775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AutoShape 27"/>
          <p:cNvSpPr>
            <a:spLocks noChangeArrowheads="1"/>
          </p:cNvSpPr>
          <p:nvPr/>
        </p:nvSpPr>
        <p:spPr bwMode="auto">
          <a:xfrm rot="3137159">
            <a:off x="1737519" y="4031457"/>
            <a:ext cx="1296987" cy="381000"/>
          </a:xfrm>
          <a:prstGeom prst="rightArrow">
            <a:avLst>
              <a:gd name="adj1" fmla="val 50000"/>
              <a:gd name="adj2" fmla="val 851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AutoShape 28"/>
          <p:cNvSpPr>
            <a:spLocks noChangeArrowheads="1"/>
          </p:cNvSpPr>
          <p:nvPr/>
        </p:nvSpPr>
        <p:spPr bwMode="auto">
          <a:xfrm rot="-3299630">
            <a:off x="6001543" y="4066382"/>
            <a:ext cx="1223963" cy="381000"/>
          </a:xfrm>
          <a:prstGeom prst="rightArrow">
            <a:avLst>
              <a:gd name="adj1" fmla="val 50000"/>
              <a:gd name="adj2" fmla="val 80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Text Box 29"/>
          <p:cNvSpPr txBox="1">
            <a:spLocks noChangeArrowheads="1"/>
          </p:cNvSpPr>
          <p:nvPr/>
        </p:nvSpPr>
        <p:spPr bwMode="auto">
          <a:xfrm>
            <a:off x="3727450" y="55213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2000">
                <a:latin typeface="Angsana New" pitchFamily="18" charset="-34"/>
              </a:rPr>
              <a:t>หน่วยเก็บข้อมูลสำรอง</a:t>
            </a:r>
            <a:endParaRPr lang="th-TH" sz="2800">
              <a:latin typeface="Angsana New" pitchFamily="18" charset="-34"/>
            </a:endParaRPr>
          </a:p>
        </p:txBody>
      </p:sp>
      <p:sp>
        <p:nvSpPr>
          <p:cNvPr id="34845" name="Text Box 30"/>
          <p:cNvSpPr txBox="1">
            <a:spLocks noChangeArrowheads="1"/>
          </p:cNvSpPr>
          <p:nvPr/>
        </p:nvSpPr>
        <p:spPr bwMode="auto">
          <a:xfrm>
            <a:off x="2432050" y="5978525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2000">
                <a:latin typeface="Angsana New" pitchFamily="18" charset="-34"/>
              </a:rPr>
              <a:t>เก็บข้อมูลและโปรแกรมเพื่อเตรียมส่งให้กับหน่วยความจำหรือ</a:t>
            </a:r>
            <a:endParaRPr lang="th-TH" sz="2800">
              <a:latin typeface="Angsana New" pitchFamily="18" charset="-34"/>
            </a:endParaRPr>
          </a:p>
        </p:txBody>
      </p:sp>
      <p:sp>
        <p:nvSpPr>
          <p:cNvPr id="34846" name="Text Box 31"/>
          <p:cNvSpPr txBox="1">
            <a:spLocks noChangeArrowheads="1"/>
          </p:cNvSpPr>
          <p:nvPr/>
        </p:nvSpPr>
        <p:spPr bwMode="auto">
          <a:xfrm>
            <a:off x="2584450" y="6207125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2000">
                <a:latin typeface="Angsana New" pitchFamily="18" charset="-34"/>
              </a:rPr>
              <a:t>รับข้อมูลหรือโปรแกรมจากหน่วยความจำเข้ามาเก็บไว้</a:t>
            </a:r>
            <a:endParaRPr lang="th-TH" sz="2800">
              <a:latin typeface="Angsana New" pitchFamily="18" charset="-34"/>
            </a:endParaRPr>
          </a:p>
        </p:txBody>
      </p:sp>
      <p:sp>
        <p:nvSpPr>
          <p:cNvPr id="34847" name="Rectangle 32"/>
          <p:cNvSpPr>
            <a:spLocks noChangeArrowheads="1"/>
          </p:cNvSpPr>
          <p:nvPr/>
        </p:nvSpPr>
        <p:spPr bwMode="auto">
          <a:xfrm>
            <a:off x="2051050" y="5445125"/>
            <a:ext cx="5257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Line 33"/>
          <p:cNvSpPr>
            <a:spLocks noChangeShapeType="1"/>
          </p:cNvSpPr>
          <p:nvPr/>
        </p:nvSpPr>
        <p:spPr bwMode="auto">
          <a:xfrm>
            <a:off x="2051050" y="5978525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AutoShape 34"/>
          <p:cNvSpPr>
            <a:spLocks noChangeArrowheads="1"/>
          </p:cNvSpPr>
          <p:nvPr/>
        </p:nvSpPr>
        <p:spPr bwMode="auto">
          <a:xfrm>
            <a:off x="3708400" y="4868863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Text Box 36"/>
          <p:cNvSpPr txBox="1">
            <a:spLocks noChangeArrowheads="1"/>
          </p:cNvSpPr>
          <p:nvPr/>
        </p:nvSpPr>
        <p:spPr bwMode="auto">
          <a:xfrm>
            <a:off x="2916238" y="4437063"/>
            <a:ext cx="320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2000" b="1">
                <a:latin typeface="Angsana New" pitchFamily="18" charset="-34"/>
              </a:rPr>
              <a:t>หน่วยความจำหลัก</a:t>
            </a:r>
            <a:endParaRPr lang="th-TH" sz="2000">
              <a:latin typeface="Angsana New" pitchFamily="18" charset="-34"/>
            </a:endParaRPr>
          </a:p>
        </p:txBody>
      </p:sp>
      <p:sp>
        <p:nvSpPr>
          <p:cNvPr id="34851" name="AutoShape 37"/>
          <p:cNvSpPr>
            <a:spLocks noChangeArrowheads="1"/>
          </p:cNvSpPr>
          <p:nvPr/>
        </p:nvSpPr>
        <p:spPr bwMode="auto">
          <a:xfrm>
            <a:off x="3851275" y="3933825"/>
            <a:ext cx="288925" cy="460375"/>
          </a:xfrm>
          <a:prstGeom prst="upArrow">
            <a:avLst>
              <a:gd name="adj1" fmla="val 50000"/>
              <a:gd name="adj2" fmla="val 398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AutoShape 39"/>
          <p:cNvSpPr>
            <a:spLocks noChangeArrowheads="1"/>
          </p:cNvSpPr>
          <p:nvPr/>
        </p:nvSpPr>
        <p:spPr bwMode="auto">
          <a:xfrm rot="-10778184">
            <a:off x="4857750" y="3933825"/>
            <a:ext cx="290513" cy="503238"/>
          </a:xfrm>
          <a:prstGeom prst="upArrow">
            <a:avLst>
              <a:gd name="adj1" fmla="val 50000"/>
              <a:gd name="adj2" fmla="val 433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AutoShape 40"/>
          <p:cNvSpPr>
            <a:spLocks noChangeArrowheads="1"/>
          </p:cNvSpPr>
          <p:nvPr/>
        </p:nvSpPr>
        <p:spPr bwMode="auto">
          <a:xfrm rot="-10778184">
            <a:off x="4762500" y="4868863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Line 41"/>
          <p:cNvSpPr>
            <a:spLocks noChangeShapeType="1"/>
          </p:cNvSpPr>
          <p:nvPr/>
        </p:nvSpPr>
        <p:spPr bwMode="auto">
          <a:xfrm flipH="1">
            <a:off x="1763713" y="1196975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5" name="Line 42"/>
          <p:cNvSpPr>
            <a:spLocks noChangeShapeType="1"/>
          </p:cNvSpPr>
          <p:nvPr/>
        </p:nvSpPr>
        <p:spPr bwMode="auto">
          <a:xfrm>
            <a:off x="1763713" y="11969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56" name="Line 43"/>
          <p:cNvSpPr>
            <a:spLocks noChangeShapeType="1"/>
          </p:cNvSpPr>
          <p:nvPr/>
        </p:nvSpPr>
        <p:spPr bwMode="auto">
          <a:xfrm flipV="1">
            <a:off x="2268538" y="18891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7" name="Line 44"/>
          <p:cNvSpPr>
            <a:spLocks noChangeShapeType="1"/>
          </p:cNvSpPr>
          <p:nvPr/>
        </p:nvSpPr>
        <p:spPr bwMode="auto">
          <a:xfrm>
            <a:off x="2268538" y="188913"/>
            <a:ext cx="55435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8" name="Line 46"/>
          <p:cNvSpPr>
            <a:spLocks noChangeShapeType="1"/>
          </p:cNvSpPr>
          <p:nvPr/>
        </p:nvSpPr>
        <p:spPr bwMode="auto">
          <a:xfrm>
            <a:off x="7812088" y="188913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335B2A-321C-4A45-9D28-60C6A1B46C98}" type="slidenum">
              <a:rPr lang="en-US"/>
              <a:pPr/>
              <a:t>32</a:t>
            </a:fld>
            <a:endParaRPr lang="th-TH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349500"/>
            <a:ext cx="8610600" cy="3581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th-TH" sz="4000" smtClean="0">
                <a:solidFill>
                  <a:schemeClr val="tx2"/>
                </a:solidFill>
                <a:latin typeface="Angsana New" pitchFamily="18" charset="-34"/>
              </a:rPr>
              <a:t>ประกอบด้วยวงจรทางไฟฟ้าที่ทำหน้าที่ 2 อย่าง คือ</a:t>
            </a:r>
          </a:p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th-TH" sz="4000" smtClean="0">
                <a:solidFill>
                  <a:schemeClr val="tx2"/>
                </a:solidFill>
                <a:latin typeface="Angsana New" pitchFamily="18" charset="-34"/>
              </a:rPr>
              <a:t>1. การดำเนินงานเชิงเลขคณิต </a:t>
            </a:r>
            <a:r>
              <a:rPr lang="en-US" sz="4000" smtClean="0">
                <a:solidFill>
                  <a:schemeClr val="tx2"/>
                </a:solidFill>
                <a:latin typeface="Angsana New" pitchFamily="18" charset="-34"/>
              </a:rPr>
              <a:t>(Arithmetic Operation)</a:t>
            </a:r>
            <a:endParaRPr lang="th-TH" sz="4000" smtClean="0">
              <a:solidFill>
                <a:schemeClr val="tx2"/>
              </a:solidFill>
              <a:latin typeface="Angsana New" pitchFamily="18" charset="-34"/>
            </a:endParaRPr>
          </a:p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th-TH" sz="4000" smtClean="0">
                <a:solidFill>
                  <a:schemeClr val="tx2"/>
                </a:solidFill>
                <a:latin typeface="Angsana New" pitchFamily="18" charset="-34"/>
              </a:rPr>
              <a:t>		ทำหน้าที่ในการคำนวณ อันได้แก่ การบวก ลบ คูณ หาร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381000" y="228600"/>
            <a:ext cx="83820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ALU</a:t>
            </a:r>
            <a:endParaRPr lang="en-US" sz="4400">
              <a:solidFill>
                <a:schemeClr val="tx2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90CC9E-7775-4EAD-9F72-85BDB55B6922}" type="slidenum">
              <a:rPr lang="en-US"/>
              <a:pPr/>
              <a:t>33</a:t>
            </a:fld>
            <a:endParaRPr lang="th-TH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495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th-TH" sz="4000" smtClean="0">
                <a:solidFill>
                  <a:schemeClr val="tx2"/>
                </a:solidFill>
                <a:latin typeface="Angsana New" pitchFamily="18" charset="-34"/>
              </a:rPr>
              <a:t>2. การดำเนินงานเชิงตรรกวิทยา </a:t>
            </a:r>
            <a:r>
              <a:rPr lang="en-US" sz="4000" smtClean="0">
                <a:solidFill>
                  <a:schemeClr val="tx2"/>
                </a:solidFill>
                <a:latin typeface="Angsana New" pitchFamily="18" charset="-34"/>
              </a:rPr>
              <a:t>(Logical Operation)</a:t>
            </a:r>
          </a:p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en-US" sz="4000" smtClean="0">
                <a:solidFill>
                  <a:schemeClr val="tx2"/>
                </a:solidFill>
                <a:latin typeface="Angsana New" pitchFamily="18" charset="-34"/>
              </a:rPr>
              <a:t>		</a:t>
            </a:r>
            <a:r>
              <a:rPr lang="th-TH" sz="4000" smtClean="0">
                <a:solidFill>
                  <a:schemeClr val="tx2"/>
                </a:solidFill>
                <a:latin typeface="Angsana New" pitchFamily="18" charset="-34"/>
              </a:rPr>
              <a:t>ทำหน้าที่ในการเปรียบเทียบระหว่างข้อมูล โดยมีการทดสอบตามเงื่อนไขมากกว่า น้อยกว่า เท่ากับ ซึ่งการปฏิบัติ งานของคอมพิวเตอร์จะขึ้นอยู่กับผลลัพธ์ของการเปรียบเทียบนั้น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381000" y="228600"/>
            <a:ext cx="83820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ALU</a:t>
            </a:r>
            <a:endParaRPr lang="en-US" sz="4400">
              <a:solidFill>
                <a:schemeClr val="tx2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0F89CF-1576-4E69-819A-D5ECD3A2CCAA}" type="slidenum">
              <a:rPr lang="en-US"/>
              <a:pPr/>
              <a:t>34</a:t>
            </a:fld>
            <a:endParaRPr lang="th-TH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458200" cy="4648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th-TH" sz="3000" b="1" smtClean="0">
                <a:solidFill>
                  <a:schemeClr val="tx2"/>
                </a:solidFill>
                <a:latin typeface="Angsana New" pitchFamily="18" charset="-34"/>
              </a:rPr>
              <a:t>	       ทำหน้าที่สั่งงานและประสานงานการดำเนินการทั้งหมดของระบบ</a:t>
            </a:r>
          </a:p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th-TH" sz="3000" b="1" smtClean="0">
                <a:solidFill>
                  <a:schemeClr val="tx2"/>
                </a:solidFill>
                <a:latin typeface="Angsana New" pitchFamily="18" charset="-34"/>
              </a:rPr>
              <a:t>- ติดต่อสื่อสารกับ </a:t>
            </a:r>
            <a:r>
              <a:rPr lang="en-US" sz="3000" b="1" smtClean="0">
                <a:solidFill>
                  <a:schemeClr val="tx2"/>
                </a:solidFill>
                <a:latin typeface="Angsana New" pitchFamily="18" charset="-34"/>
              </a:rPr>
              <a:t>ALU และหน่วยความจำหลัก</a:t>
            </a:r>
          </a:p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en-US" sz="3000" b="1" smtClean="0">
                <a:solidFill>
                  <a:schemeClr val="tx2"/>
                </a:solidFill>
                <a:latin typeface="Angsana New" pitchFamily="18" charset="-34"/>
              </a:rPr>
              <a:t>- ตัดสินใจในการนำข่าวสารใดเข้าออกจากหน่วยความจำหลัก</a:t>
            </a:r>
            <a:endParaRPr lang="th-TH" sz="3000" b="1" smtClean="0">
              <a:solidFill>
                <a:schemeClr val="tx2"/>
              </a:solidFill>
              <a:latin typeface="Angsana New" pitchFamily="18" charset="-34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smtClean="0">
                <a:solidFill>
                  <a:schemeClr val="tx2"/>
                </a:solidFill>
                <a:latin typeface="Angsana New" pitchFamily="18" charset="-34"/>
              </a:rPr>
              <a:t>- </a:t>
            </a:r>
            <a:r>
              <a:rPr lang="th-TH" smtClean="0">
                <a:solidFill>
                  <a:schemeClr val="tx2"/>
                </a:solidFill>
                <a:latin typeface="Angsana New" pitchFamily="18" charset="-34"/>
              </a:rPr>
              <a:t>กำหนดเส้นทางการส่งข่าวสารจากหน่วยความจำไปยัง </a:t>
            </a:r>
            <a:r>
              <a:rPr lang="en-US" smtClean="0">
                <a:solidFill>
                  <a:schemeClr val="tx2"/>
                </a:solidFill>
                <a:latin typeface="Angsana New" pitchFamily="18" charset="-34"/>
              </a:rPr>
              <a:t>ALU</a:t>
            </a:r>
            <a:r>
              <a:rPr lang="th-TH" smtClean="0">
                <a:solidFill>
                  <a:schemeClr val="tx2"/>
                </a:solidFill>
                <a:latin typeface="Angsana New" pitchFamily="18" charset="-34"/>
              </a:rPr>
              <a:t> และจาก </a:t>
            </a:r>
            <a:r>
              <a:rPr lang="en-US" smtClean="0">
                <a:solidFill>
                  <a:schemeClr val="tx2"/>
                </a:solidFill>
                <a:latin typeface="Angsana New" pitchFamily="18" charset="-34"/>
              </a:rPr>
              <a:t>ALU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smtClean="0">
                <a:solidFill>
                  <a:schemeClr val="tx2"/>
                </a:solidFill>
                <a:latin typeface="Angsana New" pitchFamily="18" charset="-34"/>
              </a:rPr>
              <a:t>  </a:t>
            </a:r>
            <a:r>
              <a:rPr lang="th-TH" smtClean="0">
                <a:solidFill>
                  <a:schemeClr val="tx2"/>
                </a:solidFill>
                <a:latin typeface="Angsana New" pitchFamily="18" charset="-34"/>
              </a:rPr>
              <a:t>ไปยังหน่วยความจำหลัก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th-TH" smtClean="0">
                <a:solidFill>
                  <a:schemeClr val="tx2"/>
                </a:solidFill>
                <a:latin typeface="Angsana New" pitchFamily="18" charset="-34"/>
              </a:rPr>
              <a:t>- มีหน่วยที่ทำหน้าที่ในการถอดรหัสว่าจะให้เครื่องคอมพิวเตอร์ทำอะไร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th-TH" smtClean="0">
                <a:solidFill>
                  <a:schemeClr val="tx2"/>
                </a:solidFill>
                <a:latin typeface="Angsana New" pitchFamily="18" charset="-34"/>
              </a:rPr>
              <a:t>- ควบคุมการถอดรหัสให้เป็นไปตามขั้นตอนการทำงาน เพื่อให้ได้ผลลัพธ์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th-TH" smtClean="0">
                <a:solidFill>
                  <a:schemeClr val="tx2"/>
                </a:solidFill>
                <a:latin typeface="Angsana New" pitchFamily="18" charset="-34"/>
              </a:rPr>
              <a:t>  ออกมา</a:t>
            </a:r>
          </a:p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endParaRPr lang="th-TH" sz="3000" smtClean="0">
              <a:solidFill>
                <a:schemeClr val="tx2"/>
              </a:solidFill>
              <a:latin typeface="Angsana New" pitchFamily="18" charset="-34"/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381000" y="228600"/>
            <a:ext cx="83820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ALU</a:t>
            </a:r>
            <a:endParaRPr lang="en-US" sz="4400">
              <a:solidFill>
                <a:schemeClr val="tx2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3D83EA-1D50-4DA8-8D50-909A3C3DADAE}" type="slidenum">
              <a:rPr lang="en-US"/>
              <a:pPr/>
              <a:t>35</a:t>
            </a:fld>
            <a:endParaRPr lang="th-TH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0" y="549275"/>
            <a:ext cx="5451475" cy="839788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ngsana New" pitchFamily="18" charset="-34"/>
              </a:rPr>
              <a:t>Control Unit</a:t>
            </a:r>
            <a:endParaRPr lang="th-TH" b="1" smtClean="0">
              <a:latin typeface="Angsana New" pitchFamily="18" charset="-34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ควบคุมดูแลกลไกการทำงานของระบบคอมพิวเตอร์</a:t>
            </a:r>
          </a:p>
          <a:p>
            <a:pPr eaLnBrk="1" hangingPunct="1"/>
            <a:r>
              <a:rPr lang="th-TH" smtClean="0"/>
              <a:t>ควบคุมลำดับขั้นตอนของการประมวลผล และการทำงานของอุปกรณ์ต่าง ๆ ภายใน </a:t>
            </a:r>
            <a:r>
              <a:rPr lang="en-US" smtClean="0"/>
              <a:t>CPU</a:t>
            </a:r>
          </a:p>
          <a:p>
            <a:pPr eaLnBrk="1" hangingPunct="1"/>
            <a:r>
              <a:rPr lang="th-TH" smtClean="0"/>
              <a:t>ควบคุมการประสานงานระหว่าง </a:t>
            </a:r>
            <a:r>
              <a:rPr lang="en-US" smtClean="0"/>
              <a:t>CPU </a:t>
            </a:r>
            <a:r>
              <a:rPr lang="th-TH" smtClean="0"/>
              <a:t>กับ </a:t>
            </a:r>
            <a:r>
              <a:rPr lang="en-US" smtClean="0"/>
              <a:t>Input Unit </a:t>
            </a:r>
            <a:r>
              <a:rPr lang="th-TH" smtClean="0"/>
              <a:t>และ </a:t>
            </a:r>
            <a:r>
              <a:rPr lang="en-US" smtClean="0"/>
              <a:t>CPU </a:t>
            </a:r>
            <a:r>
              <a:rPr lang="th-TH" smtClean="0"/>
              <a:t>กับ </a:t>
            </a:r>
            <a:r>
              <a:rPr lang="en-US" smtClean="0"/>
              <a:t>Output Unit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th-TH" smtClean="0"/>
          </a:p>
          <a:p>
            <a:pPr eaLnBrk="1" hangingPunct="1"/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E2E455-6DDC-4AF0-A8C1-D6DC4A8D7A1A}" type="slidenum">
              <a:rPr lang="en-US"/>
              <a:pPr/>
              <a:t>36</a:t>
            </a:fld>
            <a:endParaRPr lang="th-TH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10600" cy="4800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th-TH" sz="3400" smtClean="0">
                <a:solidFill>
                  <a:schemeClr val="tx2"/>
                </a:solidFill>
                <a:latin typeface="Times New Roman" pitchFamily="18" charset="0"/>
                <a:cs typeface="CordiaUPC" pitchFamily="34" charset="-34"/>
              </a:rPr>
              <a:t>		</a:t>
            </a:r>
            <a:r>
              <a:rPr lang="th-TH" sz="3400" smtClean="0">
                <a:solidFill>
                  <a:schemeClr val="tx2"/>
                </a:solidFill>
              </a:rPr>
              <a:t>แหล่งที่ใช้เก็บข้อมูลชั่วคราวซึ่งมีลักษณะคล้ายกับหน่วยความจำ แต่มันจะถูกแยกออกมาจากหน่วยความจำต่างหาก </a:t>
            </a:r>
          </a:p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th-TH" sz="3400" smtClean="0">
                <a:solidFill>
                  <a:schemeClr val="tx2"/>
                </a:solidFill>
              </a:rPr>
              <a:t>    </a:t>
            </a:r>
            <a:r>
              <a:rPr lang="en-US" sz="3400" smtClean="0">
                <a:solidFill>
                  <a:schemeClr val="tx2"/>
                </a:solidFill>
              </a:rPr>
              <a:t>        </a:t>
            </a:r>
            <a:r>
              <a:rPr lang="th-TH" sz="3400" smtClean="0">
                <a:solidFill>
                  <a:schemeClr val="tx2"/>
                </a:solidFill>
              </a:rPr>
              <a:t>รีจิสเตอร์จะเป็นแหล่งเก็บข้อมูลแบบพิเศษที่ทำให้ </a:t>
            </a:r>
            <a:r>
              <a:rPr lang="en-US" sz="3400" smtClean="0">
                <a:solidFill>
                  <a:schemeClr val="tx2"/>
                </a:solidFill>
              </a:rPr>
              <a:t>CPU</a:t>
            </a:r>
            <a:r>
              <a:rPr lang="th-TH" sz="3400" smtClean="0">
                <a:solidFill>
                  <a:schemeClr val="tx2"/>
                </a:solidFill>
              </a:rPr>
              <a:t> สามารถดึงข้อมูลไปใช้งานได้เร็วกว่าหน่วยความจำธรรมดา โดยรีจิสเตอร์จะอยู่ภายในหน่วยประมวลผลกลาง และจะถูกจัดการและควบคุมโดยหน่วยควบคุม ซึ่งจะใช้เป็นแหล่งเก็บข้อมูลและคำสั่งภายในโปรแกรมที่จะถุกนำมาประมวลผล</a:t>
            </a:r>
            <a:r>
              <a:rPr lang="th-TH" sz="400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81000" y="228600"/>
            <a:ext cx="8382000" cy="1295400"/>
          </a:xfrm>
          <a:prstGeom prst="rect">
            <a:avLst/>
          </a:prstGeom>
          <a:solidFill>
            <a:srgbClr val="C0C0C0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th-TH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รีจิสเตอร์ 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(Register)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601791-D6BF-426C-B207-286278BCCB5B}" type="slidenum">
              <a:rPr lang="en-US"/>
              <a:pPr/>
              <a:t>37</a:t>
            </a:fld>
            <a:endParaRPr lang="th-TH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458200" cy="4495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th-TH" sz="3400" smtClean="0">
                <a:solidFill>
                  <a:schemeClr val="tx2"/>
                </a:solidFill>
                <a:latin typeface="Angsana New" pitchFamily="18" charset="-34"/>
              </a:rPr>
              <a:t>- </a:t>
            </a:r>
            <a:r>
              <a:rPr lang="en-US" sz="3400" smtClean="0">
                <a:solidFill>
                  <a:schemeClr val="tx2"/>
                </a:solidFill>
                <a:latin typeface="Angsana New" pitchFamily="18" charset="-34"/>
              </a:rPr>
              <a:t>Accumulator Register </a:t>
            </a:r>
            <a:r>
              <a:rPr lang="th-TH" sz="3400" smtClean="0">
                <a:solidFill>
                  <a:schemeClr val="tx2"/>
                </a:solidFill>
                <a:latin typeface="Angsana New" pitchFamily="18" charset="-34"/>
              </a:rPr>
              <a:t>เป็นรีจิสเตอร์ที่ทำหน้าที่เก็บผลลัพธ์จากการ</a:t>
            </a:r>
            <a:r>
              <a:rPr lang="en-US" sz="3400" smtClean="0">
                <a:solidFill>
                  <a:schemeClr val="tx2"/>
                </a:solidFill>
                <a:latin typeface="Angsana New" pitchFamily="18" charset="-34"/>
              </a:rPr>
              <a:t> </a:t>
            </a:r>
          </a:p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en-US" sz="3400" smtClean="0">
                <a:solidFill>
                  <a:schemeClr val="tx2"/>
                </a:solidFill>
                <a:latin typeface="Angsana New" pitchFamily="18" charset="-34"/>
              </a:rPr>
              <a:t>    </a:t>
            </a:r>
            <a:r>
              <a:rPr lang="th-TH" sz="3400" smtClean="0">
                <a:solidFill>
                  <a:schemeClr val="tx2"/>
                </a:solidFill>
                <a:latin typeface="Angsana New" pitchFamily="18" charset="-34"/>
              </a:rPr>
              <a:t>คำนวณ</a:t>
            </a:r>
          </a:p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th-TH" sz="3400" smtClean="0">
                <a:solidFill>
                  <a:schemeClr val="tx2"/>
                </a:solidFill>
                <a:latin typeface="Angsana New" pitchFamily="18" charset="-34"/>
              </a:rPr>
              <a:t>- </a:t>
            </a:r>
            <a:r>
              <a:rPr lang="en-US" sz="3400" smtClean="0">
                <a:solidFill>
                  <a:schemeClr val="tx2"/>
                </a:solidFill>
                <a:latin typeface="Angsana New" pitchFamily="18" charset="-34"/>
              </a:rPr>
              <a:t>Instruction Register</a:t>
            </a:r>
            <a:r>
              <a:rPr lang="th-TH" sz="3400" smtClean="0">
                <a:solidFill>
                  <a:schemeClr val="tx2"/>
                </a:solidFill>
                <a:latin typeface="Angsana New" pitchFamily="18" charset="-34"/>
              </a:rPr>
              <a:t> </a:t>
            </a:r>
            <a:r>
              <a:rPr lang="en-US" sz="3400" smtClean="0">
                <a:solidFill>
                  <a:schemeClr val="tx2"/>
                </a:solidFill>
                <a:latin typeface="Angsana New" pitchFamily="18" charset="-34"/>
              </a:rPr>
              <a:t> </a:t>
            </a:r>
            <a:r>
              <a:rPr lang="th-TH" sz="3400" smtClean="0">
                <a:solidFill>
                  <a:schemeClr val="tx2"/>
                </a:solidFill>
                <a:latin typeface="Angsana New" pitchFamily="18" charset="-34"/>
              </a:rPr>
              <a:t>เป็นรีจิสเตอร์ที่ทำหน้าที่เก็บคำสั่งในโปรแกรม</a:t>
            </a:r>
            <a:endParaRPr lang="en-US" sz="3400" smtClean="0">
              <a:solidFill>
                <a:schemeClr val="tx2"/>
              </a:solidFill>
              <a:latin typeface="Angsana New" pitchFamily="18" charset="-34"/>
            </a:endParaRPr>
          </a:p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en-US" sz="3400" smtClean="0">
                <a:solidFill>
                  <a:schemeClr val="tx2"/>
                </a:solidFill>
                <a:latin typeface="Angsana New" pitchFamily="18" charset="-34"/>
              </a:rPr>
              <a:t>     </a:t>
            </a:r>
            <a:r>
              <a:rPr lang="th-TH" sz="3400" smtClean="0">
                <a:solidFill>
                  <a:schemeClr val="tx2"/>
                </a:solidFill>
                <a:latin typeface="Angsana New" pitchFamily="18" charset="-34"/>
              </a:rPr>
              <a:t>ที่กำลังจะถูกประมวลผล</a:t>
            </a:r>
            <a:endParaRPr lang="en-US" sz="3400" smtClean="0">
              <a:solidFill>
                <a:schemeClr val="tx2"/>
              </a:solidFill>
              <a:latin typeface="Angsana New" pitchFamily="18" charset="-34"/>
            </a:endParaRPr>
          </a:p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th-TH" sz="3400" smtClean="0">
                <a:solidFill>
                  <a:schemeClr val="tx2"/>
                </a:solidFill>
                <a:latin typeface="Angsana New" pitchFamily="18" charset="-34"/>
              </a:rPr>
              <a:t>- </a:t>
            </a:r>
            <a:r>
              <a:rPr lang="en-US" sz="3400" smtClean="0">
                <a:solidFill>
                  <a:schemeClr val="tx2"/>
                </a:solidFill>
                <a:latin typeface="Angsana New" pitchFamily="18" charset="-34"/>
              </a:rPr>
              <a:t>Address Register</a:t>
            </a:r>
            <a:r>
              <a:rPr lang="th-TH" sz="3400" smtClean="0">
                <a:solidFill>
                  <a:schemeClr val="tx2"/>
                </a:solidFill>
                <a:latin typeface="Angsana New" pitchFamily="18" charset="-34"/>
              </a:rPr>
              <a:t> เป็นรีจิสเตอร์ที่ทำหน้าที่เก็บที่อยู่ </a:t>
            </a:r>
            <a:r>
              <a:rPr lang="en-US" sz="3400" smtClean="0">
                <a:solidFill>
                  <a:schemeClr val="tx2"/>
                </a:solidFill>
                <a:latin typeface="Angsana New" pitchFamily="18" charset="-34"/>
              </a:rPr>
              <a:t>(Address)</a:t>
            </a:r>
            <a:r>
              <a:rPr lang="th-TH" sz="3400" smtClean="0">
                <a:solidFill>
                  <a:schemeClr val="tx2"/>
                </a:solidFill>
                <a:latin typeface="Angsana New" pitchFamily="18" charset="-34"/>
              </a:rPr>
              <a:t> ของคำสั่งหรือชิ้นข้อมูลที่ถูกเก็บอยู่ในหน่วยความจำ ซึ่งที่อยู่นั้นจะเป็นการระบุว่าคำสั่งหรือข้อมูลนั้นถูกเก็บอยู่ที่ตำแหน่งใดในหน่วย  ความจำ</a:t>
            </a:r>
          </a:p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endParaRPr lang="th-TH" sz="3400" smtClean="0">
              <a:solidFill>
                <a:schemeClr val="tx2"/>
              </a:solidFill>
              <a:latin typeface="Angsana New" pitchFamily="18" charset="-34"/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81000" y="228600"/>
            <a:ext cx="8382000" cy="1295400"/>
          </a:xfrm>
          <a:prstGeom prst="rect">
            <a:avLst/>
          </a:prstGeom>
          <a:solidFill>
            <a:srgbClr val="C0C0C0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th-TH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รีจิสเตอร์ 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(Register)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98B47C-A460-4219-BAE7-D8D6B52859D5}" type="slidenum">
              <a:rPr lang="en-US"/>
              <a:pPr/>
              <a:t>38</a:t>
            </a:fld>
            <a:endParaRPr lang="th-TH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86800" cy="3962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th-TH" sz="3400" smtClean="0">
                <a:solidFill>
                  <a:schemeClr val="tx2"/>
                </a:solidFill>
                <a:latin typeface="Angsana New" pitchFamily="18" charset="-34"/>
              </a:rPr>
              <a:t>	- </a:t>
            </a:r>
            <a:r>
              <a:rPr lang="en-US" sz="3400" smtClean="0">
                <a:solidFill>
                  <a:schemeClr val="tx2"/>
                </a:solidFill>
                <a:latin typeface="Angsana New" pitchFamily="18" charset="-34"/>
              </a:rPr>
              <a:t>Storage Register</a:t>
            </a:r>
            <a:r>
              <a:rPr lang="th-TH" sz="3400" smtClean="0">
                <a:solidFill>
                  <a:schemeClr val="tx2"/>
                </a:solidFill>
                <a:latin typeface="Angsana New" pitchFamily="18" charset="-34"/>
              </a:rPr>
              <a:t> เป็นรีจิสเตอร์ที่ใช้เก็บข้อมูลที่ถูกส่งเข้ามาจาก</a:t>
            </a:r>
            <a:r>
              <a:rPr lang="en-US" sz="3400" smtClean="0">
                <a:solidFill>
                  <a:schemeClr val="tx2"/>
                </a:solidFill>
                <a:latin typeface="Angsana New" pitchFamily="18" charset="-34"/>
              </a:rPr>
              <a:t>  </a:t>
            </a:r>
          </a:p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en-US" sz="3400" smtClean="0">
                <a:solidFill>
                  <a:schemeClr val="tx2"/>
                </a:solidFill>
                <a:latin typeface="Angsana New" pitchFamily="18" charset="-34"/>
              </a:rPr>
              <a:t>       </a:t>
            </a:r>
            <a:r>
              <a:rPr lang="th-TH" sz="3400" smtClean="0">
                <a:solidFill>
                  <a:schemeClr val="tx2"/>
                </a:solidFill>
                <a:latin typeface="Angsana New" pitchFamily="18" charset="-34"/>
              </a:rPr>
              <a:t>หน่วยความจำ หรือผลลัพธ์จากการประมวลผลที่ถูกส่งไปเก็บยัง</a:t>
            </a:r>
            <a:r>
              <a:rPr lang="en-US" sz="3400" smtClean="0">
                <a:solidFill>
                  <a:schemeClr val="tx2"/>
                </a:solidFill>
                <a:latin typeface="Angsana New" pitchFamily="18" charset="-34"/>
              </a:rPr>
              <a:t> </a:t>
            </a:r>
          </a:p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en-US" sz="3400" smtClean="0">
                <a:solidFill>
                  <a:schemeClr val="tx2"/>
                </a:solidFill>
                <a:latin typeface="Angsana New" pitchFamily="18" charset="-34"/>
              </a:rPr>
              <a:t>        </a:t>
            </a:r>
            <a:r>
              <a:rPr lang="th-TH" sz="3400" smtClean="0">
                <a:solidFill>
                  <a:schemeClr val="tx2"/>
                </a:solidFill>
                <a:latin typeface="Angsana New" pitchFamily="18" charset="-34"/>
              </a:rPr>
              <a:t>หน่วยความจำ</a:t>
            </a:r>
          </a:p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th-TH" sz="3400" smtClean="0">
                <a:solidFill>
                  <a:schemeClr val="tx2"/>
                </a:solidFill>
                <a:latin typeface="Angsana New" pitchFamily="18" charset="-34"/>
              </a:rPr>
              <a:t>	- </a:t>
            </a:r>
            <a:r>
              <a:rPr lang="en-US" sz="3400" smtClean="0">
                <a:solidFill>
                  <a:schemeClr val="tx2"/>
                </a:solidFill>
                <a:latin typeface="Angsana New" pitchFamily="18" charset="-34"/>
              </a:rPr>
              <a:t>General-purpose Register</a:t>
            </a:r>
            <a:r>
              <a:rPr lang="th-TH" sz="3400" smtClean="0">
                <a:solidFill>
                  <a:schemeClr val="tx2"/>
                </a:solidFill>
                <a:latin typeface="Angsana New" pitchFamily="18" charset="-34"/>
              </a:rPr>
              <a:t> เป็นรีจิสเตอร์ที่ใช้ทำงานหลายอย่าง แล้ว</a:t>
            </a:r>
            <a:r>
              <a:rPr lang="en-US" sz="3400" smtClean="0">
                <a:solidFill>
                  <a:schemeClr val="tx2"/>
                </a:solidFill>
                <a:latin typeface="Angsana New" pitchFamily="18" charset="-34"/>
              </a:rPr>
              <a:t>   </a:t>
            </a:r>
          </a:p>
          <a:p>
            <a:pPr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en-US" sz="3400" smtClean="0">
                <a:solidFill>
                  <a:schemeClr val="tx2"/>
                </a:solidFill>
                <a:latin typeface="Angsana New" pitchFamily="18" charset="-34"/>
              </a:rPr>
              <a:t>       </a:t>
            </a:r>
            <a:r>
              <a:rPr lang="th-TH" sz="3400" smtClean="0">
                <a:solidFill>
                  <a:schemeClr val="tx2"/>
                </a:solidFill>
                <a:latin typeface="Angsana New" pitchFamily="18" charset="-34"/>
              </a:rPr>
              <a:t>แต่โปรแกรมจะเรียกใช้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81000" y="228600"/>
            <a:ext cx="8382000" cy="1295400"/>
          </a:xfrm>
          <a:prstGeom prst="rect">
            <a:avLst/>
          </a:prstGeom>
          <a:solidFill>
            <a:srgbClr val="C0C0C0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th-TH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CordiaUPC" pitchFamily="34" charset="-34"/>
              </a:rPr>
              <a:t>รีจิสเตอร์ 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(Register)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25F6E9-067A-4567-BA64-4680108F9705}" type="slidenum">
              <a:rPr lang="en-US"/>
              <a:pPr/>
              <a:t>39</a:t>
            </a:fld>
            <a:endParaRPr lang="th-TH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หน่วยแสดงผล (</a:t>
            </a:r>
            <a:r>
              <a:rPr lang="en-US" smtClean="0"/>
              <a:t>Output Unit)</a:t>
            </a:r>
            <a:endParaRPr lang="th-TH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2017713"/>
            <a:ext cx="7772400" cy="41148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</a:rPr>
              <a:t>		</a:t>
            </a:r>
            <a:r>
              <a:rPr lang="th-TH" smtClean="0">
                <a:solidFill>
                  <a:schemeClr val="tx2"/>
                </a:solidFill>
              </a:rPr>
              <a:t>ทำหน้าที่ในการแสดงผลลัพธ์ที่ได้จากการประมวลผล ซึ่งอาจแสดงอยู่ในรูปของตัวอักขระ ข้อความ ตัวเลข ภาพกราฟิก เสียง และอาจแสดงผลผ่านทาง </a:t>
            </a:r>
            <a:r>
              <a:rPr lang="en-US" smtClean="0">
                <a:solidFill>
                  <a:schemeClr val="tx2"/>
                </a:solidFill>
              </a:rPr>
              <a:t>Monitor Printer </a:t>
            </a:r>
            <a:r>
              <a:rPr lang="th-TH" smtClean="0">
                <a:solidFill>
                  <a:schemeClr val="tx2"/>
                </a:solidFill>
              </a:rPr>
              <a:t>หรือ </a:t>
            </a:r>
            <a:r>
              <a:rPr lang="en-US" smtClean="0">
                <a:solidFill>
                  <a:schemeClr val="tx2"/>
                </a:solidFill>
              </a:rPr>
              <a:t>Speaker </a:t>
            </a:r>
            <a:endParaRPr lang="th-TH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C29DDE-A5BC-4B4E-BA5D-6B533AEB2D9B}" type="slidenum">
              <a:rPr lang="en-US"/>
              <a:pPr/>
              <a:t>4</a:t>
            </a:fld>
            <a:endParaRPr lang="th-TH"/>
          </a:p>
        </p:txBody>
      </p:sp>
      <p:sp>
        <p:nvSpPr>
          <p:cNvPr id="7171" name="Rectangle 16"/>
          <p:cNvSpPr>
            <a:spLocks noChangeArrowheads="1"/>
          </p:cNvSpPr>
          <p:nvPr/>
        </p:nvSpPr>
        <p:spPr bwMode="auto">
          <a:xfrm>
            <a:off x="34925" y="3524250"/>
            <a:ext cx="1281113" cy="819150"/>
          </a:xfrm>
          <a:prstGeom prst="rect">
            <a:avLst/>
          </a:prstGeom>
          <a:solidFill>
            <a:srgbClr val="FFFFFF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Rectangle 17"/>
          <p:cNvSpPr>
            <a:spLocks noChangeArrowheads="1"/>
          </p:cNvSpPr>
          <p:nvPr/>
        </p:nvSpPr>
        <p:spPr bwMode="auto">
          <a:xfrm>
            <a:off x="107950" y="3662363"/>
            <a:ext cx="11414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h-TH" sz="3200" b="1">
                <a:solidFill>
                  <a:srgbClr val="000000"/>
                </a:solidFill>
                <a:latin typeface="Angsana New" pitchFamily="18" charset="-34"/>
              </a:rPr>
              <a:t>Soft Copy</a:t>
            </a:r>
            <a:endParaRPr lang="th-TH" sz="3200" b="1">
              <a:latin typeface="Angsana New" pitchFamily="18" charset="-34"/>
            </a:endParaRPr>
          </a:p>
        </p:txBody>
      </p:sp>
      <p:grpSp>
        <p:nvGrpSpPr>
          <p:cNvPr id="7173" name="Group 94"/>
          <p:cNvGrpSpPr>
            <a:grpSpLocks/>
          </p:cNvGrpSpPr>
          <p:nvPr/>
        </p:nvGrpSpPr>
        <p:grpSpPr bwMode="auto">
          <a:xfrm>
            <a:off x="671513" y="1773238"/>
            <a:ext cx="8437562" cy="4641850"/>
            <a:chOff x="425" y="1188"/>
            <a:chExt cx="5315" cy="2924"/>
          </a:xfrm>
        </p:grpSpPr>
        <p:sp>
          <p:nvSpPr>
            <p:cNvPr id="7175" name="Rectangle 6"/>
            <p:cNvSpPr>
              <a:spLocks noChangeArrowheads="1"/>
            </p:cNvSpPr>
            <p:nvPr/>
          </p:nvSpPr>
          <p:spPr bwMode="auto">
            <a:xfrm>
              <a:off x="1367" y="1360"/>
              <a:ext cx="807" cy="516"/>
            </a:xfrm>
            <a:prstGeom prst="rect">
              <a:avLst/>
            </a:prstGeom>
            <a:solidFill>
              <a:srgbClr val="E6E6E6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Rectangle 7"/>
            <p:cNvSpPr>
              <a:spLocks noChangeArrowheads="1"/>
            </p:cNvSpPr>
            <p:nvPr/>
          </p:nvSpPr>
          <p:spPr bwMode="auto">
            <a:xfrm>
              <a:off x="1580" y="1399"/>
              <a:ext cx="404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3200" b="1">
                  <a:solidFill>
                    <a:srgbClr val="000000"/>
                  </a:solidFill>
                  <a:latin typeface="Angsana New" pitchFamily="18" charset="-34"/>
                </a:rPr>
                <a:t>Input</a:t>
              </a:r>
              <a:endParaRPr lang="th-TH" sz="3200" b="1">
                <a:latin typeface="Angsana New" pitchFamily="18" charset="-34"/>
              </a:endParaRPr>
            </a:p>
          </p:txBody>
        </p:sp>
        <p:sp>
          <p:nvSpPr>
            <p:cNvPr id="7177" name="Rectangle 8"/>
            <p:cNvSpPr>
              <a:spLocks noChangeArrowheads="1"/>
            </p:cNvSpPr>
            <p:nvPr/>
          </p:nvSpPr>
          <p:spPr bwMode="auto">
            <a:xfrm>
              <a:off x="425" y="1360"/>
              <a:ext cx="807" cy="516"/>
            </a:xfrm>
            <a:prstGeom prst="rect">
              <a:avLst/>
            </a:prstGeom>
            <a:solidFill>
              <a:srgbClr val="E6E6E6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Rectangle 9"/>
            <p:cNvSpPr>
              <a:spLocks noChangeArrowheads="1"/>
            </p:cNvSpPr>
            <p:nvPr/>
          </p:nvSpPr>
          <p:spPr bwMode="auto">
            <a:xfrm>
              <a:off x="579" y="1399"/>
              <a:ext cx="525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3200" b="1">
                  <a:solidFill>
                    <a:srgbClr val="000000"/>
                  </a:solidFill>
                  <a:latin typeface="Angsana New" pitchFamily="18" charset="-34"/>
                </a:rPr>
                <a:t>Output</a:t>
              </a:r>
              <a:endParaRPr lang="th-TH" sz="3200" b="1">
                <a:latin typeface="Angsana New" pitchFamily="18" charset="-34"/>
              </a:endParaRPr>
            </a:p>
          </p:txBody>
        </p:sp>
        <p:sp>
          <p:nvSpPr>
            <p:cNvPr id="7179" name="Rectangle 10"/>
            <p:cNvSpPr>
              <a:spLocks noChangeArrowheads="1"/>
            </p:cNvSpPr>
            <p:nvPr/>
          </p:nvSpPr>
          <p:spPr bwMode="auto">
            <a:xfrm>
              <a:off x="4192" y="1360"/>
              <a:ext cx="807" cy="516"/>
            </a:xfrm>
            <a:prstGeom prst="rect">
              <a:avLst/>
            </a:prstGeom>
            <a:solidFill>
              <a:srgbClr val="E6E6E6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Rectangle 11"/>
            <p:cNvSpPr>
              <a:spLocks noChangeArrowheads="1"/>
            </p:cNvSpPr>
            <p:nvPr/>
          </p:nvSpPr>
          <p:spPr bwMode="auto">
            <a:xfrm>
              <a:off x="4289" y="1399"/>
              <a:ext cx="62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3200" b="1">
                  <a:solidFill>
                    <a:srgbClr val="000000"/>
                  </a:solidFill>
                  <a:latin typeface="Angsana New" pitchFamily="18" charset="-34"/>
                </a:rPr>
                <a:t>Memory</a:t>
              </a:r>
              <a:endParaRPr lang="th-TH" sz="3200" b="1">
                <a:latin typeface="Angsana New" pitchFamily="18" charset="-34"/>
              </a:endParaRPr>
            </a:p>
          </p:txBody>
        </p:sp>
        <p:sp>
          <p:nvSpPr>
            <p:cNvPr id="7181" name="Rectangle 12"/>
            <p:cNvSpPr>
              <a:spLocks noChangeArrowheads="1"/>
            </p:cNvSpPr>
            <p:nvPr/>
          </p:nvSpPr>
          <p:spPr bwMode="auto">
            <a:xfrm>
              <a:off x="2309" y="1360"/>
              <a:ext cx="807" cy="516"/>
            </a:xfrm>
            <a:prstGeom prst="rect">
              <a:avLst/>
            </a:prstGeom>
            <a:solidFill>
              <a:srgbClr val="E6E6E6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Rectangle 13"/>
            <p:cNvSpPr>
              <a:spLocks noChangeArrowheads="1"/>
            </p:cNvSpPr>
            <p:nvPr/>
          </p:nvSpPr>
          <p:spPr bwMode="auto">
            <a:xfrm>
              <a:off x="2540" y="1399"/>
              <a:ext cx="347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3200" b="1">
                  <a:solidFill>
                    <a:srgbClr val="000000"/>
                  </a:solidFill>
                  <a:latin typeface="Angsana New" pitchFamily="18" charset="-34"/>
                </a:rPr>
                <a:t>CPU</a:t>
              </a:r>
              <a:endParaRPr lang="th-TH" sz="3200" b="1">
                <a:latin typeface="Angsana New" pitchFamily="18" charset="-34"/>
              </a:endParaRPr>
            </a:p>
          </p:txBody>
        </p:sp>
        <p:sp>
          <p:nvSpPr>
            <p:cNvPr id="7183" name="Rectangle 14"/>
            <p:cNvSpPr>
              <a:spLocks noChangeArrowheads="1"/>
            </p:cNvSpPr>
            <p:nvPr/>
          </p:nvSpPr>
          <p:spPr bwMode="auto">
            <a:xfrm>
              <a:off x="3250" y="1360"/>
              <a:ext cx="808" cy="516"/>
            </a:xfrm>
            <a:prstGeom prst="rect">
              <a:avLst/>
            </a:prstGeom>
            <a:solidFill>
              <a:srgbClr val="E6E6E6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Rectangle 15"/>
            <p:cNvSpPr>
              <a:spLocks noChangeArrowheads="1"/>
            </p:cNvSpPr>
            <p:nvPr/>
          </p:nvSpPr>
          <p:spPr bwMode="auto">
            <a:xfrm>
              <a:off x="3381" y="1399"/>
              <a:ext cx="555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3200" b="1">
                  <a:solidFill>
                    <a:srgbClr val="000000"/>
                  </a:solidFill>
                  <a:latin typeface="Angsana New" pitchFamily="18" charset="-34"/>
                </a:rPr>
                <a:t>Storage</a:t>
              </a:r>
              <a:endParaRPr lang="th-TH" sz="3200" b="1">
                <a:latin typeface="Angsana New" pitchFamily="18" charset="-34"/>
              </a:endParaRPr>
            </a:p>
          </p:txBody>
        </p:sp>
        <p:sp>
          <p:nvSpPr>
            <p:cNvPr id="7185" name="Rectangle 18"/>
            <p:cNvSpPr>
              <a:spLocks noChangeArrowheads="1"/>
            </p:cNvSpPr>
            <p:nvPr/>
          </p:nvSpPr>
          <p:spPr bwMode="auto">
            <a:xfrm>
              <a:off x="963" y="2220"/>
              <a:ext cx="808" cy="516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Rectangle 19"/>
            <p:cNvSpPr>
              <a:spLocks noChangeArrowheads="1"/>
            </p:cNvSpPr>
            <p:nvPr/>
          </p:nvSpPr>
          <p:spPr bwMode="auto">
            <a:xfrm>
              <a:off x="930" y="2307"/>
              <a:ext cx="81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3200" b="1">
                  <a:solidFill>
                    <a:srgbClr val="000000"/>
                  </a:solidFill>
                  <a:latin typeface="Angsana New" pitchFamily="18" charset="-34"/>
                </a:rPr>
                <a:t>Hard Copy</a:t>
              </a:r>
              <a:endParaRPr lang="th-TH" sz="3200" b="1">
                <a:latin typeface="Angsana New" pitchFamily="18" charset="-34"/>
              </a:endParaRPr>
            </a:p>
          </p:txBody>
        </p:sp>
        <p:sp>
          <p:nvSpPr>
            <p:cNvPr id="7187" name="Rectangle 20"/>
            <p:cNvSpPr>
              <a:spLocks noChangeArrowheads="1"/>
            </p:cNvSpPr>
            <p:nvPr/>
          </p:nvSpPr>
          <p:spPr bwMode="auto">
            <a:xfrm>
              <a:off x="3789" y="2220"/>
              <a:ext cx="807" cy="516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Rectangle 21"/>
            <p:cNvSpPr>
              <a:spLocks noChangeArrowheads="1"/>
            </p:cNvSpPr>
            <p:nvPr/>
          </p:nvSpPr>
          <p:spPr bwMode="auto">
            <a:xfrm>
              <a:off x="3989" y="2259"/>
              <a:ext cx="41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3200" b="1">
                  <a:solidFill>
                    <a:srgbClr val="000000"/>
                  </a:solidFill>
                  <a:latin typeface="Angsana New" pitchFamily="18" charset="-34"/>
                </a:rPr>
                <a:t>ROM</a:t>
              </a:r>
              <a:endParaRPr lang="th-TH" sz="3200" b="1">
                <a:latin typeface="Angsana New" pitchFamily="18" charset="-34"/>
              </a:endParaRPr>
            </a:p>
          </p:txBody>
        </p:sp>
        <p:sp>
          <p:nvSpPr>
            <p:cNvPr id="7189" name="Rectangle 22"/>
            <p:cNvSpPr>
              <a:spLocks noChangeArrowheads="1"/>
            </p:cNvSpPr>
            <p:nvPr/>
          </p:nvSpPr>
          <p:spPr bwMode="auto">
            <a:xfrm>
              <a:off x="4730" y="2220"/>
              <a:ext cx="808" cy="516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Rectangle 23"/>
            <p:cNvSpPr>
              <a:spLocks noChangeArrowheads="1"/>
            </p:cNvSpPr>
            <p:nvPr/>
          </p:nvSpPr>
          <p:spPr bwMode="auto">
            <a:xfrm>
              <a:off x="4931" y="2259"/>
              <a:ext cx="404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3200" b="1">
                  <a:solidFill>
                    <a:srgbClr val="000000"/>
                  </a:solidFill>
                  <a:latin typeface="Angsana New" pitchFamily="18" charset="-34"/>
                </a:rPr>
                <a:t>RAM</a:t>
              </a:r>
              <a:endParaRPr lang="th-TH" sz="3200" b="1">
                <a:latin typeface="Angsana New" pitchFamily="18" charset="-34"/>
              </a:endParaRPr>
            </a:p>
          </p:txBody>
        </p:sp>
        <p:sp>
          <p:nvSpPr>
            <p:cNvPr id="7191" name="Rectangle 24"/>
            <p:cNvSpPr>
              <a:spLocks noChangeArrowheads="1"/>
            </p:cNvSpPr>
            <p:nvPr/>
          </p:nvSpPr>
          <p:spPr bwMode="auto">
            <a:xfrm>
              <a:off x="1905" y="2220"/>
              <a:ext cx="807" cy="516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Rectangle 25"/>
            <p:cNvSpPr>
              <a:spLocks noChangeArrowheads="1"/>
            </p:cNvSpPr>
            <p:nvPr/>
          </p:nvSpPr>
          <p:spPr bwMode="auto">
            <a:xfrm>
              <a:off x="2127" y="2259"/>
              <a:ext cx="357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3200" b="1">
                  <a:solidFill>
                    <a:srgbClr val="000000"/>
                  </a:solidFill>
                  <a:latin typeface="Angsana New" pitchFamily="18" charset="-34"/>
                </a:rPr>
                <a:t>ALU</a:t>
              </a:r>
              <a:endParaRPr lang="th-TH" sz="3200" b="1">
                <a:latin typeface="Angsana New" pitchFamily="18" charset="-34"/>
              </a:endParaRPr>
            </a:p>
          </p:txBody>
        </p:sp>
        <p:sp>
          <p:nvSpPr>
            <p:cNvPr id="7193" name="Rectangle 26"/>
            <p:cNvSpPr>
              <a:spLocks noChangeArrowheads="1"/>
            </p:cNvSpPr>
            <p:nvPr/>
          </p:nvSpPr>
          <p:spPr bwMode="auto">
            <a:xfrm>
              <a:off x="2847" y="2220"/>
              <a:ext cx="807" cy="516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Rectangle 27"/>
            <p:cNvSpPr>
              <a:spLocks noChangeArrowheads="1"/>
            </p:cNvSpPr>
            <p:nvPr/>
          </p:nvSpPr>
          <p:spPr bwMode="auto">
            <a:xfrm>
              <a:off x="3127" y="2259"/>
              <a:ext cx="244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3200" b="1">
                  <a:solidFill>
                    <a:srgbClr val="000000"/>
                  </a:solidFill>
                  <a:latin typeface="Angsana New" pitchFamily="18" charset="-34"/>
                </a:rPr>
                <a:t>CU</a:t>
              </a:r>
              <a:endParaRPr lang="th-TH" sz="3200" b="1">
                <a:latin typeface="Angsana New" pitchFamily="18" charset="-34"/>
              </a:endParaRPr>
            </a:p>
          </p:txBody>
        </p:sp>
        <p:sp>
          <p:nvSpPr>
            <p:cNvPr id="7195" name="Rectangle 28"/>
            <p:cNvSpPr>
              <a:spLocks noChangeArrowheads="1"/>
            </p:cNvSpPr>
            <p:nvPr/>
          </p:nvSpPr>
          <p:spPr bwMode="auto">
            <a:xfrm>
              <a:off x="4933" y="2908"/>
              <a:ext cx="807" cy="516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Rectangle 29"/>
            <p:cNvSpPr>
              <a:spLocks noChangeArrowheads="1"/>
            </p:cNvSpPr>
            <p:nvPr/>
          </p:nvSpPr>
          <p:spPr bwMode="auto">
            <a:xfrm>
              <a:off x="4992" y="2947"/>
              <a:ext cx="41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3200" b="1">
                  <a:solidFill>
                    <a:srgbClr val="000000"/>
                  </a:solidFill>
                  <a:latin typeface="Angsana New" pitchFamily="18" charset="-34"/>
                </a:rPr>
                <a:t>Static</a:t>
              </a:r>
              <a:endParaRPr lang="th-TH" sz="3200" b="1">
                <a:latin typeface="Angsana New" pitchFamily="18" charset="-34"/>
              </a:endParaRPr>
            </a:p>
          </p:txBody>
        </p:sp>
        <p:sp>
          <p:nvSpPr>
            <p:cNvPr id="7197" name="Rectangle 30"/>
            <p:cNvSpPr>
              <a:spLocks noChangeArrowheads="1"/>
            </p:cNvSpPr>
            <p:nvPr/>
          </p:nvSpPr>
          <p:spPr bwMode="auto">
            <a:xfrm>
              <a:off x="4933" y="3596"/>
              <a:ext cx="807" cy="516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Rectangle 31"/>
            <p:cNvSpPr>
              <a:spLocks noChangeArrowheads="1"/>
            </p:cNvSpPr>
            <p:nvPr/>
          </p:nvSpPr>
          <p:spPr bwMode="auto">
            <a:xfrm>
              <a:off x="4992" y="3635"/>
              <a:ext cx="649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3200" b="1">
                  <a:solidFill>
                    <a:srgbClr val="000000"/>
                  </a:solidFill>
                  <a:latin typeface="Angsana New" pitchFamily="18" charset="-34"/>
                </a:rPr>
                <a:t>Dynamic</a:t>
              </a:r>
              <a:endParaRPr lang="th-TH" sz="3200" b="1">
                <a:latin typeface="Angsana New" pitchFamily="18" charset="-34"/>
              </a:endParaRPr>
            </a:p>
          </p:txBody>
        </p:sp>
        <p:sp>
          <p:nvSpPr>
            <p:cNvPr id="7199" name="Line 32"/>
            <p:cNvSpPr>
              <a:spLocks noChangeShapeType="1"/>
            </p:cNvSpPr>
            <p:nvPr/>
          </p:nvSpPr>
          <p:spPr bwMode="auto">
            <a:xfrm>
              <a:off x="4799" y="2736"/>
              <a:ext cx="1" cy="103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Line 33"/>
            <p:cNvSpPr>
              <a:spLocks noChangeShapeType="1"/>
            </p:cNvSpPr>
            <p:nvPr/>
          </p:nvSpPr>
          <p:spPr bwMode="auto">
            <a:xfrm>
              <a:off x="4799" y="3252"/>
              <a:ext cx="1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Line 34"/>
            <p:cNvSpPr>
              <a:spLocks noChangeShapeType="1"/>
            </p:cNvSpPr>
            <p:nvPr/>
          </p:nvSpPr>
          <p:spPr bwMode="auto">
            <a:xfrm>
              <a:off x="4799" y="3768"/>
              <a:ext cx="1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Line 35"/>
            <p:cNvSpPr>
              <a:spLocks noChangeShapeType="1"/>
            </p:cNvSpPr>
            <p:nvPr/>
          </p:nvSpPr>
          <p:spPr bwMode="auto">
            <a:xfrm>
              <a:off x="829" y="1876"/>
              <a:ext cx="1" cy="17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Freeform 36"/>
            <p:cNvSpPr>
              <a:spLocks/>
            </p:cNvSpPr>
            <p:nvPr/>
          </p:nvSpPr>
          <p:spPr bwMode="auto">
            <a:xfrm>
              <a:off x="425" y="2048"/>
              <a:ext cx="942" cy="172"/>
            </a:xfrm>
            <a:custGeom>
              <a:avLst/>
              <a:gdLst>
                <a:gd name="T0" fmla="*/ 0 w 942"/>
                <a:gd name="T1" fmla="*/ 0 h 172"/>
                <a:gd name="T2" fmla="*/ 942 w 942"/>
                <a:gd name="T3" fmla="*/ 0 h 172"/>
                <a:gd name="T4" fmla="*/ 942 w 942"/>
                <a:gd name="T5" fmla="*/ 172 h 172"/>
                <a:gd name="T6" fmla="*/ 0 60000 65536"/>
                <a:gd name="T7" fmla="*/ 0 60000 65536"/>
                <a:gd name="T8" fmla="*/ 0 60000 65536"/>
                <a:gd name="T9" fmla="*/ 0 w 942"/>
                <a:gd name="T10" fmla="*/ 0 h 172"/>
                <a:gd name="T11" fmla="*/ 942 w 942"/>
                <a:gd name="T12" fmla="*/ 172 h 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2" h="172">
                  <a:moveTo>
                    <a:pt x="0" y="0"/>
                  </a:moveTo>
                  <a:lnTo>
                    <a:pt x="942" y="0"/>
                  </a:lnTo>
                  <a:lnTo>
                    <a:pt x="942" y="17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Line 37"/>
            <p:cNvSpPr>
              <a:spLocks noChangeShapeType="1"/>
            </p:cNvSpPr>
            <p:nvPr/>
          </p:nvSpPr>
          <p:spPr bwMode="auto">
            <a:xfrm>
              <a:off x="425" y="2048"/>
              <a:ext cx="1" cy="17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Line 38"/>
            <p:cNvSpPr>
              <a:spLocks noChangeShapeType="1"/>
            </p:cNvSpPr>
            <p:nvPr/>
          </p:nvSpPr>
          <p:spPr bwMode="auto">
            <a:xfrm>
              <a:off x="4260" y="2048"/>
              <a:ext cx="87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Line 39"/>
            <p:cNvSpPr>
              <a:spLocks noChangeShapeType="1"/>
            </p:cNvSpPr>
            <p:nvPr/>
          </p:nvSpPr>
          <p:spPr bwMode="auto">
            <a:xfrm>
              <a:off x="4260" y="2048"/>
              <a:ext cx="1" cy="17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Line 40"/>
            <p:cNvSpPr>
              <a:spLocks noChangeShapeType="1"/>
            </p:cNvSpPr>
            <p:nvPr/>
          </p:nvSpPr>
          <p:spPr bwMode="auto">
            <a:xfrm>
              <a:off x="2712" y="1876"/>
              <a:ext cx="1" cy="17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Line 41"/>
            <p:cNvSpPr>
              <a:spLocks noChangeShapeType="1"/>
            </p:cNvSpPr>
            <p:nvPr/>
          </p:nvSpPr>
          <p:spPr bwMode="auto">
            <a:xfrm flipV="1">
              <a:off x="2309" y="2048"/>
              <a:ext cx="1" cy="17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Line 42"/>
            <p:cNvSpPr>
              <a:spLocks noChangeShapeType="1"/>
            </p:cNvSpPr>
            <p:nvPr/>
          </p:nvSpPr>
          <p:spPr bwMode="auto">
            <a:xfrm flipV="1">
              <a:off x="3250" y="2048"/>
              <a:ext cx="1" cy="17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Line 43"/>
            <p:cNvSpPr>
              <a:spLocks noChangeShapeType="1"/>
            </p:cNvSpPr>
            <p:nvPr/>
          </p:nvSpPr>
          <p:spPr bwMode="auto">
            <a:xfrm>
              <a:off x="2309" y="2048"/>
              <a:ext cx="94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Line 44"/>
            <p:cNvSpPr>
              <a:spLocks noChangeShapeType="1"/>
            </p:cNvSpPr>
            <p:nvPr/>
          </p:nvSpPr>
          <p:spPr bwMode="auto">
            <a:xfrm>
              <a:off x="4596" y="1876"/>
              <a:ext cx="1" cy="17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Line 45"/>
            <p:cNvSpPr>
              <a:spLocks noChangeShapeType="1"/>
            </p:cNvSpPr>
            <p:nvPr/>
          </p:nvSpPr>
          <p:spPr bwMode="auto">
            <a:xfrm>
              <a:off x="5134" y="2048"/>
              <a:ext cx="1" cy="17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Rectangle 46"/>
            <p:cNvSpPr>
              <a:spLocks noChangeArrowheads="1"/>
            </p:cNvSpPr>
            <p:nvPr/>
          </p:nvSpPr>
          <p:spPr bwMode="auto">
            <a:xfrm>
              <a:off x="2377" y="2908"/>
              <a:ext cx="807" cy="5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Line 47"/>
            <p:cNvSpPr>
              <a:spLocks noChangeShapeType="1"/>
            </p:cNvSpPr>
            <p:nvPr/>
          </p:nvSpPr>
          <p:spPr bwMode="auto">
            <a:xfrm>
              <a:off x="2377" y="3424"/>
              <a:ext cx="1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Line 48"/>
            <p:cNvSpPr>
              <a:spLocks noChangeShapeType="1"/>
            </p:cNvSpPr>
            <p:nvPr/>
          </p:nvSpPr>
          <p:spPr bwMode="auto">
            <a:xfrm>
              <a:off x="2441" y="3424"/>
              <a:ext cx="1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Line 49"/>
            <p:cNvSpPr>
              <a:spLocks noChangeShapeType="1"/>
            </p:cNvSpPr>
            <p:nvPr/>
          </p:nvSpPr>
          <p:spPr bwMode="auto">
            <a:xfrm>
              <a:off x="2506" y="3424"/>
              <a:ext cx="1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Line 50"/>
            <p:cNvSpPr>
              <a:spLocks noChangeShapeType="1"/>
            </p:cNvSpPr>
            <p:nvPr/>
          </p:nvSpPr>
          <p:spPr bwMode="auto">
            <a:xfrm>
              <a:off x="2571" y="3424"/>
              <a:ext cx="1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Line 51"/>
            <p:cNvSpPr>
              <a:spLocks noChangeShapeType="1"/>
            </p:cNvSpPr>
            <p:nvPr/>
          </p:nvSpPr>
          <p:spPr bwMode="auto">
            <a:xfrm>
              <a:off x="2635" y="3424"/>
              <a:ext cx="1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Line 52"/>
            <p:cNvSpPr>
              <a:spLocks noChangeShapeType="1"/>
            </p:cNvSpPr>
            <p:nvPr/>
          </p:nvSpPr>
          <p:spPr bwMode="auto">
            <a:xfrm>
              <a:off x="2700" y="3424"/>
              <a:ext cx="1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Line 53"/>
            <p:cNvSpPr>
              <a:spLocks noChangeShapeType="1"/>
            </p:cNvSpPr>
            <p:nvPr/>
          </p:nvSpPr>
          <p:spPr bwMode="auto">
            <a:xfrm>
              <a:off x="2764" y="3424"/>
              <a:ext cx="1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Line 54"/>
            <p:cNvSpPr>
              <a:spLocks noChangeShapeType="1"/>
            </p:cNvSpPr>
            <p:nvPr/>
          </p:nvSpPr>
          <p:spPr bwMode="auto">
            <a:xfrm>
              <a:off x="2829" y="3424"/>
              <a:ext cx="1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Line 55"/>
            <p:cNvSpPr>
              <a:spLocks noChangeShapeType="1"/>
            </p:cNvSpPr>
            <p:nvPr/>
          </p:nvSpPr>
          <p:spPr bwMode="auto">
            <a:xfrm>
              <a:off x="2893" y="3424"/>
              <a:ext cx="1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Line 56"/>
            <p:cNvSpPr>
              <a:spLocks noChangeShapeType="1"/>
            </p:cNvSpPr>
            <p:nvPr/>
          </p:nvSpPr>
          <p:spPr bwMode="auto">
            <a:xfrm>
              <a:off x="2958" y="3424"/>
              <a:ext cx="1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Line 57"/>
            <p:cNvSpPr>
              <a:spLocks noChangeShapeType="1"/>
            </p:cNvSpPr>
            <p:nvPr/>
          </p:nvSpPr>
          <p:spPr bwMode="auto">
            <a:xfrm>
              <a:off x="3023" y="3424"/>
              <a:ext cx="1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Line 58"/>
            <p:cNvSpPr>
              <a:spLocks noChangeShapeType="1"/>
            </p:cNvSpPr>
            <p:nvPr/>
          </p:nvSpPr>
          <p:spPr bwMode="auto">
            <a:xfrm>
              <a:off x="3087" y="3424"/>
              <a:ext cx="1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Line 59"/>
            <p:cNvSpPr>
              <a:spLocks noChangeShapeType="1"/>
            </p:cNvSpPr>
            <p:nvPr/>
          </p:nvSpPr>
          <p:spPr bwMode="auto">
            <a:xfrm>
              <a:off x="3152" y="3424"/>
              <a:ext cx="1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Line 60"/>
            <p:cNvSpPr>
              <a:spLocks noChangeShapeType="1"/>
            </p:cNvSpPr>
            <p:nvPr/>
          </p:nvSpPr>
          <p:spPr bwMode="auto">
            <a:xfrm flipV="1">
              <a:off x="3184" y="3369"/>
              <a:ext cx="1" cy="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Line 61"/>
            <p:cNvSpPr>
              <a:spLocks noChangeShapeType="1"/>
            </p:cNvSpPr>
            <p:nvPr/>
          </p:nvSpPr>
          <p:spPr bwMode="auto">
            <a:xfrm flipV="1">
              <a:off x="3184" y="3286"/>
              <a:ext cx="1" cy="1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Line 62"/>
            <p:cNvSpPr>
              <a:spLocks noChangeShapeType="1"/>
            </p:cNvSpPr>
            <p:nvPr/>
          </p:nvSpPr>
          <p:spPr bwMode="auto">
            <a:xfrm flipV="1">
              <a:off x="3184" y="3203"/>
              <a:ext cx="1" cy="1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Line 63"/>
            <p:cNvSpPr>
              <a:spLocks noChangeShapeType="1"/>
            </p:cNvSpPr>
            <p:nvPr/>
          </p:nvSpPr>
          <p:spPr bwMode="auto">
            <a:xfrm flipV="1">
              <a:off x="3184" y="3121"/>
              <a:ext cx="1" cy="1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Line 64"/>
            <p:cNvSpPr>
              <a:spLocks noChangeShapeType="1"/>
            </p:cNvSpPr>
            <p:nvPr/>
          </p:nvSpPr>
          <p:spPr bwMode="auto">
            <a:xfrm flipV="1">
              <a:off x="3184" y="3038"/>
              <a:ext cx="1" cy="1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Line 65"/>
            <p:cNvSpPr>
              <a:spLocks noChangeShapeType="1"/>
            </p:cNvSpPr>
            <p:nvPr/>
          </p:nvSpPr>
          <p:spPr bwMode="auto">
            <a:xfrm flipV="1">
              <a:off x="3184" y="2956"/>
              <a:ext cx="1" cy="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Line 66"/>
            <p:cNvSpPr>
              <a:spLocks noChangeShapeType="1"/>
            </p:cNvSpPr>
            <p:nvPr/>
          </p:nvSpPr>
          <p:spPr bwMode="auto">
            <a:xfrm flipH="1">
              <a:off x="3157" y="2908"/>
              <a:ext cx="1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4" name="Line 67"/>
            <p:cNvSpPr>
              <a:spLocks noChangeShapeType="1"/>
            </p:cNvSpPr>
            <p:nvPr/>
          </p:nvSpPr>
          <p:spPr bwMode="auto">
            <a:xfrm flipH="1">
              <a:off x="3093" y="2908"/>
              <a:ext cx="1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5" name="Line 68"/>
            <p:cNvSpPr>
              <a:spLocks noChangeShapeType="1"/>
            </p:cNvSpPr>
            <p:nvPr/>
          </p:nvSpPr>
          <p:spPr bwMode="auto">
            <a:xfrm flipH="1">
              <a:off x="3028" y="2908"/>
              <a:ext cx="1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6" name="Line 69"/>
            <p:cNvSpPr>
              <a:spLocks noChangeShapeType="1"/>
            </p:cNvSpPr>
            <p:nvPr/>
          </p:nvSpPr>
          <p:spPr bwMode="auto">
            <a:xfrm flipH="1">
              <a:off x="2963" y="2908"/>
              <a:ext cx="1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7" name="Line 70"/>
            <p:cNvSpPr>
              <a:spLocks noChangeShapeType="1"/>
            </p:cNvSpPr>
            <p:nvPr/>
          </p:nvSpPr>
          <p:spPr bwMode="auto">
            <a:xfrm flipH="1">
              <a:off x="2899" y="2908"/>
              <a:ext cx="1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8" name="Line 71"/>
            <p:cNvSpPr>
              <a:spLocks noChangeShapeType="1"/>
            </p:cNvSpPr>
            <p:nvPr/>
          </p:nvSpPr>
          <p:spPr bwMode="auto">
            <a:xfrm flipH="1">
              <a:off x="2834" y="2908"/>
              <a:ext cx="1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9" name="Line 72"/>
            <p:cNvSpPr>
              <a:spLocks noChangeShapeType="1"/>
            </p:cNvSpPr>
            <p:nvPr/>
          </p:nvSpPr>
          <p:spPr bwMode="auto">
            <a:xfrm flipH="1">
              <a:off x="2770" y="2908"/>
              <a:ext cx="1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0" name="Line 73"/>
            <p:cNvSpPr>
              <a:spLocks noChangeShapeType="1"/>
            </p:cNvSpPr>
            <p:nvPr/>
          </p:nvSpPr>
          <p:spPr bwMode="auto">
            <a:xfrm flipH="1">
              <a:off x="2705" y="2908"/>
              <a:ext cx="1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1" name="Line 74"/>
            <p:cNvSpPr>
              <a:spLocks noChangeShapeType="1"/>
            </p:cNvSpPr>
            <p:nvPr/>
          </p:nvSpPr>
          <p:spPr bwMode="auto">
            <a:xfrm flipH="1">
              <a:off x="2641" y="2908"/>
              <a:ext cx="1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2" name="Line 75"/>
            <p:cNvSpPr>
              <a:spLocks noChangeShapeType="1"/>
            </p:cNvSpPr>
            <p:nvPr/>
          </p:nvSpPr>
          <p:spPr bwMode="auto">
            <a:xfrm flipH="1">
              <a:off x="2576" y="2908"/>
              <a:ext cx="1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3" name="Line 76"/>
            <p:cNvSpPr>
              <a:spLocks noChangeShapeType="1"/>
            </p:cNvSpPr>
            <p:nvPr/>
          </p:nvSpPr>
          <p:spPr bwMode="auto">
            <a:xfrm flipH="1">
              <a:off x="2511" y="2908"/>
              <a:ext cx="1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4" name="Line 77"/>
            <p:cNvSpPr>
              <a:spLocks noChangeShapeType="1"/>
            </p:cNvSpPr>
            <p:nvPr/>
          </p:nvSpPr>
          <p:spPr bwMode="auto">
            <a:xfrm flipH="1">
              <a:off x="2447" y="2908"/>
              <a:ext cx="1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5" name="Line 78"/>
            <p:cNvSpPr>
              <a:spLocks noChangeShapeType="1"/>
            </p:cNvSpPr>
            <p:nvPr/>
          </p:nvSpPr>
          <p:spPr bwMode="auto">
            <a:xfrm flipH="1">
              <a:off x="2382" y="2908"/>
              <a:ext cx="11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6" name="Line 79"/>
            <p:cNvSpPr>
              <a:spLocks noChangeShapeType="1"/>
            </p:cNvSpPr>
            <p:nvPr/>
          </p:nvSpPr>
          <p:spPr bwMode="auto">
            <a:xfrm>
              <a:off x="2377" y="2969"/>
              <a:ext cx="1" cy="1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7" name="Line 80"/>
            <p:cNvSpPr>
              <a:spLocks noChangeShapeType="1"/>
            </p:cNvSpPr>
            <p:nvPr/>
          </p:nvSpPr>
          <p:spPr bwMode="auto">
            <a:xfrm>
              <a:off x="2377" y="3052"/>
              <a:ext cx="1" cy="1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8" name="Line 81"/>
            <p:cNvSpPr>
              <a:spLocks noChangeShapeType="1"/>
            </p:cNvSpPr>
            <p:nvPr/>
          </p:nvSpPr>
          <p:spPr bwMode="auto">
            <a:xfrm>
              <a:off x="2377" y="3135"/>
              <a:ext cx="1" cy="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9" name="Line 82"/>
            <p:cNvSpPr>
              <a:spLocks noChangeShapeType="1"/>
            </p:cNvSpPr>
            <p:nvPr/>
          </p:nvSpPr>
          <p:spPr bwMode="auto">
            <a:xfrm>
              <a:off x="2377" y="3217"/>
              <a:ext cx="1" cy="1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0" name="Line 83"/>
            <p:cNvSpPr>
              <a:spLocks noChangeShapeType="1"/>
            </p:cNvSpPr>
            <p:nvPr/>
          </p:nvSpPr>
          <p:spPr bwMode="auto">
            <a:xfrm>
              <a:off x="2377" y="3300"/>
              <a:ext cx="1" cy="1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1" name="Line 84"/>
            <p:cNvSpPr>
              <a:spLocks noChangeShapeType="1"/>
            </p:cNvSpPr>
            <p:nvPr/>
          </p:nvSpPr>
          <p:spPr bwMode="auto">
            <a:xfrm>
              <a:off x="2377" y="3382"/>
              <a:ext cx="1" cy="1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2" name="Rectangle 85"/>
            <p:cNvSpPr>
              <a:spLocks noChangeArrowheads="1"/>
            </p:cNvSpPr>
            <p:nvPr/>
          </p:nvSpPr>
          <p:spPr bwMode="auto">
            <a:xfrm>
              <a:off x="2481" y="2947"/>
              <a:ext cx="60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3200" b="1">
                  <a:solidFill>
                    <a:srgbClr val="000000"/>
                  </a:solidFill>
                  <a:latin typeface="Angsana New" pitchFamily="18" charset="-34"/>
                </a:rPr>
                <a:t>Register</a:t>
              </a:r>
              <a:endParaRPr lang="th-TH" sz="3200" b="1">
                <a:latin typeface="Angsana New" pitchFamily="18" charset="-34"/>
              </a:endParaRPr>
            </a:p>
          </p:txBody>
        </p:sp>
        <p:sp>
          <p:nvSpPr>
            <p:cNvPr id="7253" name="Line 87"/>
            <p:cNvSpPr>
              <a:spLocks noChangeShapeType="1"/>
            </p:cNvSpPr>
            <p:nvPr/>
          </p:nvSpPr>
          <p:spPr bwMode="auto">
            <a:xfrm>
              <a:off x="829" y="1188"/>
              <a:ext cx="3767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4" name="Line 88"/>
            <p:cNvSpPr>
              <a:spLocks noChangeShapeType="1"/>
            </p:cNvSpPr>
            <p:nvPr/>
          </p:nvSpPr>
          <p:spPr bwMode="auto">
            <a:xfrm>
              <a:off x="4596" y="1188"/>
              <a:ext cx="1" cy="17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5" name="Line 89"/>
            <p:cNvSpPr>
              <a:spLocks noChangeShapeType="1"/>
            </p:cNvSpPr>
            <p:nvPr/>
          </p:nvSpPr>
          <p:spPr bwMode="auto">
            <a:xfrm>
              <a:off x="3654" y="1188"/>
              <a:ext cx="1" cy="17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6" name="Line 90"/>
            <p:cNvSpPr>
              <a:spLocks noChangeShapeType="1"/>
            </p:cNvSpPr>
            <p:nvPr/>
          </p:nvSpPr>
          <p:spPr bwMode="auto">
            <a:xfrm>
              <a:off x="2712" y="1188"/>
              <a:ext cx="1" cy="17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7" name="Line 91"/>
            <p:cNvSpPr>
              <a:spLocks noChangeShapeType="1"/>
            </p:cNvSpPr>
            <p:nvPr/>
          </p:nvSpPr>
          <p:spPr bwMode="auto">
            <a:xfrm>
              <a:off x="1771" y="1188"/>
              <a:ext cx="1" cy="17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8" name="Line 92"/>
            <p:cNvSpPr>
              <a:spLocks noChangeShapeType="1"/>
            </p:cNvSpPr>
            <p:nvPr/>
          </p:nvSpPr>
          <p:spPr bwMode="auto">
            <a:xfrm>
              <a:off x="829" y="1188"/>
              <a:ext cx="1" cy="17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4" name="Rectangle 9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h-TH" smtClean="0"/>
              <a:t>องค์ประกอบของเครื่องคอมพิวเตอร์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9747A8-0A72-4789-BCC2-4E385FFC98BD}" type="slidenum">
              <a:rPr lang="en-US"/>
              <a:pPr/>
              <a:t>40</a:t>
            </a:fld>
            <a:endParaRPr lang="th-TH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ประเภทของ </a:t>
            </a:r>
            <a:r>
              <a:rPr lang="en-US" smtClean="0"/>
              <a:t>Output</a:t>
            </a:r>
            <a:endParaRPr lang="th-TH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Hard Copy </a:t>
            </a:r>
            <a:r>
              <a:rPr lang="en-US" sz="3400" smtClean="0">
                <a:solidFill>
                  <a:schemeClr val="tx2"/>
                </a:solidFill>
              </a:rPr>
              <a:t>(</a:t>
            </a:r>
            <a:r>
              <a:rPr lang="th-TH" sz="3400" smtClean="0">
                <a:solidFill>
                  <a:schemeClr val="tx2"/>
                </a:solidFill>
              </a:rPr>
              <a:t>แสดงผลข้อมูลแบบถาวร) </a:t>
            </a:r>
          </a:p>
          <a:p>
            <a:pPr eaLnBrk="1" hangingPunct="1"/>
            <a:endParaRPr 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Soft Copy</a:t>
            </a:r>
            <a:r>
              <a:rPr lang="th-TH" smtClean="0">
                <a:solidFill>
                  <a:schemeClr val="tx2"/>
                </a:solidFill>
              </a:rPr>
              <a:t> </a:t>
            </a:r>
            <a:r>
              <a:rPr lang="en-US" sz="3400" smtClean="0">
                <a:solidFill>
                  <a:schemeClr val="tx2"/>
                </a:solidFill>
              </a:rPr>
              <a:t>(</a:t>
            </a:r>
            <a:r>
              <a:rPr lang="th-TH" sz="3400" smtClean="0">
                <a:solidFill>
                  <a:schemeClr val="tx2"/>
                </a:solidFill>
              </a:rPr>
              <a:t>แสดงผลข้อมูลแบบชั่วคราว)</a:t>
            </a:r>
          </a:p>
          <a:p>
            <a:pPr eaLnBrk="1" hangingPunct="1"/>
            <a:endParaRPr lang="th-TH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018FA0-2A8F-43E4-8862-2BE413843DA8}" type="slidenum">
              <a:rPr lang="en-US"/>
              <a:pPr/>
              <a:t>41</a:t>
            </a:fld>
            <a:endParaRPr lang="th-TH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อุปกรณ์แสดงผล (</a:t>
            </a:r>
            <a:r>
              <a:rPr lang="en-US" smtClean="0"/>
              <a:t>Output Devices)</a:t>
            </a:r>
            <a:endParaRPr lang="th-TH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775" y="2017713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Monitor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Printer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Plotters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Projector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Speaker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Headphone</a:t>
            </a:r>
            <a:endParaRPr lang="th-TH" smtClean="0">
              <a:solidFill>
                <a:schemeClr val="tx2"/>
              </a:solidFill>
            </a:endParaRPr>
          </a:p>
        </p:txBody>
      </p:sp>
      <p:pic>
        <p:nvPicPr>
          <p:cNvPr id="45061" name="Picture 17" descr="B0007SM8Q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060575"/>
            <a:ext cx="17287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20" descr="Speak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573463"/>
            <a:ext cx="19431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21" descr="project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084763"/>
            <a:ext cx="20161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CB009B-E215-48BE-8D5F-645B3E616798}" type="slidenum">
              <a:rPr lang="en-US"/>
              <a:pPr/>
              <a:t>42</a:t>
            </a:fld>
            <a:endParaRPr lang="th-TH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Monitor</a:t>
            </a:r>
            <a:endParaRPr lang="th-TH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89138"/>
            <a:ext cx="7772400" cy="41148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</a:rPr>
              <a:t>		</a:t>
            </a:r>
            <a:r>
              <a:rPr lang="th-TH" smtClean="0">
                <a:solidFill>
                  <a:schemeClr val="tx2"/>
                </a:solidFill>
              </a:rPr>
              <a:t>ทำหน้าที่นำผลลัพธ์ที่ประมวลผลเสร็จแล้ว ซึ่งอาจอยู่ในรูปของข้อความ รูปภาพ ภาพกราฟิก หรือ </a:t>
            </a:r>
            <a:r>
              <a:rPr lang="en-US" smtClean="0">
                <a:solidFill>
                  <a:schemeClr val="tx2"/>
                </a:solidFill>
              </a:rPr>
              <a:t>Multimedia </a:t>
            </a:r>
            <a:r>
              <a:rPr lang="th-TH" smtClean="0">
                <a:solidFill>
                  <a:schemeClr val="tx2"/>
                </a:solidFill>
              </a:rPr>
              <a:t>มาแสดงในลักษณะ </a:t>
            </a:r>
            <a:r>
              <a:rPr lang="en-US" smtClean="0">
                <a:solidFill>
                  <a:schemeClr val="tx2"/>
                </a:solidFill>
              </a:rPr>
              <a:t>Soft Copy </a:t>
            </a:r>
            <a:endParaRPr lang="th-TH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91D7B6-7A1E-437D-AD31-3FEE1AE64DDA}" type="slidenum">
              <a:rPr lang="en-US"/>
              <a:pPr/>
              <a:t>43</a:t>
            </a:fld>
            <a:endParaRPr lang="th-TH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 of Monitor</a:t>
            </a:r>
            <a:endParaRPr lang="th-TH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Cathode Ray Tube : CRT	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Liquid Crystal Display : LCD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Touch Screen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Gas Plasma Monitor </a:t>
            </a:r>
            <a:endParaRPr lang="th-TH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9ECC15-2E2E-41A0-9660-654F857B17FE}" type="slidenum">
              <a:rPr lang="en-US"/>
              <a:pPr/>
              <a:t>44</a:t>
            </a:fld>
            <a:endParaRPr lang="th-TH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Cathode Ray Tube : CRT</a:t>
            </a:r>
            <a:endParaRPr lang="th-TH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51050"/>
            <a:ext cx="411003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ลักษณะคล้ายจอโทรทัศน์ </a:t>
            </a:r>
          </a:p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มีหลอดภาพเป็นแก้วขนาดใหญ่</a:t>
            </a:r>
          </a:p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ใช้สัญญาณ </a:t>
            </a:r>
            <a:r>
              <a:rPr lang="en-US" smtClean="0">
                <a:solidFill>
                  <a:schemeClr val="tx2"/>
                </a:solidFill>
              </a:rPr>
              <a:t>Analog </a:t>
            </a:r>
            <a:r>
              <a:rPr lang="th-TH" smtClean="0">
                <a:solidFill>
                  <a:schemeClr val="tx2"/>
                </a:solidFill>
              </a:rPr>
              <a:t>ในการสร้างภาพ</a:t>
            </a:r>
          </a:p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การแสดงของภาพจะเกิดจาก จุด </a:t>
            </a:r>
            <a:r>
              <a:rPr lang="en-US" smtClean="0">
                <a:solidFill>
                  <a:schemeClr val="tx2"/>
                </a:solidFill>
              </a:rPr>
              <a:t>(Pixel) </a:t>
            </a:r>
            <a:r>
              <a:rPr lang="th-TH" smtClean="0">
                <a:solidFill>
                  <a:schemeClr val="tx2"/>
                </a:solidFill>
              </a:rPr>
              <a:t>เรียงต่อ ๆ กัน</a:t>
            </a:r>
          </a:p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แสดงภาพแบบ 2 มิติ</a:t>
            </a:r>
          </a:p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ราคาถูก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h-TH" smtClean="0">
              <a:solidFill>
                <a:schemeClr val="tx2"/>
              </a:solidFill>
            </a:endParaRPr>
          </a:p>
        </p:txBody>
      </p:sp>
      <p:pic>
        <p:nvPicPr>
          <p:cNvPr id="48133" name="Picture 4" descr="Monitor1,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349500"/>
            <a:ext cx="25923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6659563" y="4867275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CRT</a:t>
            </a:r>
            <a:endParaRPr lang="th-TH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F14535-E063-44D2-811C-3D6BBFF00A0E}" type="slidenum">
              <a:rPr lang="en-US"/>
              <a:pPr/>
              <a:t>45</a:t>
            </a:fld>
            <a:endParaRPr lang="th-TH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Liquid Crystal Display : LCD</a:t>
            </a:r>
            <a:endParaRPr lang="th-TH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432593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ลักษณะจอแบน บาง และเบากว่า </a:t>
            </a:r>
            <a:r>
              <a:rPr lang="en-US" smtClean="0">
                <a:solidFill>
                  <a:schemeClr val="tx2"/>
                </a:solidFill>
              </a:rPr>
              <a:t>CRT</a:t>
            </a:r>
            <a:endParaRPr lang="th-TH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ใช้ </a:t>
            </a:r>
            <a:r>
              <a:rPr lang="en-US" smtClean="0">
                <a:solidFill>
                  <a:schemeClr val="tx2"/>
                </a:solidFill>
              </a:rPr>
              <a:t>Liquid Crystal</a:t>
            </a:r>
            <a:r>
              <a:rPr lang="th-TH" smtClean="0">
                <a:solidFill>
                  <a:schemeClr val="tx2"/>
                </a:solidFill>
              </a:rPr>
              <a:t> แทนหลอดภาพ</a:t>
            </a:r>
          </a:p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การแสดงผลจะแปลงจากสัญญาณ </a:t>
            </a:r>
            <a:r>
              <a:rPr lang="en-US" smtClean="0">
                <a:solidFill>
                  <a:schemeClr val="tx2"/>
                </a:solidFill>
              </a:rPr>
              <a:t>Analog </a:t>
            </a:r>
            <a:r>
              <a:rPr lang="th-TH" smtClean="0">
                <a:solidFill>
                  <a:schemeClr val="tx2"/>
                </a:solidFill>
              </a:rPr>
              <a:t>จาก </a:t>
            </a:r>
            <a:r>
              <a:rPr lang="en-US" smtClean="0">
                <a:solidFill>
                  <a:schemeClr val="tx2"/>
                </a:solidFill>
              </a:rPr>
              <a:t>VGA Card </a:t>
            </a:r>
            <a:r>
              <a:rPr lang="th-TH" smtClean="0">
                <a:solidFill>
                  <a:schemeClr val="tx2"/>
                </a:solidFill>
              </a:rPr>
              <a:t>เป็น </a:t>
            </a:r>
            <a:r>
              <a:rPr lang="en-US" smtClean="0">
                <a:solidFill>
                  <a:schemeClr val="tx2"/>
                </a:solidFill>
              </a:rPr>
              <a:t>Digital</a:t>
            </a:r>
            <a:r>
              <a:rPr lang="th-TH" smtClean="0">
                <a:solidFill>
                  <a:schemeClr val="tx2"/>
                </a:solidFill>
              </a:rPr>
              <a:t> ก่อนแล้วจึงแสดง</a:t>
            </a:r>
          </a:p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ราคาแพง</a:t>
            </a:r>
          </a:p>
        </p:txBody>
      </p:sp>
      <p:pic>
        <p:nvPicPr>
          <p:cNvPr id="49157" name="Picture 4" descr="Monito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2276475"/>
            <a:ext cx="21605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5"/>
          <p:cNvSpPr>
            <a:spLocks noChangeArrowheads="1"/>
          </p:cNvSpPr>
          <p:nvPr/>
        </p:nvSpPr>
        <p:spPr bwMode="auto">
          <a:xfrm>
            <a:off x="6948488" y="4578350"/>
            <a:ext cx="72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LCD</a:t>
            </a:r>
            <a:endParaRPr lang="th-TH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9A7FE3-2B5B-4A87-8786-0FE59F6B35F9}" type="slidenum">
              <a:rPr lang="en-US"/>
              <a:pPr/>
              <a:t>46</a:t>
            </a:fld>
            <a:endParaRPr lang="th-TH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Touch Screen</a:t>
            </a:r>
            <a:endParaRPr lang="th-TH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2017713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</a:rPr>
              <a:t>		Touch Screen </a:t>
            </a:r>
            <a:r>
              <a:rPr lang="th-TH" smtClean="0">
                <a:solidFill>
                  <a:schemeClr val="tx2"/>
                </a:solidFill>
              </a:rPr>
              <a:t>ถือว่าเป็นอุปกรณ์ที่ทำหน้าที่ได้ทั้ง </a:t>
            </a:r>
            <a:r>
              <a:rPr lang="en-US" smtClean="0">
                <a:solidFill>
                  <a:schemeClr val="tx2"/>
                </a:solidFill>
              </a:rPr>
              <a:t>Input Unit </a:t>
            </a:r>
            <a:r>
              <a:rPr lang="th-TH" smtClean="0">
                <a:solidFill>
                  <a:schemeClr val="tx2"/>
                </a:solidFill>
              </a:rPr>
              <a:t>และ </a:t>
            </a:r>
            <a:r>
              <a:rPr lang="en-US" smtClean="0">
                <a:solidFill>
                  <a:schemeClr val="tx2"/>
                </a:solidFill>
              </a:rPr>
              <a:t>Output</a:t>
            </a:r>
            <a:r>
              <a:rPr lang="th-TH" smtClean="0">
                <a:solidFill>
                  <a:schemeClr val="tx2"/>
                </a:solidFill>
              </a:rPr>
              <a:t> เพราะสามารถแสดงผล และรอรับข้อมูลเข้าหลังจากที่ได้มีการสัมผัสบริเวณพื้นผิวที่หน้าจอ</a:t>
            </a:r>
          </a:p>
        </p:txBody>
      </p:sp>
      <p:pic>
        <p:nvPicPr>
          <p:cNvPr id="50181" name="Picture 4" descr="touchscr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706813"/>
            <a:ext cx="2881313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2114550" y="4652963"/>
            <a:ext cx="2152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Touch Screen</a:t>
            </a:r>
          </a:p>
          <a:p>
            <a:pPr algn="ctr"/>
            <a:r>
              <a:rPr lang="th-TH" sz="2400">
                <a:solidFill>
                  <a:schemeClr val="tx2"/>
                </a:solidFill>
              </a:rPr>
              <a:t>ในส่วนของการแสดงผล</a:t>
            </a:r>
          </a:p>
        </p:txBody>
      </p:sp>
      <p:sp>
        <p:nvSpPr>
          <p:cNvPr id="50183" name="Line 6"/>
          <p:cNvSpPr>
            <a:spLocks noChangeShapeType="1"/>
          </p:cNvSpPr>
          <p:nvPr/>
        </p:nvSpPr>
        <p:spPr bwMode="auto">
          <a:xfrm>
            <a:off x="4140200" y="5084763"/>
            <a:ext cx="24479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87DA1E-C9EF-4712-A87E-332545E7D7F7}" type="slidenum">
              <a:rPr lang="en-US"/>
              <a:pPr/>
              <a:t>47</a:t>
            </a:fld>
            <a:endParaRPr lang="th-TH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Gas Plasma Monitor</a:t>
            </a:r>
            <a:endParaRPr lang="th-TH" smtClean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017713"/>
            <a:ext cx="4325937" cy="4114800"/>
          </a:xfrm>
        </p:spPr>
        <p:txBody>
          <a:bodyPr/>
          <a:lstStyle/>
          <a:p>
            <a:pPr algn="thaiDist"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เป็นจอภาพที่แสดงขนาดใหญ่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ขนาดบาง เบา สามารถติดผนังได้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ใช้ </a:t>
            </a:r>
            <a:r>
              <a:rPr lang="en-US" smtClean="0">
                <a:solidFill>
                  <a:schemeClr val="tx2"/>
                </a:solidFill>
              </a:rPr>
              <a:t>Gas Plasma </a:t>
            </a:r>
            <a:r>
              <a:rPr lang="th-TH" smtClean="0">
                <a:solidFill>
                  <a:schemeClr val="tx2"/>
                </a:solidFill>
              </a:rPr>
              <a:t>พลังงานจากแรงดันไฟฟ้า หรือ รังสีอัลตราไวโอเลต ในการแสดงผล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ให้ความละเอียดในการแสดงผลสูงกว่าจอทุกชนิด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ราคาแพง</a:t>
            </a:r>
          </a:p>
          <a:p>
            <a:pPr algn="thaiDist" eaLnBrk="1" hangingPunct="1">
              <a:lnSpc>
                <a:spcPct val="90000"/>
              </a:lnSpc>
            </a:pPr>
            <a:endParaRPr lang="th-TH" smtClean="0">
              <a:solidFill>
                <a:schemeClr val="tx2"/>
              </a:solidFill>
            </a:endParaRPr>
          </a:p>
        </p:txBody>
      </p:sp>
      <p:pic>
        <p:nvPicPr>
          <p:cNvPr id="51205" name="Picture 4" descr="plas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708275"/>
            <a:ext cx="2951163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14FF81-B1E0-4370-BB8A-AFED46582E82}" type="slidenum">
              <a:rPr lang="en-US"/>
              <a:pPr/>
              <a:t>48</a:t>
            </a:fld>
            <a:endParaRPr lang="th-TH"/>
          </a:p>
        </p:txBody>
      </p:sp>
      <p:pic>
        <p:nvPicPr>
          <p:cNvPr id="52227" name="Picture 12" descr="printer_la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75" y="3443288"/>
            <a:ext cx="22320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Printer</a:t>
            </a:r>
            <a:endParaRPr lang="th-TH" smtClean="0"/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017713"/>
            <a:ext cx="7772400" cy="41148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</a:rPr>
              <a:t>		</a:t>
            </a:r>
            <a:r>
              <a:rPr lang="th-TH" smtClean="0">
                <a:solidFill>
                  <a:schemeClr val="tx2"/>
                </a:solidFill>
              </a:rPr>
              <a:t>ทำหน้าที่ในการนำผลลัพธ์ที่ประมวลผลได้ มาแสดงผลในกระดาษ แผ่นใส ในรูปแบบของข้อความ ภาพ หรือกราฟิก   ต่าง ๆ โดยผลลัพธ์ที่ได้จะจัดอยู่ในรูปของ </a:t>
            </a:r>
            <a:r>
              <a:rPr lang="en-US" smtClean="0">
                <a:solidFill>
                  <a:schemeClr val="tx2"/>
                </a:solidFill>
              </a:rPr>
              <a:t>Hard Copy</a:t>
            </a:r>
            <a:endParaRPr lang="th-TH" smtClean="0">
              <a:solidFill>
                <a:schemeClr val="tx2"/>
              </a:solidFill>
            </a:endParaRPr>
          </a:p>
        </p:txBody>
      </p:sp>
      <p:pic>
        <p:nvPicPr>
          <p:cNvPr id="52230" name="Picture 8" descr="dotmatr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517900"/>
            <a:ext cx="4681537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DB78BB-BAE9-4F1C-A79D-EAC0075F2621}" type="slidenum">
              <a:rPr lang="en-US"/>
              <a:pPr/>
              <a:t>49</a:t>
            </a:fld>
            <a:endParaRPr lang="th-TH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 of Printer</a:t>
            </a:r>
            <a:endParaRPr lang="th-TH" smtClean="0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Impact Printer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Non-Impact Printer	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chemeClr val="tx2"/>
              </a:solidFill>
            </a:endParaRPr>
          </a:p>
          <a:p>
            <a:pPr eaLnBrk="1" hangingPunct="1"/>
            <a:endParaRPr lang="th-TH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191EB2-2E75-456C-86A5-B154377B987C}" type="slidenum">
              <a:rPr lang="en-US"/>
              <a:pPr/>
              <a:t>5</a:t>
            </a:fld>
            <a:endParaRPr lang="th-TH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องค์ประกอบของเครื่องคอมพิวเตอร์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0063" y="30829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484438" y="2297113"/>
            <a:ext cx="4338637" cy="22844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3200"/>
          </a:p>
          <a:p>
            <a:pPr algn="ctr"/>
            <a:r>
              <a:rPr lang="en-US" sz="3200"/>
              <a:t>Central processing Unit</a:t>
            </a:r>
          </a:p>
          <a:p>
            <a:pPr algn="ctr"/>
            <a:r>
              <a:rPr lang="th-TH" sz="2400"/>
              <a:t>Arithmetic and Logic Unit</a:t>
            </a:r>
            <a:r>
              <a:rPr lang="th-TH"/>
              <a:t> </a:t>
            </a:r>
            <a:r>
              <a:rPr lang="en-US" sz="3200"/>
              <a:t> </a:t>
            </a:r>
          </a:p>
          <a:p>
            <a:pPr algn="ctr"/>
            <a:r>
              <a:rPr lang="en-US" sz="2400"/>
              <a:t>Control Unit</a:t>
            </a:r>
            <a:endParaRPr lang="th-TH" sz="2400"/>
          </a:p>
          <a:p>
            <a:pPr algn="ctr"/>
            <a:endParaRPr lang="th-TH" sz="24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311400" y="1989138"/>
            <a:ext cx="4681538" cy="28797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47675" y="2971800"/>
            <a:ext cx="1544638" cy="457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Input Unit</a:t>
            </a:r>
            <a:endParaRPr lang="th-TH" sz="240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265988" y="2913063"/>
            <a:ext cx="1646237" cy="457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Ouput Unit</a:t>
            </a:r>
            <a:endParaRPr lang="th-TH" sz="2400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1979613" y="32131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7019925" y="31400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678113" y="5335588"/>
            <a:ext cx="3981450" cy="1189037"/>
          </a:xfrm>
          <a:prstGeom prst="rect">
            <a:avLst/>
          </a:prstGeom>
          <a:solidFill>
            <a:srgbClr val="89FFE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Memory Unit</a:t>
            </a:r>
          </a:p>
          <a:p>
            <a:pPr algn="ctr"/>
            <a:r>
              <a:rPr lang="en-US" sz="2000"/>
              <a:t>Main Memory</a:t>
            </a:r>
          </a:p>
          <a:p>
            <a:pPr algn="ctr"/>
            <a:r>
              <a:rPr lang="en-US" sz="2000"/>
              <a:t>Secondary Memory</a:t>
            </a:r>
            <a:endParaRPr lang="th-TH" sz="2000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3708400" y="47974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5580063" y="47974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D4B836-F857-4014-81B8-F51131C9CFD0}" type="slidenum">
              <a:rPr lang="en-US"/>
              <a:pPr/>
              <a:t>50</a:t>
            </a:fld>
            <a:endParaRPr lang="th-TH"/>
          </a:p>
        </p:txBody>
      </p:sp>
      <p:pic>
        <p:nvPicPr>
          <p:cNvPr id="54275" name="Picture 4" descr="dotmatr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700213"/>
            <a:ext cx="266382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Impact Printer</a:t>
            </a:r>
            <a:endParaRPr lang="th-TH" smtClean="0"/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325" y="2017713"/>
            <a:ext cx="4181475" cy="4114800"/>
          </a:xfrm>
        </p:spPr>
        <p:txBody>
          <a:bodyPr/>
          <a:lstStyle/>
          <a:p>
            <a:pPr eaLnBrk="1" hangingPunct="1"/>
            <a:r>
              <a:rPr lang="th-TH" smtClean="0">
                <a:solidFill>
                  <a:schemeClr val="tx2"/>
                </a:solidFill>
              </a:rPr>
              <a:t>เป็นเครื่องพิมพ์แบบตกกระทบ</a:t>
            </a:r>
          </a:p>
          <a:p>
            <a:pPr eaLnBrk="1" hangingPunct="1"/>
            <a:r>
              <a:rPr lang="th-TH" smtClean="0">
                <a:solidFill>
                  <a:schemeClr val="tx2"/>
                </a:solidFill>
              </a:rPr>
              <a:t>ใช้การตอกตัวอักขระลงบนผ้าหมึกไปกระทบกับกระดาษ ทำให้เกิดตัวอักษรขึ้น</a:t>
            </a:r>
          </a:p>
          <a:p>
            <a:pPr eaLnBrk="1" hangingPunct="1"/>
            <a:r>
              <a:rPr lang="th-TH" smtClean="0">
                <a:solidFill>
                  <a:schemeClr val="tx2"/>
                </a:solidFill>
              </a:rPr>
              <a:t>มีเสียงดัง</a:t>
            </a:r>
          </a:p>
        </p:txBody>
      </p:sp>
      <p:pic>
        <p:nvPicPr>
          <p:cNvPr id="54278" name="Picture 5" descr="LinePrin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4076700"/>
            <a:ext cx="18684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Line 6"/>
          <p:cNvSpPr>
            <a:spLocks noChangeShapeType="1"/>
          </p:cNvSpPr>
          <p:nvPr/>
        </p:nvSpPr>
        <p:spPr bwMode="auto">
          <a:xfrm flipV="1">
            <a:off x="5795963" y="3357563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0" name="Line 7"/>
          <p:cNvSpPr>
            <a:spLocks noChangeShapeType="1"/>
          </p:cNvSpPr>
          <p:nvPr/>
        </p:nvSpPr>
        <p:spPr bwMode="auto">
          <a:xfrm>
            <a:off x="5795963" y="4005263"/>
            <a:ext cx="576262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1" name="Rectangle 8"/>
          <p:cNvSpPr>
            <a:spLocks noChangeArrowheads="1"/>
          </p:cNvSpPr>
          <p:nvPr/>
        </p:nvSpPr>
        <p:spPr bwMode="auto">
          <a:xfrm>
            <a:off x="4076700" y="3895725"/>
            <a:ext cx="179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Impact Printer</a:t>
            </a:r>
            <a:endParaRPr lang="th-TH" sz="2000">
              <a:solidFill>
                <a:schemeClr val="tx2"/>
              </a:solidFill>
            </a:endParaRPr>
          </a:p>
        </p:txBody>
      </p:sp>
      <p:sp>
        <p:nvSpPr>
          <p:cNvPr id="54282" name="Rectangle 9"/>
          <p:cNvSpPr>
            <a:spLocks noChangeArrowheads="1"/>
          </p:cNvSpPr>
          <p:nvPr/>
        </p:nvSpPr>
        <p:spPr bwMode="auto">
          <a:xfrm>
            <a:off x="6732588" y="3536950"/>
            <a:ext cx="179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Dot Matrix</a:t>
            </a:r>
            <a:endParaRPr lang="th-TH" sz="2000">
              <a:solidFill>
                <a:schemeClr val="tx2"/>
              </a:solidFill>
            </a:endParaRPr>
          </a:p>
        </p:txBody>
      </p:sp>
      <p:sp>
        <p:nvSpPr>
          <p:cNvPr id="54283" name="Rectangle 10"/>
          <p:cNvSpPr>
            <a:spLocks noChangeArrowheads="1"/>
          </p:cNvSpPr>
          <p:nvPr/>
        </p:nvSpPr>
        <p:spPr bwMode="auto">
          <a:xfrm>
            <a:off x="6732588" y="6381750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Line Printer</a:t>
            </a:r>
            <a:endParaRPr lang="th-TH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6A796B-DF45-4013-8CAC-124BD8707191}" type="slidenum">
              <a:rPr lang="en-US"/>
              <a:pPr/>
              <a:t>51</a:t>
            </a:fld>
            <a:endParaRPr lang="th-TH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Impact Printer (</a:t>
            </a:r>
            <a:r>
              <a:rPr lang="th-TH" smtClean="0"/>
              <a:t>ต่อ)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4788" y="2420938"/>
            <a:ext cx="4176712" cy="4187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z="2600" b="1" smtClean="0">
                <a:solidFill>
                  <a:schemeClr val="tx2"/>
                </a:solidFill>
              </a:rPr>
              <a:t>เครื่องพิมพ์แบบจุด</a:t>
            </a:r>
          </a:p>
          <a:p>
            <a:pPr eaLnBrk="1" hangingPunct="1">
              <a:lnSpc>
                <a:spcPct val="90000"/>
              </a:lnSpc>
            </a:pPr>
            <a:r>
              <a:rPr lang="th-TH" sz="2600" b="1" smtClean="0">
                <a:solidFill>
                  <a:schemeClr val="tx2"/>
                </a:solidFill>
              </a:rPr>
              <a:t>ใช้การตอกหัวเข็มผ่านผ้าหมึกทำให้เกิดตัวอักขระ หรือรูปภาพ</a:t>
            </a:r>
          </a:p>
          <a:p>
            <a:pPr eaLnBrk="1" hangingPunct="1">
              <a:lnSpc>
                <a:spcPct val="90000"/>
              </a:lnSpc>
            </a:pPr>
            <a:r>
              <a:rPr lang="th-TH" sz="2600" b="1" smtClean="0">
                <a:solidFill>
                  <a:schemeClr val="tx2"/>
                </a:solidFill>
              </a:rPr>
              <a:t>จำนวนหัวเข็ม 9, 18, 24 </a:t>
            </a:r>
          </a:p>
          <a:p>
            <a:pPr eaLnBrk="1" hangingPunct="1">
              <a:lnSpc>
                <a:spcPct val="90000"/>
              </a:lnSpc>
            </a:pPr>
            <a:r>
              <a:rPr lang="th-TH" sz="2600" b="1" smtClean="0">
                <a:solidFill>
                  <a:schemeClr val="tx2"/>
                </a:solidFill>
              </a:rPr>
              <a:t>เหมาะกับกระดาษ </a:t>
            </a:r>
            <a:r>
              <a:rPr lang="en-US" sz="2600" b="1" smtClean="0">
                <a:solidFill>
                  <a:schemeClr val="tx2"/>
                </a:solidFill>
              </a:rPr>
              <a:t>A4 F4 </a:t>
            </a:r>
            <a:r>
              <a:rPr lang="th-TH" sz="2600" b="1" smtClean="0">
                <a:solidFill>
                  <a:schemeClr val="tx2"/>
                </a:solidFill>
              </a:rPr>
              <a:t>หรือต่อเนื่อง</a:t>
            </a:r>
          </a:p>
          <a:p>
            <a:pPr eaLnBrk="1" hangingPunct="1">
              <a:lnSpc>
                <a:spcPct val="90000"/>
              </a:lnSpc>
            </a:pPr>
            <a:r>
              <a:rPr lang="th-TH" sz="2600" b="1" smtClean="0">
                <a:solidFill>
                  <a:schemeClr val="tx2"/>
                </a:solidFill>
              </a:rPr>
              <a:t>คุณภาพการพิมพ์น้อย</a:t>
            </a:r>
          </a:p>
          <a:p>
            <a:pPr eaLnBrk="1" hangingPunct="1">
              <a:lnSpc>
                <a:spcPct val="90000"/>
              </a:lnSpc>
            </a:pPr>
            <a:r>
              <a:rPr lang="th-TH" sz="2600" b="1" smtClean="0">
                <a:solidFill>
                  <a:schemeClr val="tx2"/>
                </a:solidFill>
              </a:rPr>
              <a:t>สามารถพิมพ์พร้อม ๆ กันหลายแผ่นได้</a:t>
            </a:r>
          </a:p>
          <a:p>
            <a:pPr eaLnBrk="1" hangingPunct="1">
              <a:lnSpc>
                <a:spcPct val="90000"/>
              </a:lnSpc>
            </a:pPr>
            <a:r>
              <a:rPr lang="th-TH" sz="2600" b="1" smtClean="0">
                <a:solidFill>
                  <a:schemeClr val="tx2"/>
                </a:solidFill>
              </a:rPr>
              <a:t>มีความเร็วในการพิมพ์ประมาณ 300 – 1000 </a:t>
            </a:r>
            <a:r>
              <a:rPr lang="en-US" sz="2600" b="1" smtClean="0">
                <a:solidFill>
                  <a:schemeClr val="tx2"/>
                </a:solidFill>
              </a:rPr>
              <a:t>Cps</a:t>
            </a:r>
          </a:p>
          <a:p>
            <a:pPr eaLnBrk="1" hangingPunct="1">
              <a:lnSpc>
                <a:spcPct val="90000"/>
              </a:lnSpc>
            </a:pPr>
            <a:endParaRPr lang="en-US" sz="26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th-TH" sz="2600" b="1" smtClean="0">
              <a:solidFill>
                <a:schemeClr val="tx2"/>
              </a:solidFill>
            </a:endParaRP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1169988" y="1812925"/>
            <a:ext cx="3362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Dot Matrix Printer</a:t>
            </a:r>
            <a:endParaRPr lang="th-TH" sz="3200">
              <a:solidFill>
                <a:schemeClr val="tx2"/>
              </a:solidFill>
            </a:endParaRPr>
          </a:p>
        </p:txBody>
      </p:sp>
      <p:pic>
        <p:nvPicPr>
          <p:cNvPr id="55302" name="Picture 5" descr="dotmatr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781300"/>
            <a:ext cx="31686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E256F2-FC67-43DF-9AB7-74D8A8F547D6}" type="slidenum">
              <a:rPr lang="en-US"/>
              <a:pPr/>
              <a:t>52</a:t>
            </a:fld>
            <a:endParaRPr lang="th-TH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Impact Printer (</a:t>
            </a:r>
            <a:r>
              <a:rPr lang="th-TH" smtClean="0"/>
              <a:t>ต่อ)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1613" y="2420938"/>
            <a:ext cx="4684712" cy="4032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z="2800" smtClean="0">
                <a:solidFill>
                  <a:schemeClr val="tx2"/>
                </a:solidFill>
              </a:rPr>
              <a:t>เครื่องพิมพ์รายบรรทัด</a:t>
            </a:r>
          </a:p>
          <a:p>
            <a:pPr eaLnBrk="1" hangingPunct="1">
              <a:lnSpc>
                <a:spcPct val="90000"/>
              </a:lnSpc>
            </a:pPr>
            <a:r>
              <a:rPr lang="th-TH" sz="2800" smtClean="0">
                <a:solidFill>
                  <a:schemeClr val="tx2"/>
                </a:solidFill>
              </a:rPr>
              <a:t>ลักษณะการทำงานจะจัดเรียงตัวอักขระทั้งบรรทัดก่อน แล้วจึงพิมพ์</a:t>
            </a:r>
          </a:p>
          <a:p>
            <a:pPr eaLnBrk="1" hangingPunct="1">
              <a:lnSpc>
                <a:spcPct val="90000"/>
              </a:lnSpc>
            </a:pPr>
            <a:r>
              <a:rPr lang="th-TH" sz="2800" smtClean="0">
                <a:solidFill>
                  <a:schemeClr val="tx2"/>
                </a:solidFill>
              </a:rPr>
              <a:t>มีความเร็วในการพิมพ์สูงกว่า</a:t>
            </a:r>
            <a:r>
              <a:rPr lang="en-US" sz="2800" smtClean="0">
                <a:solidFill>
                  <a:schemeClr val="tx2"/>
                </a:solidFill>
              </a:rPr>
              <a:t> Dot Matrix</a:t>
            </a:r>
          </a:p>
          <a:p>
            <a:pPr eaLnBrk="1" hangingPunct="1">
              <a:lnSpc>
                <a:spcPct val="90000"/>
              </a:lnSpc>
            </a:pPr>
            <a:r>
              <a:rPr lang="th-TH" sz="2800" smtClean="0">
                <a:solidFill>
                  <a:schemeClr val="tx2"/>
                </a:solidFill>
              </a:rPr>
              <a:t>ใช้งานกับเครื่องขนาดใหญ่ เช่น </a:t>
            </a:r>
            <a:r>
              <a:rPr lang="en-US" sz="2800" smtClean="0">
                <a:solidFill>
                  <a:schemeClr val="tx2"/>
                </a:solidFill>
              </a:rPr>
              <a:t>Mainframe</a:t>
            </a:r>
          </a:p>
          <a:p>
            <a:pPr eaLnBrk="1" hangingPunct="1">
              <a:lnSpc>
                <a:spcPct val="90000"/>
              </a:lnSpc>
            </a:pPr>
            <a:r>
              <a:rPr lang="th-TH" sz="2800" smtClean="0">
                <a:solidFill>
                  <a:schemeClr val="tx2"/>
                </a:solidFill>
              </a:rPr>
              <a:t>เหมาะกับกระดาษต่อเนื่องที่มีขนาดใหญ่</a:t>
            </a:r>
          </a:p>
          <a:p>
            <a:pPr eaLnBrk="1" hangingPunct="1">
              <a:lnSpc>
                <a:spcPct val="90000"/>
              </a:lnSpc>
            </a:pPr>
            <a:r>
              <a:rPr lang="th-TH" sz="2800" smtClean="0">
                <a:solidFill>
                  <a:schemeClr val="tx2"/>
                </a:solidFill>
              </a:rPr>
              <a:t>ความเร็วในการพิมพ์ประมาณ 3000 </a:t>
            </a:r>
            <a:r>
              <a:rPr lang="en-US" sz="2800" smtClean="0">
                <a:solidFill>
                  <a:schemeClr val="tx2"/>
                </a:solidFill>
              </a:rPr>
              <a:t>lpm</a:t>
            </a:r>
            <a:endParaRPr lang="th-TH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th-TH" sz="2800" smtClean="0">
              <a:solidFill>
                <a:schemeClr val="tx2"/>
              </a:solidFill>
            </a:endParaRP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1169988" y="1812925"/>
            <a:ext cx="223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Line Printer</a:t>
            </a:r>
            <a:endParaRPr lang="th-TH" sz="3200">
              <a:solidFill>
                <a:schemeClr val="tx2"/>
              </a:solidFill>
            </a:endParaRPr>
          </a:p>
        </p:txBody>
      </p:sp>
      <p:pic>
        <p:nvPicPr>
          <p:cNvPr id="56326" name="Picture 5" descr="LinePri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2565400"/>
            <a:ext cx="23082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4582B-634C-42B4-8A57-CFFEDB373C56}" type="slidenum">
              <a:rPr lang="en-US"/>
              <a:pPr/>
              <a:t>53</a:t>
            </a:fld>
            <a:endParaRPr lang="th-TH"/>
          </a:p>
        </p:txBody>
      </p:sp>
      <p:pic>
        <p:nvPicPr>
          <p:cNvPr id="57347" name="Picture 4" descr="printer_la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28775"/>
            <a:ext cx="32766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Non-Impact</a:t>
            </a:r>
            <a:endParaRPr lang="th-TH" smtClean="0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225" y="2017713"/>
            <a:ext cx="4973638" cy="4579937"/>
          </a:xfrm>
        </p:spPr>
        <p:txBody>
          <a:bodyPr/>
          <a:lstStyle/>
          <a:p>
            <a:pPr algn="thaiDist"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ใช้ผงหมึก หรือน้ำหมึกในการสร้างภาพ หรือข้อความ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บางชนิดใช้วิธีการพ่นน้ำหมึก ลงบนกระดาษ เพื่อให้เกิดภาพ หรือข้อความ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บางชนิดใช้ความร้อน และการกดทับกระดาษเพื่อให้เกิดภาพ หรือข้อความ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แสดงผลที่เป็นรูปภาพ หรือกราฟิกได้ดี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เสียงจะเบากว่าเครื่องพิมพ์ชนิด </a:t>
            </a:r>
            <a:r>
              <a:rPr lang="en-US" smtClean="0">
                <a:solidFill>
                  <a:schemeClr val="tx2"/>
                </a:solidFill>
              </a:rPr>
              <a:t>Impact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</a:rPr>
              <a:t>	</a:t>
            </a:r>
            <a:endParaRPr lang="th-TH" smtClean="0">
              <a:solidFill>
                <a:schemeClr val="tx2"/>
              </a:solidFill>
            </a:endParaRPr>
          </a:p>
        </p:txBody>
      </p:sp>
      <p:pic>
        <p:nvPicPr>
          <p:cNvPr id="57350" name="Picture 5" descr="printer_inkj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437063"/>
            <a:ext cx="2484438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489AAB-A09C-4B1D-8C23-F82058ABA02B}" type="slidenum">
              <a:rPr lang="en-US"/>
              <a:pPr/>
              <a:t>54</a:t>
            </a:fld>
            <a:endParaRPr lang="th-TH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Non-Impact (</a:t>
            </a:r>
            <a:r>
              <a:rPr lang="th-TH" smtClean="0"/>
              <a:t>ต่อ)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2636838"/>
            <a:ext cx="4325938" cy="3495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ใช้วิธีการพ่นหมึกลงบนกระดาษเพื่อให้เกิดข้อความหรือรูปภาพ</a:t>
            </a:r>
          </a:p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สามารถพิมพ์ได้ทั้งสี และขาวดำ</a:t>
            </a:r>
          </a:p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ความละเอียดของงานพิมพ์จะมีหน่วยเป็น </a:t>
            </a:r>
            <a:r>
              <a:rPr lang="en-US" smtClean="0">
                <a:solidFill>
                  <a:schemeClr val="tx2"/>
                </a:solidFill>
              </a:rPr>
              <a:t>dpi</a:t>
            </a:r>
          </a:p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ความเร็วในการพิมพ์จะมีหน่วยเป็น </a:t>
            </a:r>
            <a:r>
              <a:rPr lang="en-US" smtClean="0">
                <a:solidFill>
                  <a:schemeClr val="tx2"/>
                </a:solidFill>
              </a:rPr>
              <a:t>ppm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h-TH" smtClean="0">
              <a:solidFill>
                <a:schemeClr val="tx2"/>
              </a:solidFill>
            </a:endParaRP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1169988" y="1812925"/>
            <a:ext cx="2546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Inkjet Printer</a:t>
            </a:r>
            <a:endParaRPr lang="th-TH" sz="3200">
              <a:solidFill>
                <a:schemeClr val="tx2"/>
              </a:solidFill>
            </a:endParaRPr>
          </a:p>
        </p:txBody>
      </p:sp>
      <p:pic>
        <p:nvPicPr>
          <p:cNvPr id="58374" name="Picture 5" descr="printer_inkj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746375"/>
            <a:ext cx="3313113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70163F-50B5-4894-ABC3-2B5AE654AB0B}" type="slidenum">
              <a:rPr lang="en-US"/>
              <a:pPr/>
              <a:t>55</a:t>
            </a:fld>
            <a:endParaRPr lang="th-TH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Non-Impact (</a:t>
            </a:r>
            <a:r>
              <a:rPr lang="th-TH" smtClean="0"/>
              <a:t>ต่อ)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565400"/>
            <a:ext cx="4468812" cy="3887788"/>
          </a:xfrm>
        </p:spPr>
        <p:txBody>
          <a:bodyPr/>
          <a:lstStyle/>
          <a:p>
            <a:pPr algn="thaiDist"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ใช้ </a:t>
            </a:r>
            <a:r>
              <a:rPr lang="en-US" smtClean="0">
                <a:solidFill>
                  <a:schemeClr val="tx2"/>
                </a:solidFill>
              </a:rPr>
              <a:t>Laser </a:t>
            </a:r>
            <a:r>
              <a:rPr lang="th-TH" smtClean="0">
                <a:solidFill>
                  <a:schemeClr val="tx2"/>
                </a:solidFill>
              </a:rPr>
              <a:t>ในการสร้างภาพลงบน </a:t>
            </a:r>
            <a:r>
              <a:rPr lang="en-US" smtClean="0">
                <a:solidFill>
                  <a:schemeClr val="tx2"/>
                </a:solidFill>
              </a:rPr>
              <a:t>Drum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ผงหมึกจะถูกปล่อยลงไปเกาะที่ </a:t>
            </a:r>
            <a:r>
              <a:rPr lang="en-US" smtClean="0">
                <a:solidFill>
                  <a:schemeClr val="tx2"/>
                </a:solidFill>
              </a:rPr>
              <a:t>Drum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ผงหมึกจะเกาะเฉพาะบริเวณที่ถูกฉาย </a:t>
            </a:r>
            <a:r>
              <a:rPr lang="en-US" smtClean="0">
                <a:solidFill>
                  <a:schemeClr val="tx2"/>
                </a:solidFill>
              </a:rPr>
              <a:t>Laser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mtClean="0">
                <a:solidFill>
                  <a:schemeClr val="tx2"/>
                </a:solidFill>
              </a:rPr>
              <a:t>ใช้ความร้อนและการกดทับ และรีดออกมาเป็นข้อความ รูปภาพ ต่าง ๆ </a:t>
            </a:r>
          </a:p>
          <a:p>
            <a:pPr algn="thaiDist" eaLnBrk="1" hangingPunct="1">
              <a:lnSpc>
                <a:spcPct val="90000"/>
              </a:lnSpc>
            </a:pPr>
            <a:endParaRPr lang="th-TH" smtClean="0">
              <a:solidFill>
                <a:schemeClr val="tx2"/>
              </a:solidFill>
            </a:endParaRPr>
          </a:p>
          <a:p>
            <a:pPr algn="thaiDist" eaLnBrk="1" hangingPunct="1">
              <a:lnSpc>
                <a:spcPct val="90000"/>
              </a:lnSpc>
            </a:pPr>
            <a:endParaRPr lang="th-TH" smtClean="0">
              <a:solidFill>
                <a:schemeClr val="tx2"/>
              </a:solidFill>
            </a:endParaRPr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169988" y="1812925"/>
            <a:ext cx="2454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Laser Printer</a:t>
            </a:r>
            <a:endParaRPr lang="th-TH" sz="3200">
              <a:solidFill>
                <a:schemeClr val="tx2"/>
              </a:solidFill>
            </a:endParaRPr>
          </a:p>
        </p:txBody>
      </p:sp>
      <p:pic>
        <p:nvPicPr>
          <p:cNvPr id="59398" name="Picture 5" descr="printer_la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852738"/>
            <a:ext cx="32766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56D433-FBD2-416B-A1E0-713B5509FE70}" type="slidenum">
              <a:rPr lang="en-US"/>
              <a:pPr/>
              <a:t>56</a:t>
            </a:fld>
            <a:endParaRPr lang="th-TH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Plotter	</a:t>
            </a:r>
            <a:endParaRPr lang="th-TH" smtClean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4829175" cy="4114800"/>
          </a:xfrm>
        </p:spPr>
        <p:txBody>
          <a:bodyPr/>
          <a:lstStyle/>
          <a:p>
            <a:pPr algn="thaiDist" eaLnBrk="1" hangingPunct="1"/>
            <a:r>
              <a:rPr lang="th-TH" smtClean="0">
                <a:solidFill>
                  <a:schemeClr val="tx2"/>
                </a:solidFill>
              </a:rPr>
              <a:t>ลักษณะการทำงานเหมือน </a:t>
            </a:r>
            <a:r>
              <a:rPr lang="en-US" smtClean="0">
                <a:solidFill>
                  <a:schemeClr val="tx2"/>
                </a:solidFill>
              </a:rPr>
              <a:t>Printer</a:t>
            </a:r>
          </a:p>
          <a:p>
            <a:pPr algn="thaiDist" eaLnBrk="1" hangingPunct="1"/>
            <a:r>
              <a:rPr lang="th-TH" smtClean="0">
                <a:solidFill>
                  <a:schemeClr val="tx2"/>
                </a:solidFill>
              </a:rPr>
              <a:t>เหมาะกับงาน </a:t>
            </a:r>
            <a:r>
              <a:rPr lang="en-US" smtClean="0">
                <a:solidFill>
                  <a:schemeClr val="tx2"/>
                </a:solidFill>
              </a:rPr>
              <a:t>Graphic </a:t>
            </a:r>
            <a:r>
              <a:rPr lang="th-TH" smtClean="0">
                <a:solidFill>
                  <a:schemeClr val="tx2"/>
                </a:solidFill>
              </a:rPr>
              <a:t>ที่มีขนาดใหญ่</a:t>
            </a:r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th-TH" smtClean="0">
                <a:solidFill>
                  <a:schemeClr val="tx2"/>
                </a:solidFill>
              </a:rPr>
              <a:t>เช่น งาน </a:t>
            </a:r>
            <a:r>
              <a:rPr lang="en-US" smtClean="0">
                <a:solidFill>
                  <a:schemeClr val="tx2"/>
                </a:solidFill>
              </a:rPr>
              <a:t>CAD/CAM </a:t>
            </a:r>
            <a:r>
              <a:rPr lang="th-TH" smtClean="0">
                <a:solidFill>
                  <a:schemeClr val="tx2"/>
                </a:solidFill>
              </a:rPr>
              <a:t> การเขียนแบบ เป็นต้น</a:t>
            </a:r>
            <a:endParaRPr lang="en-US" smtClean="0">
              <a:solidFill>
                <a:schemeClr val="tx2"/>
              </a:solidFill>
            </a:endParaRPr>
          </a:p>
          <a:p>
            <a:pPr algn="thaiDist" eaLnBrk="1" hangingPunct="1"/>
            <a:r>
              <a:rPr lang="th-TH" smtClean="0">
                <a:solidFill>
                  <a:schemeClr val="tx2"/>
                </a:solidFill>
              </a:rPr>
              <a:t>ใช้สัญญาณข้อมูลที่ส่งจากคอมพิวเตอร์ควบคุมการเคลื่อนที่ของปากกาหรือตลับหมึก</a:t>
            </a:r>
          </a:p>
        </p:txBody>
      </p:sp>
      <p:pic>
        <p:nvPicPr>
          <p:cNvPr id="60421" name="Picture 4" descr="Plotter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2938" y="2420938"/>
            <a:ext cx="3313112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369D2F-B193-4D6A-B5F8-8F0E0FD89F10}" type="slidenum">
              <a:rPr lang="en-US"/>
              <a:pPr/>
              <a:t>57</a:t>
            </a:fld>
            <a:endParaRPr lang="th-TH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 Of Plotter</a:t>
            </a:r>
            <a:endParaRPr lang="th-TH" smtClean="0"/>
          </a:p>
        </p:txBody>
      </p:sp>
      <p:pic>
        <p:nvPicPr>
          <p:cNvPr id="61444" name="Picture 4" descr="inkjetplo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4048125"/>
            <a:ext cx="2809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DrumPloo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916113"/>
            <a:ext cx="2036763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7" descr="FlatbedPlot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989138"/>
            <a:ext cx="2519363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8" descr="Eplot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4365625"/>
            <a:ext cx="25923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8" name="Text Box 9"/>
          <p:cNvSpPr txBox="1">
            <a:spLocks noChangeArrowheads="1"/>
          </p:cNvSpPr>
          <p:nvPr/>
        </p:nvSpPr>
        <p:spPr bwMode="auto">
          <a:xfrm>
            <a:off x="2235200" y="3824288"/>
            <a:ext cx="161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Drum Plotter</a:t>
            </a:r>
            <a:endParaRPr lang="th-TH" sz="2000"/>
          </a:p>
        </p:txBody>
      </p:sp>
      <p:sp>
        <p:nvSpPr>
          <p:cNvPr id="61449" name="Text Box 10"/>
          <p:cNvSpPr txBox="1">
            <a:spLocks noChangeArrowheads="1"/>
          </p:cNvSpPr>
          <p:nvPr/>
        </p:nvSpPr>
        <p:spPr bwMode="auto">
          <a:xfrm>
            <a:off x="5940425" y="3795713"/>
            <a:ext cx="181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Flatbed Plotter</a:t>
            </a:r>
            <a:endParaRPr lang="th-TH" sz="2000"/>
          </a:p>
        </p:txBody>
      </p:sp>
      <p:sp>
        <p:nvSpPr>
          <p:cNvPr id="61450" name="Text Box 11"/>
          <p:cNvSpPr txBox="1">
            <a:spLocks noChangeArrowheads="1"/>
          </p:cNvSpPr>
          <p:nvPr/>
        </p:nvSpPr>
        <p:spPr bwMode="auto">
          <a:xfrm>
            <a:off x="1852613" y="6345238"/>
            <a:ext cx="2359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Electrostatic Plotter</a:t>
            </a:r>
            <a:endParaRPr lang="th-TH" sz="2000"/>
          </a:p>
        </p:txBody>
      </p:sp>
      <p:sp>
        <p:nvSpPr>
          <p:cNvPr id="61451" name="Text Box 12"/>
          <p:cNvSpPr txBox="1">
            <a:spLocks noChangeArrowheads="1"/>
          </p:cNvSpPr>
          <p:nvPr/>
        </p:nvSpPr>
        <p:spPr bwMode="auto">
          <a:xfrm>
            <a:off x="5940425" y="6345238"/>
            <a:ext cx="177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Ink-Jet Plotter</a:t>
            </a:r>
            <a:endParaRPr lang="th-TH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F11BF8-C17A-48B7-8D02-FDDD9FA5781C}" type="slidenum">
              <a:rPr lang="en-US"/>
              <a:pPr/>
              <a:t>58</a:t>
            </a:fld>
            <a:endParaRPr lang="th-TH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Projector</a:t>
            </a:r>
            <a:endParaRPr lang="th-TH" smtClean="0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2017713"/>
            <a:ext cx="7772400" cy="41148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</a:rPr>
              <a:t>		</a:t>
            </a:r>
            <a:r>
              <a:rPr lang="th-TH" smtClean="0">
                <a:solidFill>
                  <a:schemeClr val="tx2"/>
                </a:solidFill>
              </a:rPr>
              <a:t>เป็นอุปกรณ์แสดงผลข้อมูลที่รับสัญญาณมาจากเครื่องคอมพิวเตอร์ แล้วฉายบนฉากรับ ซึ่งสามารถขยายขนาดให้ใหญ่กว่าต้นฉบับเดิมได้หลายเท่า ทำให้มองเห็นได้ไกล และเคลื่อนย้ายได้สะดวก มีหน่วยวัดความสว่างเป็น </a:t>
            </a:r>
            <a:r>
              <a:rPr lang="en-US" smtClean="0">
                <a:solidFill>
                  <a:schemeClr val="tx2"/>
                </a:solidFill>
              </a:rPr>
              <a:t>ANSI Lumen</a:t>
            </a:r>
            <a:endParaRPr lang="th-TH" smtClean="0">
              <a:solidFill>
                <a:schemeClr val="tx2"/>
              </a:solidFill>
            </a:endParaRPr>
          </a:p>
        </p:txBody>
      </p:sp>
      <p:pic>
        <p:nvPicPr>
          <p:cNvPr id="62469" name="Picture 4" descr="proj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292600"/>
            <a:ext cx="2951163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2268538" y="5059363"/>
            <a:ext cx="139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Projector</a:t>
            </a:r>
            <a:endParaRPr lang="th-TH" sz="2400">
              <a:solidFill>
                <a:schemeClr val="tx2"/>
              </a:solidFill>
            </a:endParaRPr>
          </a:p>
        </p:txBody>
      </p:sp>
      <p:sp>
        <p:nvSpPr>
          <p:cNvPr id="62471" name="Line 6"/>
          <p:cNvSpPr>
            <a:spLocks noChangeShapeType="1"/>
          </p:cNvSpPr>
          <p:nvPr/>
        </p:nvSpPr>
        <p:spPr bwMode="auto">
          <a:xfrm>
            <a:off x="3779838" y="5300663"/>
            <a:ext cx="13684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BC5723-F4B0-4995-A21B-9AECBE2E6181}" type="slidenum">
              <a:rPr lang="en-US"/>
              <a:pPr/>
              <a:t>59</a:t>
            </a:fld>
            <a:endParaRPr lang="th-TH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 Of Projector</a:t>
            </a:r>
            <a:endParaRPr lang="th-TH" smtClean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LCD Projector</a:t>
            </a:r>
          </a:p>
          <a:p>
            <a:pPr eaLnBrk="1" hangingPunct="1"/>
            <a:r>
              <a:rPr lang="en-US" smtClean="0"/>
              <a:t>DLP Projector</a:t>
            </a:r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BA88B-2E86-492C-BEC4-753E155ECB9E}" type="slidenum">
              <a:rPr lang="en-US"/>
              <a:pPr/>
              <a:t>6</a:t>
            </a:fld>
            <a:endParaRPr lang="th-TH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หน่วยรับข้อมูลเข้า </a:t>
            </a:r>
            <a:r>
              <a:rPr lang="en-US" smtClean="0"/>
              <a:t>(Input Unit)</a:t>
            </a:r>
            <a:endParaRPr lang="th-TH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2122488"/>
            <a:ext cx="7772400" cy="41148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th-TH" smtClean="0"/>
              <a:t> 	ทำหน้าที่รับข้อมูล หรือคำสั่งจากภายนอกเข้าสู่เครื่องคอมพิวเตอร์ เพื่อให้หน่วยประมวลผลกลาง ทำหน้าที่ประมวลผลต่อไป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808413" y="3881438"/>
            <a:ext cx="4338637" cy="21939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3200"/>
          </a:p>
          <a:p>
            <a:pPr algn="ctr"/>
            <a:r>
              <a:rPr lang="en-US" sz="3200"/>
              <a:t>Central processing Unit</a:t>
            </a:r>
          </a:p>
          <a:p>
            <a:pPr algn="ctr"/>
            <a:r>
              <a:rPr lang="th-TH" sz="2400"/>
              <a:t>Arithmetic and Logic Unit</a:t>
            </a:r>
            <a:r>
              <a:rPr lang="th-TH"/>
              <a:t> </a:t>
            </a:r>
            <a:r>
              <a:rPr lang="en-US" sz="3200"/>
              <a:t> </a:t>
            </a:r>
          </a:p>
          <a:p>
            <a:pPr algn="ctr"/>
            <a:r>
              <a:rPr lang="en-US" sz="2400"/>
              <a:t>Control Unit</a:t>
            </a:r>
            <a:endParaRPr lang="th-TH" sz="2400"/>
          </a:p>
          <a:p>
            <a:pPr algn="ctr"/>
            <a:endParaRPr lang="th-TH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3635375" y="3573463"/>
            <a:ext cx="4681538" cy="28797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771650" y="4556125"/>
            <a:ext cx="1544638" cy="457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Input Unit</a:t>
            </a:r>
            <a:endParaRPr lang="th-TH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3303588" y="47974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41CD59-BAD6-4E8F-A02E-1CD46B1C5218}" type="slidenum">
              <a:rPr lang="en-US"/>
              <a:pPr/>
              <a:t>60</a:t>
            </a:fld>
            <a:endParaRPr lang="th-TH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LCD Projector</a:t>
            </a:r>
            <a:endParaRPr lang="th-TH" smtClean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smtClean="0">
                <a:solidFill>
                  <a:schemeClr val="tx2"/>
                </a:solidFill>
              </a:rPr>
              <a:t>ใช้เทคโนโลยีแสดงผลแบบจอ </a:t>
            </a:r>
            <a:r>
              <a:rPr lang="en-US" smtClean="0">
                <a:solidFill>
                  <a:schemeClr val="tx2"/>
                </a:solidFill>
              </a:rPr>
              <a:t>LCD</a:t>
            </a:r>
          </a:p>
          <a:p>
            <a:pPr eaLnBrk="1" hangingPunct="1"/>
            <a:r>
              <a:rPr lang="th-TH" smtClean="0">
                <a:solidFill>
                  <a:schemeClr val="tx2"/>
                </a:solidFill>
              </a:rPr>
              <a:t>ภาพที่แสดงออกมามีคุณภาพต่ำ</a:t>
            </a:r>
          </a:p>
        </p:txBody>
      </p:sp>
      <p:pic>
        <p:nvPicPr>
          <p:cNvPr id="64517" name="Picture 4" descr="proj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357563"/>
            <a:ext cx="266541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B273CB-C9C2-4CDF-ABF6-BCE099997D90}" type="slidenum">
              <a:rPr lang="en-US"/>
              <a:pPr/>
              <a:t>61</a:t>
            </a:fld>
            <a:endParaRPr lang="th-TH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DLP Projector</a:t>
            </a:r>
            <a:endParaRPr lang="th-TH" smtClean="0"/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smtClean="0">
                <a:solidFill>
                  <a:schemeClr val="tx2"/>
                </a:solidFill>
              </a:rPr>
              <a:t>ใช้กระจกขนาดเล็กทำหน้าที่สะท้อนแสงเพื่อให้เกิดความคมชัด</a:t>
            </a:r>
          </a:p>
          <a:p>
            <a:pPr eaLnBrk="1" hangingPunct="1"/>
            <a:r>
              <a:rPr lang="th-TH" smtClean="0">
                <a:solidFill>
                  <a:schemeClr val="tx2"/>
                </a:solidFill>
              </a:rPr>
              <a:t>ภาพที่แสดงจะมีคุณภาพสูงกว่า </a:t>
            </a:r>
            <a:r>
              <a:rPr lang="en-US" smtClean="0">
                <a:solidFill>
                  <a:schemeClr val="tx2"/>
                </a:solidFill>
              </a:rPr>
              <a:t>LCD</a:t>
            </a:r>
            <a:endParaRPr lang="th-TH" smtClean="0">
              <a:solidFill>
                <a:schemeClr val="tx2"/>
              </a:solidFill>
            </a:endParaRPr>
          </a:p>
        </p:txBody>
      </p:sp>
      <p:pic>
        <p:nvPicPr>
          <p:cNvPr id="65541" name="Picture 4" descr="DL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3284538"/>
            <a:ext cx="30956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6C1ACF-32F7-408C-8C82-A7DD0422D7DF}" type="slidenum">
              <a:rPr lang="en-US"/>
              <a:pPr/>
              <a:t>62</a:t>
            </a:fld>
            <a:endParaRPr lang="th-TH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Speaker</a:t>
            </a:r>
            <a:endParaRPr lang="th-TH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916113"/>
            <a:ext cx="4902200" cy="4114800"/>
          </a:xfrm>
        </p:spPr>
        <p:txBody>
          <a:bodyPr/>
          <a:lstStyle/>
          <a:p>
            <a:pPr algn="thaiDist" eaLnBrk="1" hangingPunct="1"/>
            <a:r>
              <a:rPr lang="th-TH" smtClean="0">
                <a:solidFill>
                  <a:schemeClr val="tx2"/>
                </a:solidFill>
                <a:latin typeface="Angsana New" pitchFamily="18" charset="-34"/>
              </a:rPr>
              <a:t>เป็นอุปกรณ์แสดงผลด้วยเสียง</a:t>
            </a:r>
          </a:p>
          <a:p>
            <a:pPr algn="thaiDist" eaLnBrk="1" hangingPunct="1"/>
            <a:r>
              <a:rPr lang="th-TH" smtClean="0">
                <a:solidFill>
                  <a:schemeClr val="tx2"/>
                </a:solidFill>
                <a:latin typeface="Angsana New" pitchFamily="18" charset="-34"/>
              </a:rPr>
              <a:t>รับข้อมูลที่เป็นเสียงสังเคราะห์จาก </a:t>
            </a:r>
            <a:r>
              <a:rPr lang="en-US" smtClean="0">
                <a:solidFill>
                  <a:schemeClr val="tx2"/>
                </a:solidFill>
                <a:latin typeface="Angsana New" pitchFamily="18" charset="-34"/>
              </a:rPr>
              <a:t>Sound Card </a:t>
            </a:r>
            <a:r>
              <a:rPr lang="th-TH" smtClean="0">
                <a:solidFill>
                  <a:schemeClr val="tx2"/>
                </a:solidFill>
                <a:latin typeface="Angsana New" pitchFamily="18" charset="-34"/>
              </a:rPr>
              <a:t>มาแสดงผล</a:t>
            </a:r>
          </a:p>
          <a:p>
            <a:pPr algn="thaiDist" eaLnBrk="1" hangingPunct="1"/>
            <a:r>
              <a:rPr lang="th-TH" smtClean="0">
                <a:solidFill>
                  <a:schemeClr val="tx2"/>
                </a:solidFill>
                <a:latin typeface="Angsana New" pitchFamily="18" charset="-34"/>
              </a:rPr>
              <a:t>สามารถเพิ่ม </a:t>
            </a:r>
            <a:r>
              <a:rPr lang="en-US" smtClean="0">
                <a:solidFill>
                  <a:schemeClr val="tx2"/>
                </a:solidFill>
                <a:latin typeface="Angsana New" pitchFamily="18" charset="-34"/>
              </a:rPr>
              <a:t>Accessories </a:t>
            </a:r>
            <a:r>
              <a:rPr lang="th-TH" smtClean="0">
                <a:solidFill>
                  <a:schemeClr val="tx2"/>
                </a:solidFill>
                <a:latin typeface="Angsana New" pitchFamily="18" charset="-34"/>
              </a:rPr>
              <a:t>ต่าง ๆ เช่น </a:t>
            </a:r>
            <a:r>
              <a:rPr lang="en-US" smtClean="0">
                <a:solidFill>
                  <a:schemeClr val="tx2"/>
                </a:solidFill>
                <a:latin typeface="Angsana New" pitchFamily="18" charset="-34"/>
              </a:rPr>
              <a:t>Sub Woofer </a:t>
            </a:r>
            <a:r>
              <a:rPr lang="th-TH" smtClean="0">
                <a:solidFill>
                  <a:schemeClr val="tx2"/>
                </a:solidFill>
                <a:latin typeface="Angsana New" pitchFamily="18" charset="-34"/>
              </a:rPr>
              <a:t>เพื่อปรับแต่งให้คุณภาพของเสียงดีขึ้นได้</a:t>
            </a:r>
            <a:endParaRPr lang="en-US" smtClean="0">
              <a:solidFill>
                <a:schemeClr val="tx2"/>
              </a:solidFill>
              <a:latin typeface="Angsana New" pitchFamily="18" charset="-34"/>
            </a:endParaRPr>
          </a:p>
          <a:p>
            <a:pPr algn="thaiDist" eaLnBrk="1" hangingPunct="1">
              <a:buFont typeface="Wingdings" pitchFamily="2" charset="2"/>
              <a:buNone/>
            </a:pPr>
            <a:endParaRPr lang="th-TH" smtClean="0">
              <a:solidFill>
                <a:schemeClr val="tx2"/>
              </a:solidFill>
              <a:latin typeface="Angsana New" pitchFamily="18" charset="-34"/>
            </a:endParaRPr>
          </a:p>
        </p:txBody>
      </p:sp>
      <p:pic>
        <p:nvPicPr>
          <p:cNvPr id="66565" name="Picture 4" descr="Speak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292600"/>
            <a:ext cx="266541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1D2D1A-74E5-4E83-90DD-7A0538A6B50C}" type="slidenum">
              <a:rPr lang="en-US"/>
              <a:pPr/>
              <a:t>63</a:t>
            </a:fld>
            <a:endParaRPr lang="th-TH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Headphone</a:t>
            </a:r>
            <a:endParaRPr lang="th-TH" smtClean="0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989138"/>
            <a:ext cx="4973637" cy="4114800"/>
          </a:xfrm>
        </p:spPr>
        <p:txBody>
          <a:bodyPr/>
          <a:lstStyle/>
          <a:p>
            <a:pPr algn="thaiDist" eaLnBrk="1" hangingPunct="1"/>
            <a:r>
              <a:rPr lang="th-TH" smtClean="0">
                <a:solidFill>
                  <a:schemeClr val="tx2"/>
                </a:solidFill>
                <a:latin typeface="Angsana New" pitchFamily="18" charset="-34"/>
              </a:rPr>
              <a:t>เป็นอุปกรณ์แสดงผลด้วยเสียงชนิดหนึ่ง</a:t>
            </a:r>
          </a:p>
          <a:p>
            <a:pPr algn="thaiDist" eaLnBrk="1" hangingPunct="1"/>
            <a:r>
              <a:rPr lang="th-TH" smtClean="0">
                <a:solidFill>
                  <a:schemeClr val="tx2"/>
                </a:solidFill>
                <a:latin typeface="Angsana New" pitchFamily="18" charset="-34"/>
              </a:rPr>
              <a:t>มีลักษณะการทำงานคล้าย ๆ กับ </a:t>
            </a:r>
            <a:r>
              <a:rPr lang="en-US" smtClean="0">
                <a:solidFill>
                  <a:schemeClr val="tx2"/>
                </a:solidFill>
                <a:latin typeface="Angsana New" pitchFamily="18" charset="-34"/>
              </a:rPr>
              <a:t>Speaker</a:t>
            </a:r>
          </a:p>
          <a:p>
            <a:pPr algn="thaiDist" eaLnBrk="1" hangingPunct="1"/>
            <a:r>
              <a:rPr lang="th-TH" smtClean="0">
                <a:solidFill>
                  <a:schemeClr val="tx2"/>
                </a:solidFill>
                <a:latin typeface="Angsana New" pitchFamily="18" charset="-34"/>
              </a:rPr>
              <a:t>บางรุ่นสามารถเพิ่ม </a:t>
            </a:r>
            <a:r>
              <a:rPr lang="en-US" smtClean="0">
                <a:solidFill>
                  <a:schemeClr val="tx2"/>
                </a:solidFill>
                <a:latin typeface="Angsana New" pitchFamily="18" charset="-34"/>
              </a:rPr>
              <a:t>Microphone </a:t>
            </a:r>
            <a:r>
              <a:rPr lang="th-TH" smtClean="0">
                <a:solidFill>
                  <a:schemeClr val="tx2"/>
                </a:solidFill>
                <a:latin typeface="Angsana New" pitchFamily="18" charset="-34"/>
              </a:rPr>
              <a:t>เป็น </a:t>
            </a:r>
            <a:r>
              <a:rPr lang="en-US" smtClean="0">
                <a:solidFill>
                  <a:schemeClr val="tx2"/>
                </a:solidFill>
                <a:latin typeface="Angsana New" pitchFamily="18" charset="-34"/>
              </a:rPr>
              <a:t>Input Device </a:t>
            </a:r>
            <a:r>
              <a:rPr lang="th-TH" smtClean="0">
                <a:solidFill>
                  <a:schemeClr val="tx2"/>
                </a:solidFill>
                <a:latin typeface="Angsana New" pitchFamily="18" charset="-34"/>
              </a:rPr>
              <a:t>ชนิดหนึ่งได้</a:t>
            </a:r>
          </a:p>
        </p:txBody>
      </p:sp>
      <p:pic>
        <p:nvPicPr>
          <p:cNvPr id="67589" name="Picture 4" descr="Headph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3860800"/>
            <a:ext cx="220345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198FA5-95CA-479D-AC15-EC0B8E8D3646}" type="slidenum">
              <a:rPr lang="en-US"/>
              <a:pPr/>
              <a:t>64</a:t>
            </a:fld>
            <a:endParaRPr lang="th-TH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หน่วยความจำ </a:t>
            </a:r>
            <a:r>
              <a:rPr lang="en-US" smtClean="0"/>
              <a:t>(Memory Unit)</a:t>
            </a:r>
            <a:endParaRPr lang="th-TH" smtClean="0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35150"/>
            <a:ext cx="7772400" cy="41148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</a:rPr>
              <a:t>		</a:t>
            </a:r>
            <a:r>
              <a:rPr lang="th-TH" smtClean="0">
                <a:solidFill>
                  <a:schemeClr val="tx2"/>
                </a:solidFill>
              </a:rPr>
              <a:t>ทำหน้าที่เก็บข้อมูล หรือชุดคำสั่งต่าง ๆ ที่ได้รับจากภายนอกเข้ามาเก็บไว้เพื่อรอการประมวลผล รวมทั้งยังเก็บผลลัพธ์ที่ประมวลผลได้ไว้รอการแสดงผลด้วย</a:t>
            </a:r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2897188" y="37306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2844800" y="3644900"/>
            <a:ext cx="3295650" cy="17367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400"/>
          </a:p>
          <a:p>
            <a:pPr algn="ctr"/>
            <a:r>
              <a:rPr lang="en-US" sz="2400"/>
              <a:t>Central processing Unit</a:t>
            </a:r>
          </a:p>
          <a:p>
            <a:pPr algn="ctr"/>
            <a:r>
              <a:rPr lang="th-TH"/>
              <a:t>Arithmetic and Logic Unit</a:t>
            </a:r>
            <a:r>
              <a:rPr lang="th-TH" sz="1400"/>
              <a:t> </a:t>
            </a:r>
            <a:r>
              <a:rPr lang="en-US" sz="2400"/>
              <a:t> </a:t>
            </a:r>
          </a:p>
          <a:p>
            <a:pPr algn="ctr"/>
            <a:r>
              <a:rPr lang="en-US"/>
              <a:t>Control Unit</a:t>
            </a:r>
            <a:endParaRPr lang="th-TH"/>
          </a:p>
          <a:p>
            <a:pPr algn="ctr"/>
            <a:endParaRPr lang="th-TH"/>
          </a:p>
        </p:txBody>
      </p:sp>
      <p:sp>
        <p:nvSpPr>
          <p:cNvPr id="68615" name="Rectangle 6"/>
          <p:cNvSpPr>
            <a:spLocks noChangeArrowheads="1"/>
          </p:cNvSpPr>
          <p:nvPr/>
        </p:nvSpPr>
        <p:spPr bwMode="auto">
          <a:xfrm>
            <a:off x="2628900" y="3429000"/>
            <a:ext cx="3671888" cy="208756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2628900" y="5797550"/>
            <a:ext cx="3744913" cy="822325"/>
          </a:xfrm>
          <a:prstGeom prst="rect">
            <a:avLst/>
          </a:prstGeom>
          <a:solidFill>
            <a:srgbClr val="89FFE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Memory Unit</a:t>
            </a:r>
          </a:p>
          <a:p>
            <a:pPr algn="ctr"/>
            <a:r>
              <a:rPr lang="en-US" sz="1400"/>
              <a:t>Main Memory</a:t>
            </a:r>
          </a:p>
          <a:p>
            <a:pPr algn="ctr"/>
            <a:r>
              <a:rPr lang="en-US" sz="1400"/>
              <a:t>Secondary Memory</a:t>
            </a:r>
            <a:endParaRPr lang="th-TH" sz="1400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V="1">
            <a:off x="3565525" y="5445125"/>
            <a:ext cx="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5437188" y="5445125"/>
            <a:ext cx="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C6F723-80B3-467A-8A7D-4F0AA9F9F843}" type="slidenum">
              <a:rPr lang="en-US"/>
              <a:pPr/>
              <a:t>65</a:t>
            </a:fld>
            <a:endParaRPr lang="th-TH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หน่วยความจำหลัก (</a:t>
            </a:r>
            <a:r>
              <a:rPr lang="en-US" smtClean="0"/>
              <a:t>Main Memory)</a:t>
            </a:r>
            <a:endParaRPr lang="th-TH" smtClean="0"/>
          </a:p>
        </p:txBody>
      </p:sp>
      <p:pic>
        <p:nvPicPr>
          <p:cNvPr id="69636" name="Picture 4" descr="SDram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005263"/>
            <a:ext cx="377983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r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205038"/>
            <a:ext cx="2592387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Line 7"/>
          <p:cNvSpPr>
            <a:spLocks noChangeShapeType="1"/>
          </p:cNvSpPr>
          <p:nvPr/>
        </p:nvSpPr>
        <p:spPr bwMode="auto">
          <a:xfrm flipH="1">
            <a:off x="3851275" y="2852738"/>
            <a:ext cx="18732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39" name="Line 8"/>
          <p:cNvSpPr>
            <a:spLocks noChangeShapeType="1"/>
          </p:cNvSpPr>
          <p:nvPr/>
        </p:nvSpPr>
        <p:spPr bwMode="auto">
          <a:xfrm>
            <a:off x="2843213" y="5589588"/>
            <a:ext cx="2376487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40" name="Text Box 9"/>
          <p:cNvSpPr txBox="1">
            <a:spLocks noChangeArrowheads="1"/>
          </p:cNvSpPr>
          <p:nvPr/>
        </p:nvSpPr>
        <p:spPr bwMode="auto">
          <a:xfrm>
            <a:off x="5703888" y="2582863"/>
            <a:ext cx="2822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1. ROM</a:t>
            </a:r>
          </a:p>
          <a:p>
            <a:r>
              <a:rPr lang="en-US" sz="2000"/>
              <a:t>    (Read Only Memory)</a:t>
            </a:r>
            <a:endParaRPr lang="th-TH" sz="2000"/>
          </a:p>
        </p:txBody>
      </p:sp>
      <p:sp>
        <p:nvSpPr>
          <p:cNvPr id="69641" name="Text Box 10"/>
          <p:cNvSpPr txBox="1">
            <a:spLocks noChangeArrowheads="1"/>
          </p:cNvSpPr>
          <p:nvPr/>
        </p:nvSpPr>
        <p:spPr bwMode="auto">
          <a:xfrm>
            <a:off x="323850" y="5248275"/>
            <a:ext cx="3341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2. RAM</a:t>
            </a:r>
          </a:p>
          <a:p>
            <a:r>
              <a:rPr lang="en-US" sz="2000"/>
              <a:t>   (Random Access Memory)</a:t>
            </a:r>
            <a:endParaRPr lang="th-TH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72305D-F91F-43F3-9437-D438F6DEF659}" type="slidenum">
              <a:rPr lang="en-US"/>
              <a:pPr/>
              <a:t>66</a:t>
            </a:fld>
            <a:endParaRPr lang="th-TH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ROM </a:t>
            </a:r>
            <a:endParaRPr lang="th-TH" smtClean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2017713"/>
            <a:ext cx="7916863" cy="41148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</a:rPr>
              <a:t>		</a:t>
            </a:r>
            <a:r>
              <a:rPr lang="th-TH" smtClean="0">
                <a:solidFill>
                  <a:schemeClr val="tx2"/>
                </a:solidFill>
              </a:rPr>
              <a:t>เป็นหน่วยความจำที่บันทึกสารสนเทศ หรือคำสั่งเริ่มต้น (</a:t>
            </a:r>
            <a:r>
              <a:rPr lang="en-US" smtClean="0">
                <a:solidFill>
                  <a:schemeClr val="tx2"/>
                </a:solidFill>
              </a:rPr>
              <a:t>Start up) </a:t>
            </a:r>
            <a:r>
              <a:rPr lang="th-TH" smtClean="0">
                <a:solidFill>
                  <a:schemeClr val="tx2"/>
                </a:solidFill>
              </a:rPr>
              <a:t>ของระบบ ซึ่งสารสนเทศ หรือข้อมูลทั้งหมดจะถูกบันทึกมาจากโรงงานผู้ผลิต สามารถอ่านได้แต่ไม่สามารถแก้ไขได้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55292F-50A3-449C-910B-4C8A74CBF793}" type="slidenum">
              <a:rPr lang="en-US"/>
              <a:pPr/>
              <a:t>67</a:t>
            </a:fld>
            <a:endParaRPr lang="th-TH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ข้อดีของ </a:t>
            </a:r>
            <a:r>
              <a:rPr lang="en-US" smtClean="0"/>
              <a:t>ROM</a:t>
            </a:r>
            <a:endParaRPr lang="th-TH" smtClean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smtClean="0">
                <a:solidFill>
                  <a:schemeClr val="tx2"/>
                </a:solidFill>
              </a:rPr>
              <a:t>ข้อมูลจะไม่ถูกลบหายไป ถึงแม้ว่าจะปิดเครื่องคอมพิวเตอร์ หรือไม่มีกระแสไฟฟ้าหล่อเลี้ยง</a:t>
            </a:r>
          </a:p>
        </p:txBody>
      </p:sp>
      <p:pic>
        <p:nvPicPr>
          <p:cNvPr id="71685" name="Picture 4" descr="r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743325"/>
            <a:ext cx="2592387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Line 5"/>
          <p:cNvSpPr>
            <a:spLocks noChangeShapeType="1"/>
          </p:cNvSpPr>
          <p:nvPr/>
        </p:nvSpPr>
        <p:spPr bwMode="auto">
          <a:xfrm flipH="1">
            <a:off x="3851275" y="4391025"/>
            <a:ext cx="18732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687" name="Text Box 6"/>
          <p:cNvSpPr txBox="1">
            <a:spLocks noChangeArrowheads="1"/>
          </p:cNvSpPr>
          <p:nvPr/>
        </p:nvSpPr>
        <p:spPr bwMode="auto">
          <a:xfrm>
            <a:off x="5703888" y="4121150"/>
            <a:ext cx="2505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ROM</a:t>
            </a:r>
          </a:p>
          <a:p>
            <a:r>
              <a:rPr lang="en-US" sz="2000"/>
              <a:t>(Read Only Memory)</a:t>
            </a:r>
            <a:endParaRPr lang="th-TH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762C08-5D82-40C9-BD66-093AA3BBD5A0}" type="slidenum">
              <a:rPr lang="en-US"/>
              <a:pPr/>
              <a:t>68</a:t>
            </a:fld>
            <a:endParaRPr lang="th-TH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539750" y="2060575"/>
            <a:ext cx="8142288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chemeClr val="tx2"/>
                </a:solidFill>
                <a:latin typeface="Angsana New" pitchFamily="18" charset="-34"/>
              </a:rPr>
              <a:t>ROM </a:t>
            </a:r>
            <a:r>
              <a:rPr lang="th-TH" sz="3200">
                <a:solidFill>
                  <a:schemeClr val="tx2"/>
                </a:solidFill>
                <a:latin typeface="Angsana New" pitchFamily="18" charset="-34"/>
              </a:rPr>
              <a:t>แบ่งออกได้เป็น 4  ประเภท </a:t>
            </a:r>
          </a:p>
          <a:p>
            <a:pPr eaLnBrk="0" hangingPunct="0"/>
            <a:endParaRPr lang="th-TH" sz="3200">
              <a:solidFill>
                <a:schemeClr val="tx2"/>
              </a:solidFill>
              <a:latin typeface="Angsana New" pitchFamily="18" charset="-34"/>
            </a:endParaRPr>
          </a:p>
          <a:p>
            <a:pPr eaLnBrk="0" hangingPunct="0"/>
            <a:r>
              <a:rPr lang="th-TH" sz="3200">
                <a:solidFill>
                  <a:schemeClr val="tx2"/>
                </a:solidFill>
                <a:latin typeface="Angsana New" pitchFamily="18" charset="-34"/>
              </a:rPr>
              <a:t>    1.1 </a:t>
            </a:r>
            <a:r>
              <a:rPr lang="en-US" sz="3200">
                <a:solidFill>
                  <a:schemeClr val="tx2"/>
                </a:solidFill>
                <a:latin typeface="Angsana New" pitchFamily="18" charset="-34"/>
              </a:rPr>
              <a:t>Prom : Programmable Read Only Memory </a:t>
            </a:r>
            <a:r>
              <a:rPr lang="th-TH" sz="3200">
                <a:solidFill>
                  <a:schemeClr val="tx2"/>
                </a:solidFill>
                <a:latin typeface="Angsana New" pitchFamily="18" charset="-34"/>
              </a:rPr>
              <a:t>แก้ไขที่โรงงานได้ 1 ครั้ง</a:t>
            </a:r>
          </a:p>
          <a:p>
            <a:pPr eaLnBrk="0" hangingPunct="0"/>
            <a:r>
              <a:rPr lang="th-TH" sz="3200">
                <a:solidFill>
                  <a:schemeClr val="tx2"/>
                </a:solidFill>
                <a:latin typeface="Angsana New" pitchFamily="18" charset="-34"/>
              </a:rPr>
              <a:t>    1.2 </a:t>
            </a:r>
            <a:r>
              <a:rPr lang="en-US" sz="3200">
                <a:solidFill>
                  <a:schemeClr val="tx2"/>
                </a:solidFill>
                <a:latin typeface="Angsana New" pitchFamily="18" charset="-34"/>
              </a:rPr>
              <a:t>EProm : Erasable Programmable Read Only Memory </a:t>
            </a:r>
          </a:p>
          <a:p>
            <a:pPr eaLnBrk="0" hangingPunct="0"/>
            <a:r>
              <a:rPr lang="en-US" sz="3200">
                <a:solidFill>
                  <a:schemeClr val="tx2"/>
                </a:solidFill>
                <a:latin typeface="Angsana New" pitchFamily="18" charset="-34"/>
              </a:rPr>
              <a:t>          </a:t>
            </a:r>
            <a:r>
              <a:rPr lang="th-TH" sz="3200">
                <a:solidFill>
                  <a:schemeClr val="tx2"/>
                </a:solidFill>
                <a:latin typeface="Angsana New" pitchFamily="18" charset="-34"/>
              </a:rPr>
              <a:t>แก้ไขโดยใช้แสงอุลตร้าไวโอเล็ต</a:t>
            </a:r>
          </a:p>
          <a:p>
            <a:pPr eaLnBrk="0" hangingPunct="0"/>
            <a:r>
              <a:rPr lang="th-TH" sz="3200">
                <a:solidFill>
                  <a:schemeClr val="tx2"/>
                </a:solidFill>
                <a:latin typeface="Angsana New" pitchFamily="18" charset="-34"/>
              </a:rPr>
              <a:t>     1.3 </a:t>
            </a:r>
            <a:r>
              <a:rPr lang="en-US" sz="3200">
                <a:solidFill>
                  <a:schemeClr val="tx2"/>
                </a:solidFill>
                <a:latin typeface="Angsana New" pitchFamily="18" charset="-34"/>
              </a:rPr>
              <a:t>EEProm : Electronic Erasable Programmable Read Only Memory </a:t>
            </a:r>
          </a:p>
          <a:p>
            <a:pPr eaLnBrk="0" hangingPunct="0"/>
            <a:r>
              <a:rPr lang="en-US" sz="3200">
                <a:solidFill>
                  <a:schemeClr val="tx2"/>
                </a:solidFill>
                <a:latin typeface="Angsana New" pitchFamily="18" charset="-34"/>
              </a:rPr>
              <a:t>         </a:t>
            </a:r>
            <a:r>
              <a:rPr lang="th-TH" sz="3200">
                <a:solidFill>
                  <a:schemeClr val="tx2"/>
                </a:solidFill>
                <a:latin typeface="Angsana New" pitchFamily="18" charset="-34"/>
              </a:rPr>
              <a:t>แก้ไขโดยใช้แรงดันไฟฟ้า</a:t>
            </a:r>
          </a:p>
          <a:p>
            <a:pPr eaLnBrk="0" hangingPunct="0"/>
            <a:r>
              <a:rPr lang="th-TH" sz="3200">
                <a:solidFill>
                  <a:schemeClr val="tx2"/>
                </a:solidFill>
                <a:latin typeface="Angsana New" pitchFamily="18" charset="-34"/>
              </a:rPr>
              <a:t>     1.4 </a:t>
            </a:r>
            <a:r>
              <a:rPr lang="en-US" sz="3200">
                <a:solidFill>
                  <a:schemeClr val="tx2"/>
                </a:solidFill>
                <a:latin typeface="Angsana New" pitchFamily="18" charset="-34"/>
              </a:rPr>
              <a:t>Flash Rom </a:t>
            </a:r>
            <a:r>
              <a:rPr lang="th-TH" sz="3200">
                <a:solidFill>
                  <a:schemeClr val="tx2"/>
                </a:solidFill>
                <a:latin typeface="Angsana New" pitchFamily="18" charset="-34"/>
              </a:rPr>
              <a:t>แก้ไขได้หลายครั้ง เป็น </a:t>
            </a:r>
            <a:r>
              <a:rPr lang="en-US" sz="3200">
                <a:solidFill>
                  <a:schemeClr val="tx2"/>
                </a:solidFill>
                <a:latin typeface="Angsana New" pitchFamily="18" charset="-34"/>
              </a:rPr>
              <a:t>Rom </a:t>
            </a:r>
            <a:r>
              <a:rPr lang="th-TH" sz="3200">
                <a:solidFill>
                  <a:schemeClr val="tx2"/>
                </a:solidFill>
                <a:latin typeface="Angsana New" pitchFamily="18" charset="-34"/>
              </a:rPr>
              <a:t>แบบที่ใช้ทั่วไปในขณะนี้ </a:t>
            </a:r>
          </a:p>
          <a:p>
            <a:pPr eaLnBrk="0" hangingPunct="0"/>
            <a:endParaRPr lang="th-TH" sz="3200">
              <a:solidFill>
                <a:schemeClr val="tx2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E5A9E4-64B8-4D37-877B-61AC2521D0AC}" type="slidenum">
              <a:rPr lang="en-US"/>
              <a:pPr/>
              <a:t>69</a:t>
            </a:fld>
            <a:endParaRPr lang="th-TH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RAM</a:t>
            </a:r>
            <a:endParaRPr lang="th-TH" smtClean="0"/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060575"/>
            <a:ext cx="7772400" cy="41148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</a:rPr>
              <a:t>		</a:t>
            </a:r>
            <a:r>
              <a:rPr lang="th-TH" smtClean="0">
                <a:solidFill>
                  <a:schemeClr val="tx2"/>
                </a:solidFill>
              </a:rPr>
              <a:t>หน่วยความจำชนิดนี้ จะสามารถเก็บข้อมูลได้เฉพาะเวลาที่มีกระแสไฟฟ้าหล่อเลี้ยงเท่านั้นเมื่อใดก็ตามที่ไม่มีกระแสไฟฟ้า มาเลี้ยงข้อมูลที่อยู่ภายในหน่วยความจำจะหายไปทันที หน่วยความจำแรม ทำหน้าที่เก็บชุดคำสั่งและข้อมูลที่ระบบคอมพิวเตอร์กำลังทำงานอยู่ด้วย ไม่ว่าจะเป็นการนำเข้าข้อมูล (</a:t>
            </a:r>
            <a:r>
              <a:rPr lang="en-US" smtClean="0">
                <a:solidFill>
                  <a:schemeClr val="tx2"/>
                </a:solidFill>
              </a:rPr>
              <a:t>Input</a:t>
            </a:r>
            <a:r>
              <a:rPr lang="th-TH" smtClean="0">
                <a:solidFill>
                  <a:schemeClr val="tx2"/>
                </a:solidFill>
              </a:rPr>
              <a:t>) หรือ การนำออกข้อมูล (</a:t>
            </a:r>
            <a:r>
              <a:rPr lang="en-US" smtClean="0">
                <a:solidFill>
                  <a:schemeClr val="tx2"/>
                </a:solidFill>
              </a:rPr>
              <a:t>Output</a:t>
            </a:r>
            <a:r>
              <a:rPr lang="th-TH" smtClean="0">
                <a:solidFill>
                  <a:schemeClr val="tx2"/>
                </a:solidFill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87448F-1A22-4F0E-BDDD-B69DE8172AE8}" type="slidenum">
              <a:rPr lang="en-US"/>
              <a:pPr/>
              <a:t>7</a:t>
            </a:fld>
            <a:endParaRPr lang="th-TH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อุปกรณ์รับข้อมูลเข้า (</a:t>
            </a:r>
            <a:r>
              <a:rPr lang="en-US" smtClean="0"/>
              <a:t>Input Devices)</a:t>
            </a:r>
            <a:endParaRPr lang="th-TH" smtClean="0"/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87450" y="2060575"/>
            <a:ext cx="3816350" cy="4608513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Keyboard</a:t>
            </a:r>
          </a:p>
          <a:p>
            <a:pPr eaLnBrk="1" hangingPunct="1"/>
            <a:r>
              <a:rPr lang="en-US" smtClean="0"/>
              <a:t>Mouse</a:t>
            </a:r>
          </a:p>
          <a:p>
            <a:pPr eaLnBrk="1" hangingPunct="1"/>
            <a:r>
              <a:rPr lang="en-US" smtClean="0"/>
              <a:t>Trackball</a:t>
            </a:r>
          </a:p>
          <a:p>
            <a:pPr eaLnBrk="1" hangingPunct="1"/>
            <a:r>
              <a:rPr lang="en-US" smtClean="0"/>
              <a:t>Touch Pad (Track Pad)</a:t>
            </a:r>
          </a:p>
          <a:p>
            <a:pPr eaLnBrk="1" hangingPunct="1"/>
            <a:r>
              <a:rPr lang="en-US" smtClean="0"/>
              <a:t>Pointing Stick</a:t>
            </a:r>
          </a:p>
          <a:p>
            <a:pPr eaLnBrk="1" hangingPunct="1"/>
            <a:r>
              <a:rPr lang="en-US" smtClean="0"/>
              <a:t>Light Pen</a:t>
            </a:r>
          </a:p>
          <a:p>
            <a:pPr eaLnBrk="1" hangingPunct="1"/>
            <a:r>
              <a:rPr lang="en-US" smtClean="0"/>
              <a:t>Stylus</a:t>
            </a:r>
            <a:endParaRPr lang="th-TH" smtClean="0"/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5003800" y="2060575"/>
            <a:ext cx="38163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3200"/>
              <a:t>Joystick ,Wheel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3200"/>
              <a:t>Microphone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3200"/>
              <a:t>Scanner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3200"/>
              <a:t>Digital Camera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3200"/>
              <a:t>Video PC Camera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3200"/>
              <a:t>Digitizer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3200"/>
              <a:t>Terminal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3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th-TH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90975E-4917-4F32-B499-2921745B7E95}" type="slidenum">
              <a:rPr lang="en-US"/>
              <a:pPr/>
              <a:t>70</a:t>
            </a:fld>
            <a:endParaRPr lang="th-TH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17713"/>
            <a:ext cx="8559800" cy="41148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2"/>
                </a:solidFill>
                <a:latin typeface="Angsana New" pitchFamily="18" charset="-34"/>
              </a:rPr>
              <a:t>RAM : Random Access Memory </a:t>
            </a:r>
            <a:r>
              <a:rPr lang="th-TH" sz="3600" smtClean="0">
                <a:solidFill>
                  <a:schemeClr val="tx2"/>
                </a:solidFill>
                <a:latin typeface="Angsana New" pitchFamily="18" charset="-34"/>
              </a:rPr>
              <a:t>หน่วยความจำหลักที่ต้องมีไฟเลี้ยงตลอด (</a:t>
            </a:r>
            <a:r>
              <a:rPr lang="en-US" sz="3600" smtClean="0">
                <a:solidFill>
                  <a:schemeClr val="tx2"/>
                </a:solidFill>
                <a:latin typeface="Angsana New" pitchFamily="18" charset="-34"/>
              </a:rPr>
              <a:t>Volatile) </a:t>
            </a:r>
            <a:r>
              <a:rPr lang="th-TH" sz="3600" smtClean="0">
                <a:solidFill>
                  <a:schemeClr val="tx2"/>
                </a:solidFill>
                <a:latin typeface="Angsana New" pitchFamily="18" charset="-34"/>
              </a:rPr>
              <a:t>แบ่งย่อยได้อีกเป็น</a:t>
            </a:r>
            <a:r>
              <a:rPr lang="en-US" sz="3600" smtClean="0">
                <a:solidFill>
                  <a:schemeClr val="tx2"/>
                </a:solidFill>
                <a:latin typeface="Angsana New" pitchFamily="18" charset="-34"/>
              </a:rPr>
              <a:t> 2 </a:t>
            </a:r>
            <a:r>
              <a:rPr lang="th-TH" sz="3600" smtClean="0">
                <a:solidFill>
                  <a:schemeClr val="tx2"/>
                </a:solidFill>
                <a:latin typeface="Angsana New" pitchFamily="18" charset="-34"/>
              </a:rPr>
              <a:t>แบบ</a:t>
            </a:r>
          </a:p>
          <a:p>
            <a:pPr eaLnBrk="1" hangingPunct="1"/>
            <a:r>
              <a:rPr lang="th-TH" sz="3600" smtClean="0">
                <a:solidFill>
                  <a:schemeClr val="tx2"/>
                </a:solidFill>
                <a:latin typeface="Angsana New" pitchFamily="18" charset="-34"/>
              </a:rPr>
              <a:t>    1.1 </a:t>
            </a:r>
            <a:r>
              <a:rPr lang="en-US" sz="3600" smtClean="0">
                <a:solidFill>
                  <a:schemeClr val="tx2"/>
                </a:solidFill>
                <a:latin typeface="Angsana New" pitchFamily="18" charset="-34"/>
              </a:rPr>
              <a:t>Static Ram </a:t>
            </a:r>
            <a:r>
              <a:rPr lang="th-TH" sz="3600" smtClean="0">
                <a:solidFill>
                  <a:schemeClr val="tx2"/>
                </a:solidFill>
                <a:latin typeface="Angsana New" pitchFamily="18" charset="-34"/>
              </a:rPr>
              <a:t>ไม่ต้องมีการ </a:t>
            </a:r>
            <a:r>
              <a:rPr lang="en-US" sz="3600" smtClean="0">
                <a:solidFill>
                  <a:schemeClr val="tx2"/>
                </a:solidFill>
                <a:latin typeface="Angsana New" pitchFamily="18" charset="-34"/>
              </a:rPr>
              <a:t>Refresh </a:t>
            </a:r>
            <a:r>
              <a:rPr lang="th-TH" sz="3600" smtClean="0">
                <a:solidFill>
                  <a:schemeClr val="tx2"/>
                </a:solidFill>
                <a:latin typeface="Angsana New" pitchFamily="18" charset="-34"/>
              </a:rPr>
              <a:t>ข้อมูล ทำงานเร็ว แต่ราคา  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600" smtClean="0">
                <a:solidFill>
                  <a:schemeClr val="tx2"/>
                </a:solidFill>
                <a:latin typeface="Angsana New" pitchFamily="18" charset="-34"/>
              </a:rPr>
              <a:t>               แพง นำมาทำเป็น </a:t>
            </a:r>
            <a:r>
              <a:rPr lang="en-US" sz="3600" smtClean="0">
                <a:solidFill>
                  <a:schemeClr val="tx2"/>
                </a:solidFill>
                <a:latin typeface="Angsana New" pitchFamily="18" charset="-34"/>
              </a:rPr>
              <a:t>Cache Memory</a:t>
            </a:r>
          </a:p>
          <a:p>
            <a:pPr eaLnBrk="1" hangingPunct="1"/>
            <a:r>
              <a:rPr lang="en-US" sz="3600" smtClean="0">
                <a:solidFill>
                  <a:schemeClr val="tx2"/>
                </a:solidFill>
                <a:latin typeface="Angsana New" pitchFamily="18" charset="-34"/>
              </a:rPr>
              <a:t>    1.2 Dynamic Ram </a:t>
            </a:r>
            <a:r>
              <a:rPr lang="th-TH" sz="3600" smtClean="0">
                <a:solidFill>
                  <a:schemeClr val="tx2"/>
                </a:solidFill>
                <a:latin typeface="Angsana New" pitchFamily="18" charset="-34"/>
              </a:rPr>
              <a:t>ต้องมีการ </a:t>
            </a:r>
            <a:r>
              <a:rPr lang="en-US" sz="3600" smtClean="0">
                <a:solidFill>
                  <a:schemeClr val="tx2"/>
                </a:solidFill>
                <a:latin typeface="Angsana New" pitchFamily="18" charset="-34"/>
              </a:rPr>
              <a:t>Refresh </a:t>
            </a:r>
            <a:r>
              <a:rPr lang="th-TH" sz="3600" smtClean="0">
                <a:solidFill>
                  <a:schemeClr val="tx2"/>
                </a:solidFill>
                <a:latin typeface="Angsana New" pitchFamily="18" charset="-34"/>
              </a:rPr>
              <a:t>ข้อมูล ทำงานช้า แต่ราคา </a:t>
            </a:r>
            <a:br>
              <a:rPr lang="th-TH" sz="3600" smtClean="0">
                <a:solidFill>
                  <a:schemeClr val="tx2"/>
                </a:solidFill>
                <a:latin typeface="Angsana New" pitchFamily="18" charset="-34"/>
              </a:rPr>
            </a:br>
            <a:r>
              <a:rPr lang="th-TH" sz="3600" smtClean="0">
                <a:solidFill>
                  <a:schemeClr val="tx2"/>
                </a:solidFill>
                <a:latin typeface="Angsana New" pitchFamily="18" charset="-34"/>
              </a:rPr>
              <a:t>          ถูก</a:t>
            </a:r>
            <a:r>
              <a:rPr lang="en-US" sz="3600" smtClean="0">
                <a:solidFill>
                  <a:schemeClr val="tx2"/>
                </a:solidFill>
                <a:latin typeface="Angsana New" pitchFamily="18" charset="-34"/>
              </a:rPr>
              <a:t> </a:t>
            </a:r>
            <a:r>
              <a:rPr lang="th-TH" sz="3600" smtClean="0">
                <a:solidFill>
                  <a:schemeClr val="tx2"/>
                </a:solidFill>
                <a:latin typeface="Angsana New" pitchFamily="18" charset="-34"/>
              </a:rPr>
              <a:t>นำมาทำเป็น แรมในคอมพิวเตอร์</a:t>
            </a:r>
            <a:endParaRPr lang="en-US" sz="3600" smtClean="0">
              <a:solidFill>
                <a:schemeClr val="tx2"/>
              </a:solidFill>
              <a:latin typeface="Angsana New" pitchFamily="18" charset="-34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sz="3600" smtClean="0">
              <a:solidFill>
                <a:schemeClr val="tx2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12D840-60A3-4C3A-91D1-DD04841F0CFA}" type="slidenum">
              <a:rPr lang="en-US"/>
              <a:pPr/>
              <a:t>71</a:t>
            </a:fld>
            <a:endParaRPr lang="th-TH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ตาราง </a:t>
            </a:r>
            <a:r>
              <a:rPr lang="en-US" smtClean="0"/>
              <a:t>Access Time</a:t>
            </a:r>
            <a:endParaRPr lang="th-TH" smtClean="0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133600"/>
            <a:ext cx="4391025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31DB6-F20B-4B5F-B84E-0E3EA87F0EA1}" type="slidenum">
              <a:rPr lang="en-US"/>
              <a:pPr/>
              <a:t>72</a:t>
            </a:fld>
            <a:endParaRPr lang="th-TH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หน่วยความจำสำรอง </a:t>
            </a:r>
            <a:r>
              <a:rPr lang="en-US" sz="3600" smtClean="0"/>
              <a:t>(Secondary Memory)</a:t>
            </a:r>
            <a:r>
              <a:rPr lang="en-US" smtClean="0"/>
              <a:t> </a:t>
            </a:r>
            <a:endParaRPr lang="th-TH" smtClean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2017713"/>
            <a:ext cx="7772400" cy="41148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th-TH" smtClean="0">
                <a:solidFill>
                  <a:schemeClr val="tx2"/>
                </a:solidFill>
              </a:rPr>
              <a:t>		สื่อหรืออุปกรณ์ต่าง ๆ ที่ช่วยเสริมศักยภาพในการจัดเก็บข้อมูลให้กับเครื่องคอมพิวเตอร์ ทำให้สามารถเก็บข้อมูลได้มากขึ้น และสามารถเคลื่อนย้ายข้อมูลจากเครื่องหนึ่ง ไปอีกเครื่องหนึ่งได้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44FFE6-30D7-4B54-B27C-77A48E84B222}" type="slidenum">
              <a:rPr lang="en-US"/>
              <a:pPr/>
              <a:t>73</a:t>
            </a:fld>
            <a:endParaRPr lang="th-TH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Secondary Storage Device</a:t>
            </a:r>
            <a:endParaRPr lang="th-TH" smtClean="0"/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Floppy Disk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Hard Disk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Compact Disc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Removable Drive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Magnetic Tap &amp; Tap Drive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Memory Stick</a:t>
            </a:r>
            <a:endParaRPr lang="th-TH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430BFA-C0AB-4625-BAAA-72288D193F10}" type="slidenum">
              <a:rPr lang="en-US"/>
              <a:pPr/>
              <a:t>74</a:t>
            </a:fld>
            <a:endParaRPr lang="th-TH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Floppy Disk</a:t>
            </a:r>
            <a:endParaRPr lang="th-TH" smtClean="0"/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916113"/>
            <a:ext cx="4181475" cy="4114800"/>
          </a:xfrm>
        </p:spPr>
        <p:txBody>
          <a:bodyPr/>
          <a:lstStyle/>
          <a:p>
            <a:pPr eaLnBrk="1" hangingPunct="1"/>
            <a:r>
              <a:rPr lang="th-TH" smtClean="0"/>
              <a:t>ขนาด </a:t>
            </a:r>
            <a:r>
              <a:rPr lang="en-US" smtClean="0"/>
              <a:t>3.5” , 5” , 8”</a:t>
            </a:r>
          </a:p>
          <a:p>
            <a:pPr eaLnBrk="1" hangingPunct="1"/>
            <a:r>
              <a:rPr lang="th-TH" smtClean="0"/>
              <a:t>บันทึกข้อมูลได้สูงสุด 1.44 </a:t>
            </a:r>
            <a:r>
              <a:rPr lang="en-US" smtClean="0"/>
              <a:t>MB</a:t>
            </a:r>
          </a:p>
          <a:p>
            <a:pPr eaLnBrk="1" hangingPunct="1"/>
            <a:r>
              <a:rPr lang="th-TH" smtClean="0"/>
              <a:t>มี 2 ชนิด คือ </a:t>
            </a:r>
            <a:r>
              <a:rPr lang="en-US" smtClean="0"/>
              <a:t>HD (High Density) &amp; DS (Double Side)</a:t>
            </a:r>
          </a:p>
          <a:p>
            <a:pPr eaLnBrk="1" hangingPunct="1"/>
            <a:r>
              <a:rPr lang="th-TH" smtClean="0"/>
              <a:t>ราคาถูก</a:t>
            </a:r>
          </a:p>
        </p:txBody>
      </p:sp>
      <p:pic>
        <p:nvPicPr>
          <p:cNvPr id="78853" name="Picture 4" descr="floppydi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060575"/>
            <a:ext cx="31702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C50960-FC9F-446E-8F22-B8BEBAD57D0F}" type="slidenum">
              <a:rPr lang="en-US"/>
              <a:pPr/>
              <a:t>75</a:t>
            </a:fld>
            <a:endParaRPr lang="th-TH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Hard Disk</a:t>
            </a:r>
            <a:endParaRPr lang="th-TH" smtClean="0"/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9663" y="2017713"/>
            <a:ext cx="4254500" cy="4435475"/>
          </a:xfrm>
        </p:spPr>
        <p:txBody>
          <a:bodyPr/>
          <a:lstStyle/>
          <a:p>
            <a:pPr algn="thaiDist" eaLnBrk="1" hangingPunct="1">
              <a:lnSpc>
                <a:spcPct val="90000"/>
              </a:lnSpc>
            </a:pPr>
            <a:r>
              <a:rPr lang="th-TH" smtClean="0"/>
              <a:t>ลักษณะเป็นกล่องสี่เหลี่ยม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mtClean="0"/>
              <a:t>มีจานแม่เหล็กเรียงซ้อนกันใน </a:t>
            </a:r>
            <a:r>
              <a:rPr lang="en-US" smtClean="0"/>
              <a:t>Spindle </a:t>
            </a:r>
            <a:r>
              <a:rPr lang="th-TH" smtClean="0"/>
              <a:t>หลายแผ่น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mtClean="0"/>
              <a:t>แผ่นแม่เหล็กแต่ละแผ่นบันทึกข้อมูลได้ 2 หน้า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mtClean="0"/>
              <a:t>ความเร็ววัดเป็น </a:t>
            </a:r>
            <a:r>
              <a:rPr lang="en-US" smtClean="0"/>
              <a:t>rpm (Round Per Minute)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mtClean="0"/>
              <a:t>มาตรฐานรับส่งข้อมูล </a:t>
            </a:r>
            <a:r>
              <a:rPr lang="en-US" smtClean="0"/>
              <a:t>Ultra DMA &amp; ATA</a:t>
            </a:r>
            <a:r>
              <a:rPr lang="th-TH" smtClean="0"/>
              <a:t> </a:t>
            </a:r>
          </a:p>
        </p:txBody>
      </p:sp>
      <p:pic>
        <p:nvPicPr>
          <p:cNvPr id="79877" name="Picture 4" descr="HARDDI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349500"/>
            <a:ext cx="3086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4AF8A1-DC17-4E38-B723-3C52C0FFDDC8}" type="slidenum">
              <a:rPr lang="en-US"/>
              <a:pPr/>
              <a:t>76</a:t>
            </a:fld>
            <a:endParaRPr lang="th-TH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แสดงการจัดวางอุปกรณ์ภายใน </a:t>
            </a:r>
            <a:r>
              <a:rPr lang="en-US" smtClean="0"/>
              <a:t>Hard Disk</a:t>
            </a:r>
            <a:endParaRPr lang="th-TH" smtClean="0"/>
          </a:p>
        </p:txBody>
      </p:sp>
      <p:pic>
        <p:nvPicPr>
          <p:cNvPr id="80900" name="Picture 4" descr="H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060575"/>
            <a:ext cx="58324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9D66BE-7D18-4005-864E-F4875896481E}" type="slidenum">
              <a:rPr lang="en-US"/>
              <a:pPr/>
              <a:t>77</a:t>
            </a:fld>
            <a:endParaRPr lang="th-TH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แสดงการจัดวางตำแหน่งหัวอ่าน </a:t>
            </a:r>
          </a:p>
        </p:txBody>
      </p:sp>
      <p:pic>
        <p:nvPicPr>
          <p:cNvPr id="81924" name="Picture 4" descr="H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05038"/>
            <a:ext cx="72009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63D3A5-FCB9-4B52-8A84-AF1EE867CE84}" type="slidenum">
              <a:rPr lang="en-US"/>
              <a:pPr/>
              <a:t>78</a:t>
            </a:fld>
            <a:endParaRPr lang="th-TH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ความจุของข้อมูล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ngsana New" pitchFamily="18" charset="-34"/>
              </a:rPr>
              <a:t>1</a:t>
            </a:r>
            <a:r>
              <a:rPr lang="th-TH" b="1" smtClean="0">
                <a:latin typeface="Angsana New" pitchFamily="18" charset="-34"/>
              </a:rPr>
              <a:t> ไบต์ (</a:t>
            </a:r>
            <a:r>
              <a:rPr lang="en-US" b="1" smtClean="0">
                <a:latin typeface="Angsana New" pitchFamily="18" charset="-34"/>
              </a:rPr>
              <a:t>byte</a:t>
            </a:r>
            <a:r>
              <a:rPr lang="th-TH" b="1" smtClean="0">
                <a:latin typeface="Angsana New" pitchFamily="18" charset="-34"/>
              </a:rPr>
              <a:t>) = </a:t>
            </a:r>
            <a:r>
              <a:rPr lang="en-US" b="1" smtClean="0">
                <a:latin typeface="Angsana New" pitchFamily="18" charset="-34"/>
              </a:rPr>
              <a:t>8</a:t>
            </a:r>
            <a:r>
              <a:rPr lang="th-TH" b="1" smtClean="0">
                <a:latin typeface="Angsana New" pitchFamily="18" charset="-34"/>
              </a:rPr>
              <a:t> บิต (</a:t>
            </a:r>
            <a:r>
              <a:rPr lang="en-US" b="1" smtClean="0">
                <a:latin typeface="Angsana New" pitchFamily="18" charset="-34"/>
              </a:rPr>
              <a:t>bit</a:t>
            </a:r>
            <a:r>
              <a:rPr lang="th-TH" b="1" smtClean="0">
                <a:latin typeface="Angsana New" pitchFamily="18" charset="-34"/>
              </a:rPr>
              <a:t>)</a:t>
            </a:r>
            <a:endParaRPr lang="th-TH" smtClean="0">
              <a:latin typeface="Angsana New" pitchFamily="18" charset="-34"/>
            </a:endParaRPr>
          </a:p>
          <a:p>
            <a:pPr eaLnBrk="1" hangingPunct="1"/>
            <a:r>
              <a:rPr lang="en-US" b="1" smtClean="0">
                <a:latin typeface="Angsana New" pitchFamily="18" charset="-34"/>
              </a:rPr>
              <a:t>1</a:t>
            </a:r>
            <a:r>
              <a:rPr lang="th-TH" b="1" smtClean="0">
                <a:latin typeface="Angsana New" pitchFamily="18" charset="-34"/>
              </a:rPr>
              <a:t> กิโลไบต์ (</a:t>
            </a:r>
            <a:r>
              <a:rPr lang="en-US" b="1" smtClean="0">
                <a:latin typeface="Angsana New" pitchFamily="18" charset="-34"/>
              </a:rPr>
              <a:t>Kilobyte</a:t>
            </a:r>
            <a:r>
              <a:rPr lang="th-TH" b="1" smtClean="0">
                <a:latin typeface="Angsana New" pitchFamily="18" charset="-34"/>
              </a:rPr>
              <a:t>) = </a:t>
            </a:r>
            <a:r>
              <a:rPr lang="en-US" b="1" smtClean="0">
                <a:latin typeface="Angsana New" pitchFamily="18" charset="-34"/>
              </a:rPr>
              <a:t>1,024</a:t>
            </a:r>
            <a:r>
              <a:rPr lang="th-TH" b="1" smtClean="0">
                <a:latin typeface="Angsana New" pitchFamily="18" charset="-34"/>
              </a:rPr>
              <a:t> ไบต์</a:t>
            </a:r>
            <a:endParaRPr lang="th-TH" smtClean="0">
              <a:latin typeface="Angsana New" pitchFamily="18" charset="-34"/>
            </a:endParaRPr>
          </a:p>
          <a:p>
            <a:pPr eaLnBrk="1" hangingPunct="1"/>
            <a:r>
              <a:rPr lang="en-US" b="1" smtClean="0">
                <a:latin typeface="Angsana New" pitchFamily="18" charset="-34"/>
              </a:rPr>
              <a:t>1</a:t>
            </a:r>
            <a:r>
              <a:rPr lang="th-TH" b="1" smtClean="0">
                <a:latin typeface="Angsana New" pitchFamily="18" charset="-34"/>
              </a:rPr>
              <a:t> เมกะไบต์ (</a:t>
            </a:r>
            <a:r>
              <a:rPr lang="en-US" b="1" smtClean="0">
                <a:latin typeface="Angsana New" pitchFamily="18" charset="-34"/>
              </a:rPr>
              <a:t>Megabyte</a:t>
            </a:r>
            <a:r>
              <a:rPr lang="th-TH" b="1" smtClean="0">
                <a:latin typeface="Angsana New" pitchFamily="18" charset="-34"/>
              </a:rPr>
              <a:t>) = </a:t>
            </a:r>
            <a:r>
              <a:rPr lang="en-US" b="1" smtClean="0">
                <a:latin typeface="Angsana New" pitchFamily="18" charset="-34"/>
              </a:rPr>
              <a:t>1,048,576</a:t>
            </a:r>
            <a:r>
              <a:rPr lang="th-TH" b="1" smtClean="0">
                <a:latin typeface="Angsana New" pitchFamily="18" charset="-34"/>
              </a:rPr>
              <a:t> ไบต์</a:t>
            </a:r>
            <a:endParaRPr lang="th-TH" smtClean="0">
              <a:latin typeface="Angsana New" pitchFamily="18" charset="-34"/>
            </a:endParaRPr>
          </a:p>
          <a:p>
            <a:pPr eaLnBrk="1" hangingPunct="1"/>
            <a:r>
              <a:rPr lang="en-US" b="1" smtClean="0">
                <a:latin typeface="Angsana New" pitchFamily="18" charset="-34"/>
              </a:rPr>
              <a:t>1</a:t>
            </a:r>
            <a:r>
              <a:rPr lang="th-TH" b="1" smtClean="0">
                <a:latin typeface="Angsana New" pitchFamily="18" charset="-34"/>
              </a:rPr>
              <a:t> กิกะไบต์ (</a:t>
            </a:r>
            <a:r>
              <a:rPr lang="en-US" b="1" smtClean="0">
                <a:latin typeface="Angsana New" pitchFamily="18" charset="-34"/>
              </a:rPr>
              <a:t>Gigabyte</a:t>
            </a:r>
            <a:r>
              <a:rPr lang="th-TH" b="1" smtClean="0">
                <a:latin typeface="Angsana New" pitchFamily="18" charset="-34"/>
              </a:rPr>
              <a:t>) = </a:t>
            </a:r>
            <a:r>
              <a:rPr lang="en-US" b="1" smtClean="0">
                <a:latin typeface="Angsana New" pitchFamily="18" charset="-34"/>
              </a:rPr>
              <a:t>1,073,741,824</a:t>
            </a:r>
            <a:r>
              <a:rPr lang="th-TH" b="1" smtClean="0">
                <a:latin typeface="Angsana New" pitchFamily="18" charset="-34"/>
              </a:rPr>
              <a:t> ไบต์</a:t>
            </a:r>
            <a:endParaRPr lang="th-TH" smtClean="0">
              <a:latin typeface="Angsana New" pitchFamily="18" charset="-34"/>
            </a:endParaRPr>
          </a:p>
          <a:p>
            <a:pPr eaLnBrk="1" hangingPunct="1"/>
            <a:r>
              <a:rPr lang="en-US" b="1" smtClean="0">
                <a:latin typeface="Angsana New" pitchFamily="18" charset="-34"/>
              </a:rPr>
              <a:t>1</a:t>
            </a:r>
            <a:r>
              <a:rPr lang="th-TH" b="1" smtClean="0">
                <a:latin typeface="Angsana New" pitchFamily="18" charset="-34"/>
              </a:rPr>
              <a:t> เทราไบต์ (</a:t>
            </a:r>
            <a:r>
              <a:rPr lang="en-US" b="1" smtClean="0">
                <a:latin typeface="Angsana New" pitchFamily="18" charset="-34"/>
              </a:rPr>
              <a:t>Terabyte</a:t>
            </a:r>
            <a:r>
              <a:rPr lang="th-TH" b="1" smtClean="0">
                <a:latin typeface="Angsana New" pitchFamily="18" charset="-34"/>
              </a:rPr>
              <a:t>) = </a:t>
            </a:r>
            <a:r>
              <a:rPr lang="en-US" b="1" smtClean="0">
                <a:latin typeface="Angsana New" pitchFamily="18" charset="-34"/>
              </a:rPr>
              <a:t>1,099,511</a:t>
            </a:r>
            <a:r>
              <a:rPr lang="th-TH" b="1" smtClean="0">
                <a:latin typeface="Angsana New" pitchFamily="18" charset="-34"/>
              </a:rPr>
              <a:t> ล้านไบต์</a:t>
            </a:r>
            <a:endParaRPr lang="th-TH" smtClean="0">
              <a:latin typeface="Angsana New" pitchFamily="18" charset="-34"/>
            </a:endParaRPr>
          </a:p>
          <a:p>
            <a:pPr eaLnBrk="1" hangingPunct="1"/>
            <a:r>
              <a:rPr lang="en-US" b="1" smtClean="0">
                <a:latin typeface="Angsana New" pitchFamily="18" charset="-34"/>
              </a:rPr>
              <a:t>1</a:t>
            </a:r>
            <a:r>
              <a:rPr lang="th-TH" b="1" smtClean="0">
                <a:latin typeface="Angsana New" pitchFamily="18" charset="-34"/>
              </a:rPr>
              <a:t> พิโตไบต์ (</a:t>
            </a:r>
            <a:r>
              <a:rPr lang="en-US" b="1" smtClean="0">
                <a:latin typeface="Angsana New" pitchFamily="18" charset="-34"/>
              </a:rPr>
              <a:t>Petobyte</a:t>
            </a:r>
            <a:r>
              <a:rPr lang="th-TH" b="1" smtClean="0">
                <a:latin typeface="Angsana New" pitchFamily="18" charset="-34"/>
              </a:rPr>
              <a:t>) = </a:t>
            </a:r>
            <a:r>
              <a:rPr lang="en-US" b="1" smtClean="0">
                <a:latin typeface="Angsana New" pitchFamily="18" charset="-34"/>
              </a:rPr>
              <a:t>1,125,899,906</a:t>
            </a:r>
            <a:r>
              <a:rPr lang="th-TH" b="1" smtClean="0">
                <a:latin typeface="Angsana New" pitchFamily="18" charset="-34"/>
              </a:rPr>
              <a:t> ล้านไบต์</a:t>
            </a:r>
            <a:r>
              <a:rPr lang="th-TH" smtClean="0">
                <a:latin typeface="Angsana New" pitchFamily="18" charset="-34"/>
              </a:rPr>
              <a:t/>
            </a:r>
            <a:br>
              <a:rPr lang="th-TH" smtClean="0">
                <a:latin typeface="Angsana New" pitchFamily="18" charset="-34"/>
              </a:rPr>
            </a:br>
            <a:endParaRPr lang="th-TH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BCA466-0B73-4765-A30E-60FACD3ACA90}" type="slidenum">
              <a:rPr lang="en-US"/>
              <a:pPr/>
              <a:t>79</a:t>
            </a:fld>
            <a:endParaRPr lang="th-TH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Compact Disc</a:t>
            </a:r>
            <a:endParaRPr lang="th-TH" smtClean="0"/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775" y="2017713"/>
            <a:ext cx="4098925" cy="4114800"/>
          </a:xfrm>
        </p:spPr>
        <p:txBody>
          <a:bodyPr/>
          <a:lstStyle/>
          <a:p>
            <a:pPr algn="thaiDist" eaLnBrk="1" hangingPunct="1">
              <a:lnSpc>
                <a:spcPct val="90000"/>
              </a:lnSpc>
            </a:pPr>
            <a:r>
              <a:rPr lang="th-TH" smtClean="0"/>
              <a:t>ลักษณะทรงกลมเคลือบด้วยสารคาร์บอเนต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mtClean="0"/>
              <a:t>เก็บข้อมูลแบบ </a:t>
            </a:r>
            <a:r>
              <a:rPr lang="en-US" smtClean="0"/>
              <a:t>Digital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mtClean="0"/>
              <a:t>ความจุ 650 </a:t>
            </a:r>
            <a:r>
              <a:rPr lang="en-US" smtClean="0"/>
              <a:t>MB (74 </a:t>
            </a:r>
            <a:r>
              <a:rPr lang="th-TH" smtClean="0"/>
              <a:t>นาที)</a:t>
            </a:r>
            <a:r>
              <a:rPr lang="en-US" smtClean="0"/>
              <a:t>, 700MB(80</a:t>
            </a:r>
            <a:r>
              <a:rPr lang="th-TH" smtClean="0"/>
              <a:t>   นาที)</a:t>
            </a:r>
            <a:r>
              <a:rPr lang="en-US" smtClean="0"/>
              <a:t>,</a:t>
            </a:r>
            <a:r>
              <a:rPr lang="th-TH" smtClean="0"/>
              <a:t> </a:t>
            </a:r>
            <a:r>
              <a:rPr lang="en-US" smtClean="0"/>
              <a:t>800MB (90 </a:t>
            </a:r>
            <a:r>
              <a:rPr lang="th-TH" smtClean="0"/>
              <a:t>นาที)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mtClean="0"/>
              <a:t>เหมาะกับข้อมูลแบบ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mtClean="0"/>
              <a:t>  </a:t>
            </a:r>
            <a:r>
              <a:rPr lang="en-US" smtClean="0"/>
              <a:t>Multimedia</a:t>
            </a:r>
            <a:endParaRPr lang="th-TH" smtClean="0"/>
          </a:p>
        </p:txBody>
      </p:sp>
      <p:pic>
        <p:nvPicPr>
          <p:cNvPr id="83973" name="Picture 4" descr="CD-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916113"/>
            <a:ext cx="20034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5" descr="Cd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149725"/>
            <a:ext cx="21605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2871C0-46B6-470A-9A81-D5CAF1AA195D}" type="slidenum">
              <a:rPr lang="en-US"/>
              <a:pPr/>
              <a:t>8</a:t>
            </a:fld>
            <a:endParaRPr lang="th-TH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Keyboard</a:t>
            </a:r>
            <a:endParaRPr lang="th-TH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017713"/>
            <a:ext cx="7772400" cy="41148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th-TH" smtClean="0"/>
              <a:t>ทำหน้าที่ นำข้อมูล หรือตัวอักษรต่างๆ เข้าสู่คอมพิวเตอร์ โดยที่ภายในจะมีแผงวงจรเพื่อแปลงตัวอักษรที่ผู้ใช้กดให้เป็นรหัส </a:t>
            </a:r>
            <a:r>
              <a:rPr lang="en-US" smtClean="0"/>
              <a:t>ACSII </a:t>
            </a:r>
            <a:r>
              <a:rPr lang="th-TH" smtClean="0"/>
              <a:t> เพื่อให้เครื่องสามารถแปลความหมายได้</a:t>
            </a:r>
          </a:p>
        </p:txBody>
      </p:sp>
      <p:pic>
        <p:nvPicPr>
          <p:cNvPr id="11269" name="Picture 4" descr="keyboard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663" y="3760788"/>
            <a:ext cx="5508625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087563" y="5703888"/>
            <a:ext cx="5149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FF00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FFFF00"/>
                </a:solidFill>
                <a:latin typeface="Comic Sans MS" pitchFamily="66" charset="0"/>
                <a:cs typeface="Cordia New" pitchFamily="34" charset="-34"/>
              </a:rPr>
              <a:t>Keyboard</a:t>
            </a:r>
            <a:endParaRPr lang="en-US" sz="6600" b="1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453C86-313E-4065-8BBE-B6F4B33C7874}" type="slidenum">
              <a:rPr lang="en-US"/>
              <a:pPr/>
              <a:t>80</a:t>
            </a:fld>
            <a:endParaRPr lang="th-TH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Removable Drive</a:t>
            </a:r>
            <a:endParaRPr lang="th-TH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181475" cy="4114800"/>
          </a:xfrm>
        </p:spPr>
        <p:txBody>
          <a:bodyPr/>
          <a:lstStyle/>
          <a:p>
            <a:pPr algn="thaiDist" eaLnBrk="1" hangingPunct="1"/>
            <a:r>
              <a:rPr lang="th-TH" smtClean="0"/>
              <a:t>มีขนาดเล็ก</a:t>
            </a:r>
            <a:r>
              <a:rPr lang="en-US" smtClean="0"/>
              <a:t> </a:t>
            </a:r>
            <a:r>
              <a:rPr lang="th-TH" smtClean="0"/>
              <a:t>เคลื่อนย้ายสะดวก</a:t>
            </a:r>
          </a:p>
          <a:p>
            <a:pPr algn="thaiDist" eaLnBrk="1" hangingPunct="1"/>
            <a:r>
              <a:rPr lang="th-TH" smtClean="0"/>
              <a:t>ความจุ 64</a:t>
            </a:r>
            <a:r>
              <a:rPr lang="en-US" smtClean="0"/>
              <a:t>, </a:t>
            </a:r>
            <a:r>
              <a:rPr lang="th-TH" smtClean="0"/>
              <a:t>128, 256 จนถึง    4 </a:t>
            </a:r>
            <a:r>
              <a:rPr lang="en-US" smtClean="0"/>
              <a:t>GB</a:t>
            </a:r>
          </a:p>
          <a:p>
            <a:pPr algn="thaiDist" eaLnBrk="1" hangingPunct="1"/>
            <a:r>
              <a:rPr lang="th-TH" smtClean="0"/>
              <a:t>ใช้คู่กับ </a:t>
            </a:r>
            <a:r>
              <a:rPr lang="en-US" smtClean="0"/>
              <a:t>Port USB</a:t>
            </a:r>
          </a:p>
          <a:p>
            <a:pPr algn="thaiDist" eaLnBrk="1" hangingPunct="1"/>
            <a:r>
              <a:rPr lang="th-TH" smtClean="0"/>
              <a:t>สามารถเก็บข้อมูลได้หลายประเภท เช่น </a:t>
            </a:r>
            <a:r>
              <a:rPr lang="en-US" smtClean="0"/>
              <a:t>Data, MIDI, MP3, Clip, Multimedia </a:t>
            </a:r>
            <a:r>
              <a:rPr lang="th-TH" smtClean="0"/>
              <a:t>เป็นต้น</a:t>
            </a:r>
          </a:p>
          <a:p>
            <a:pPr algn="thaiDist" eaLnBrk="1" hangingPunct="1">
              <a:buFont typeface="Wingdings" pitchFamily="2" charset="2"/>
              <a:buNone/>
            </a:pPr>
            <a:endParaRPr lang="en-US" smtClean="0"/>
          </a:p>
          <a:p>
            <a:pPr algn="thaiDist" eaLnBrk="1" hangingPunct="1"/>
            <a:endParaRPr lang="th-TH" smtClean="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5651500" y="2205038"/>
          <a:ext cx="3168650" cy="3168650"/>
        </p:xfrm>
        <a:graphic>
          <a:graphicData uri="http://schemas.openxmlformats.org/presentationml/2006/ole">
            <p:oleObj spid="_x0000_s1026" name="Image" r:id="rId3" imgW="2336508" imgH="233650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397A33-E8DB-42E1-8062-7A671680CD51}" type="slidenum">
              <a:rPr lang="en-US"/>
              <a:pPr/>
              <a:t>81</a:t>
            </a:fld>
            <a:endParaRPr lang="th-TH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Magnetic Tape</a:t>
            </a:r>
            <a:endParaRPr lang="th-TH" smtClean="0"/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250" y="2017713"/>
            <a:ext cx="4684713" cy="4114800"/>
          </a:xfrm>
        </p:spPr>
        <p:txBody>
          <a:bodyPr/>
          <a:lstStyle/>
          <a:p>
            <a:pPr eaLnBrk="1" hangingPunct="1"/>
            <a:r>
              <a:rPr lang="th-TH" smtClean="0"/>
              <a:t>ใช้สำหรับสำรองข้อมูล</a:t>
            </a:r>
          </a:p>
          <a:p>
            <a:pPr eaLnBrk="1" hangingPunct="1"/>
            <a:r>
              <a:rPr lang="th-TH" smtClean="0"/>
              <a:t>ความจุประมาณ 20 </a:t>
            </a:r>
            <a:r>
              <a:rPr lang="en-US" smtClean="0"/>
              <a:t>GB</a:t>
            </a:r>
          </a:p>
          <a:p>
            <a:pPr eaLnBrk="1" hangingPunct="1"/>
            <a:r>
              <a:rPr lang="th-TH" smtClean="0"/>
              <a:t>เหมาะกับองค์กรขนาดใหญ่ที่มีข้อมูลมาก ๆ </a:t>
            </a:r>
          </a:p>
          <a:p>
            <a:pPr eaLnBrk="1" hangingPunct="1"/>
            <a:r>
              <a:rPr lang="th-TH" smtClean="0"/>
              <a:t>อุปกรณ์ในการอ่าน / เขียนข้อมูล คือ </a:t>
            </a:r>
            <a:r>
              <a:rPr lang="en-US" smtClean="0"/>
              <a:t>Tap Drive</a:t>
            </a:r>
          </a:p>
          <a:p>
            <a:pPr eaLnBrk="1" hangingPunct="1"/>
            <a:endParaRPr lang="th-TH" smtClean="0"/>
          </a:p>
        </p:txBody>
      </p:sp>
      <p:pic>
        <p:nvPicPr>
          <p:cNvPr id="84997" name="Picture 5" descr="tape backup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213100"/>
            <a:ext cx="30226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C1953A-11F1-4946-A49D-64485338244B}" type="slidenum">
              <a:rPr lang="en-US"/>
              <a:pPr/>
              <a:t>82</a:t>
            </a:fld>
            <a:endParaRPr lang="th-TH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 Stick</a:t>
            </a:r>
            <a:endParaRPr lang="th-TH" smtClean="0"/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3749675" cy="4114800"/>
          </a:xfrm>
        </p:spPr>
        <p:txBody>
          <a:bodyPr/>
          <a:lstStyle/>
          <a:p>
            <a:pPr algn="thaiDist" eaLnBrk="1" hangingPunct="1">
              <a:lnSpc>
                <a:spcPct val="90000"/>
              </a:lnSpc>
            </a:pPr>
            <a:r>
              <a:rPr lang="th-TH" smtClean="0"/>
              <a:t>เหมาะกับการเก็บภาพ เสียง</a:t>
            </a:r>
            <a:r>
              <a:rPr lang="en-US" smtClean="0"/>
              <a:t> </a:t>
            </a:r>
            <a:r>
              <a:rPr lang="th-TH" smtClean="0"/>
              <a:t>ที่เป็น </a:t>
            </a:r>
            <a:r>
              <a:rPr lang="en-US" smtClean="0"/>
              <a:t>Digital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mtClean="0"/>
              <a:t>การอ่าน / เขียนจะทำที่แผ่นทองเหลือง </a:t>
            </a:r>
            <a:r>
              <a:rPr lang="en-US" smtClean="0"/>
              <a:t>(IC Chip )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mtClean="0"/>
              <a:t>นิยมใช้กับกล้อง</a:t>
            </a:r>
            <a:r>
              <a:rPr lang="en-US" smtClean="0"/>
              <a:t> </a:t>
            </a:r>
            <a:r>
              <a:rPr lang="th-TH" smtClean="0"/>
              <a:t>กล้องถ่ายวิดีโอ</a:t>
            </a:r>
            <a:r>
              <a:rPr lang="en-US" smtClean="0"/>
              <a:t>  Palm</a:t>
            </a:r>
            <a:r>
              <a:rPr lang="th-TH" smtClean="0"/>
              <a:t> </a:t>
            </a:r>
            <a:r>
              <a:rPr lang="en-US" smtClean="0"/>
              <a:t>PDA </a:t>
            </a:r>
            <a:r>
              <a:rPr lang="th-TH" smtClean="0"/>
              <a:t>โทรศัพท์มือถือที่เป็นระบบ </a:t>
            </a:r>
            <a:r>
              <a:rPr lang="en-US" smtClean="0"/>
              <a:t>Digital </a:t>
            </a:r>
            <a:endParaRPr lang="th-TH" smtClean="0"/>
          </a:p>
        </p:txBody>
      </p:sp>
      <p:pic>
        <p:nvPicPr>
          <p:cNvPr id="86021" name="Picture 5" descr="PDA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005263"/>
            <a:ext cx="2911475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6" descr="SD2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276475"/>
            <a:ext cx="16732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4" descr="MS2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989138"/>
            <a:ext cx="19446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53DA0A-D775-4EC3-B32A-09E139A52DC7}" type="slidenum">
              <a:rPr lang="en-US"/>
              <a:pPr/>
              <a:t>83</a:t>
            </a:fld>
            <a:endParaRPr lang="th-TH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อุปกรณ์อื่น ๆ (</a:t>
            </a:r>
            <a:r>
              <a:rPr lang="en-US" smtClean="0"/>
              <a:t>Other Device)</a:t>
            </a:r>
            <a:endParaRPr lang="th-TH" smtClean="0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Mainboard</a:t>
            </a:r>
          </a:p>
          <a:p>
            <a:pPr eaLnBrk="1" hangingPunct="1"/>
            <a:r>
              <a:rPr lang="en-US" sz="2800" smtClean="0"/>
              <a:t>Sound Card</a:t>
            </a:r>
          </a:p>
          <a:p>
            <a:pPr eaLnBrk="1" hangingPunct="1"/>
            <a:r>
              <a:rPr lang="en-US" sz="2800" smtClean="0"/>
              <a:t>Floppy Drive</a:t>
            </a:r>
          </a:p>
          <a:p>
            <a:pPr eaLnBrk="1" hangingPunct="1"/>
            <a:r>
              <a:rPr lang="en-US" sz="2800" smtClean="0"/>
              <a:t>CD-ROM Drive</a:t>
            </a:r>
          </a:p>
          <a:p>
            <a:pPr eaLnBrk="1" hangingPunct="1"/>
            <a:r>
              <a:rPr lang="en-US" sz="2800" smtClean="0"/>
              <a:t>Network Card</a:t>
            </a:r>
          </a:p>
          <a:p>
            <a:pPr eaLnBrk="1" hangingPunct="1"/>
            <a:r>
              <a:rPr lang="en-US" sz="2800" smtClean="0"/>
              <a:t>Modem</a:t>
            </a:r>
          </a:p>
          <a:p>
            <a:pPr eaLnBrk="1" hangingPunct="1"/>
            <a:r>
              <a:rPr lang="en-US" sz="2800" smtClean="0"/>
              <a:t>Power Supply</a:t>
            </a:r>
          </a:p>
          <a:p>
            <a:pPr eaLnBrk="1" hangingPunct="1"/>
            <a:r>
              <a:rPr lang="en-US" sz="2800" smtClean="0"/>
              <a:t>UPS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th-TH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CE478B-0D54-4A70-B41A-C52E3C4BE169}" type="slidenum">
              <a:rPr lang="en-US"/>
              <a:pPr/>
              <a:t>84</a:t>
            </a:fld>
            <a:endParaRPr lang="th-TH"/>
          </a:p>
        </p:txBody>
      </p:sp>
      <p:sp>
        <p:nvSpPr>
          <p:cNvPr id="88067" name="Rectangle 2"/>
          <p:cNvSpPr>
            <a:spLocks noChangeArrowheads="1"/>
          </p:cNvSpPr>
          <p:nvPr/>
        </p:nvSpPr>
        <p:spPr bwMode="auto">
          <a:xfrm>
            <a:off x="0" y="2565400"/>
            <a:ext cx="8610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th-TH" sz="2800" b="1">
                <a:latin typeface="Angsana New" pitchFamily="18" charset="-34"/>
              </a:rPr>
              <a:t>       บัส </a:t>
            </a:r>
            <a:r>
              <a:rPr lang="en-US" sz="2800" b="1">
                <a:latin typeface="Angsana New" pitchFamily="18" charset="-34"/>
              </a:rPr>
              <a:t>(Bus)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>
                <a:latin typeface="Angsana New" pitchFamily="18" charset="-34"/>
              </a:rPr>
              <a:t>		</a:t>
            </a:r>
            <a:r>
              <a:rPr lang="th-TH" sz="2800">
                <a:latin typeface="Angsana New" pitchFamily="18" charset="-34"/>
              </a:rPr>
              <a:t>หมายถึง ช่องทางการขนถ่ายข้อมูลจากอุปกรณ์หนึ่งไปยังอุปกรณ์หนึ่งของระบบคอมพิวเตอร์</a:t>
            </a:r>
          </a:p>
        </p:txBody>
      </p:sp>
      <p:sp>
        <p:nvSpPr>
          <p:cNvPr id="88068" name="Rectangle 3"/>
          <p:cNvSpPr>
            <a:spLocks noChangeArrowheads="1"/>
          </p:cNvSpPr>
          <p:nvPr/>
        </p:nvSpPr>
        <p:spPr bwMode="auto">
          <a:xfrm>
            <a:off x="395288" y="928688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h-TH" sz="3000" b="1">
                <a:latin typeface="Arial" charset="0"/>
              </a:rPr>
              <a:t>         </a:t>
            </a:r>
            <a:r>
              <a:rPr lang="th-TH" sz="3000" b="1">
                <a:latin typeface="Arial" charset="0"/>
                <a:cs typeface="Arial" charset="0"/>
              </a:rPr>
              <a:t>แผงวงจรหลักหรือเมนบอร์ด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h-TH" sz="2000">
                <a:latin typeface="Arial" charset="0"/>
                <a:cs typeface="Arial" charset="0"/>
              </a:rPr>
              <a:t>	เป็นอุปกรณ์ชนิดหนึ่งที่รวมทุกหน่วยของระบบไว้ด้วยกัน ซึ่งประกอบด้วย ชิปเซ็ต พอร์ต สล็อต บัส</a:t>
            </a:r>
          </a:p>
        </p:txBody>
      </p:sp>
      <p:sp>
        <p:nvSpPr>
          <p:cNvPr id="88069" name="Rectangle 4"/>
          <p:cNvSpPr>
            <a:spLocks noChangeArrowheads="1"/>
          </p:cNvSpPr>
          <p:nvPr/>
        </p:nvSpPr>
        <p:spPr bwMode="auto">
          <a:xfrm>
            <a:off x="381000" y="4067175"/>
            <a:ext cx="8305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h-TH" sz="2800" b="1">
                <a:latin typeface="Angsana New" pitchFamily="18" charset="-34"/>
              </a:rPr>
              <a:t>ชิปเซ็ต </a:t>
            </a:r>
            <a:r>
              <a:rPr lang="en-US" sz="2800" b="1">
                <a:latin typeface="Angsana New" pitchFamily="18" charset="-34"/>
              </a:rPr>
              <a:t>(Chipset)</a:t>
            </a:r>
            <a:endParaRPr lang="th-TH" sz="2800" b="1">
              <a:latin typeface="Angsana New" pitchFamily="18" charset="-34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h-TH" sz="2800">
                <a:latin typeface="Angsana New" pitchFamily="18" charset="-34"/>
              </a:rPr>
              <a:t>	ชิปเซ็ต (chip set) เป็นองค์ประกอบหลักของเมนบอร์ด เมนบอร์ดอาจจะประกอบด้วยอุปกรณ์สำคัญ ๆมากมาย แต่ส่วยใหญ่แล้วจะถอดเปลี่ยนหรือเลือกใส่ก็ได้ แต่องค์ประกอบหลักที่คงที่และไม่สามารถเปลี่ยนแปลงได้ก็คือส่วนที่เรียกว่า ชิปเซ็ต นั่นเอง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1F753A-90E5-48F3-8A40-E2D3E8FBCF19}" type="slidenum">
              <a:rPr lang="en-US"/>
              <a:pPr/>
              <a:t>85</a:t>
            </a:fld>
            <a:endParaRPr lang="th-TH"/>
          </a:p>
        </p:txBody>
      </p:sp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925513" y="779463"/>
            <a:ext cx="81470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000" b="1">
                <a:latin typeface="Arial" charset="0"/>
                <a:cs typeface="Arial" charset="0"/>
              </a:rPr>
              <a:t> </a:t>
            </a:r>
            <a:r>
              <a:rPr lang="th-TH" sz="3000" b="1">
                <a:latin typeface="Arial" charset="0"/>
                <a:cs typeface="Arial" charset="0"/>
              </a:rPr>
              <a:t>พอร์ต </a:t>
            </a:r>
            <a:r>
              <a:rPr lang="en-US" sz="3000" b="1">
                <a:latin typeface="Angsana New" pitchFamily="18" charset="-34"/>
              </a:rPr>
              <a:t>(Port)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>
                <a:latin typeface="Arial" charset="0"/>
                <a:cs typeface="Arial" charset="0"/>
              </a:rPr>
              <a:t>	</a:t>
            </a:r>
            <a:r>
              <a:rPr lang="th-TH" sz="3000">
                <a:latin typeface="Arial" charset="0"/>
                <a:cs typeface="Arial" charset="0"/>
              </a:rPr>
              <a:t>เป็นช่องสำหรับต่ออุปกรณ์หน่วยรับข้อมูล และหน่วยแสดงผล รวมทั้งอุปกรณ์สนับสนุนอื่นๆ โดยทั่วไปพอร์ตมาตรฐานได้แก่ ซีเรียลพอร์ต พาราเลลพอร์ต และยูเอสบีพอร์ต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000" b="1">
                <a:latin typeface="Arial" charset="0"/>
                <a:cs typeface="Arial" charset="0"/>
              </a:rPr>
              <a:t> </a:t>
            </a:r>
            <a:r>
              <a:rPr lang="th-TH" sz="3000" b="1">
                <a:latin typeface="Arial" charset="0"/>
                <a:cs typeface="Arial" charset="0"/>
              </a:rPr>
              <a:t>สล็อต หรือ ซ็อคเก็ต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h-TH" sz="3000">
                <a:latin typeface="Arial" charset="0"/>
                <a:cs typeface="Arial" charset="0"/>
              </a:rPr>
              <a:t>	เป็นช่องเสียบเพื่อขยายความสามารถในการทำงานของคอมพิวเตอร์</a:t>
            </a:r>
            <a:endParaRPr lang="en-US" sz="30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57846B-6E28-4B48-9F5B-49A5CBC81423}" type="slidenum">
              <a:rPr lang="en-US"/>
              <a:pPr/>
              <a:t>86</a:t>
            </a:fld>
            <a:endParaRPr lang="th-TH"/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1331913" y="981075"/>
            <a:ext cx="3754437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th-TH" sz="3200" b="1">
                <a:latin typeface="Angsana New" pitchFamily="18" charset="-34"/>
              </a:rPr>
              <a:t>แผงวงจรหลักหรือเมนบอร์ด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th-TH" sz="3200">
              <a:latin typeface="Angsana New" pitchFamily="18" charset="-34"/>
            </a:endParaRPr>
          </a:p>
        </p:txBody>
      </p:sp>
      <p:grpSp>
        <p:nvGrpSpPr>
          <p:cNvPr id="90116" name="Group 58"/>
          <p:cNvGrpSpPr>
            <a:grpSpLocks/>
          </p:cNvGrpSpPr>
          <p:nvPr/>
        </p:nvGrpSpPr>
        <p:grpSpPr bwMode="auto">
          <a:xfrm>
            <a:off x="1403350" y="1916113"/>
            <a:ext cx="6697663" cy="4697412"/>
            <a:chOff x="981" y="933"/>
            <a:chExt cx="4219" cy="2959"/>
          </a:xfrm>
        </p:grpSpPr>
        <p:sp>
          <p:nvSpPr>
            <p:cNvPr id="90117" name="Line 2"/>
            <p:cNvSpPr>
              <a:spLocks noChangeShapeType="1"/>
            </p:cNvSpPr>
            <p:nvPr/>
          </p:nvSpPr>
          <p:spPr bwMode="auto">
            <a:xfrm>
              <a:off x="1525" y="2430"/>
              <a:ext cx="154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8" name="Line 3"/>
            <p:cNvSpPr>
              <a:spLocks noChangeShapeType="1"/>
            </p:cNvSpPr>
            <p:nvPr/>
          </p:nvSpPr>
          <p:spPr bwMode="auto">
            <a:xfrm>
              <a:off x="1253" y="2929"/>
              <a:ext cx="181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119" name="Group 5"/>
            <p:cNvGrpSpPr>
              <a:grpSpLocks/>
            </p:cNvGrpSpPr>
            <p:nvPr/>
          </p:nvGrpSpPr>
          <p:grpSpPr bwMode="auto">
            <a:xfrm>
              <a:off x="3067" y="2339"/>
              <a:ext cx="726" cy="712"/>
              <a:chOff x="2426" y="2795"/>
              <a:chExt cx="621" cy="621"/>
            </a:xfrm>
          </p:grpSpPr>
          <p:sp>
            <p:nvSpPr>
              <p:cNvPr id="90170" name="Rectangle 6"/>
              <p:cNvSpPr>
                <a:spLocks noChangeArrowheads="1"/>
              </p:cNvSpPr>
              <p:nvPr/>
            </p:nvSpPr>
            <p:spPr bwMode="auto">
              <a:xfrm>
                <a:off x="2471" y="2840"/>
                <a:ext cx="576" cy="57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71" name="Rectangle 7"/>
              <p:cNvSpPr>
                <a:spLocks noChangeArrowheads="1"/>
              </p:cNvSpPr>
              <p:nvPr/>
            </p:nvSpPr>
            <p:spPr bwMode="auto">
              <a:xfrm>
                <a:off x="2426" y="2795"/>
                <a:ext cx="576" cy="576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3023" y="1069"/>
              <a:ext cx="771" cy="75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1" name="Rectangle 9"/>
            <p:cNvSpPr>
              <a:spLocks noChangeArrowheads="1"/>
            </p:cNvSpPr>
            <p:nvPr/>
          </p:nvSpPr>
          <p:spPr bwMode="auto">
            <a:xfrm>
              <a:off x="2977" y="1024"/>
              <a:ext cx="771" cy="757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2" name="Rectangle 10"/>
            <p:cNvSpPr>
              <a:spLocks noChangeArrowheads="1"/>
            </p:cNvSpPr>
            <p:nvPr/>
          </p:nvSpPr>
          <p:spPr bwMode="auto">
            <a:xfrm>
              <a:off x="4292" y="2339"/>
              <a:ext cx="45" cy="72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3" name="Rectangle 11"/>
            <p:cNvSpPr>
              <a:spLocks noChangeArrowheads="1"/>
            </p:cNvSpPr>
            <p:nvPr/>
          </p:nvSpPr>
          <p:spPr bwMode="auto">
            <a:xfrm>
              <a:off x="4383" y="2339"/>
              <a:ext cx="44" cy="72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4474" y="2339"/>
              <a:ext cx="44" cy="72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5" name="Rectangle 13"/>
            <p:cNvSpPr>
              <a:spLocks noChangeArrowheads="1"/>
            </p:cNvSpPr>
            <p:nvPr/>
          </p:nvSpPr>
          <p:spPr bwMode="auto">
            <a:xfrm>
              <a:off x="1162" y="2430"/>
              <a:ext cx="91" cy="862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6" name="Rectangle 14"/>
            <p:cNvSpPr>
              <a:spLocks noChangeArrowheads="1"/>
            </p:cNvSpPr>
            <p:nvPr/>
          </p:nvSpPr>
          <p:spPr bwMode="auto">
            <a:xfrm>
              <a:off x="1298" y="2430"/>
              <a:ext cx="91" cy="862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7" name="Rectangle 15"/>
            <p:cNvSpPr>
              <a:spLocks noChangeArrowheads="1"/>
            </p:cNvSpPr>
            <p:nvPr/>
          </p:nvSpPr>
          <p:spPr bwMode="auto">
            <a:xfrm>
              <a:off x="1525" y="1976"/>
              <a:ext cx="91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8" name="Rectangle 16"/>
            <p:cNvSpPr>
              <a:spLocks noChangeArrowheads="1"/>
            </p:cNvSpPr>
            <p:nvPr/>
          </p:nvSpPr>
          <p:spPr bwMode="auto">
            <a:xfrm>
              <a:off x="1661" y="1976"/>
              <a:ext cx="91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9" name="Rectangle 17"/>
            <p:cNvSpPr>
              <a:spLocks noChangeArrowheads="1"/>
            </p:cNvSpPr>
            <p:nvPr/>
          </p:nvSpPr>
          <p:spPr bwMode="auto">
            <a:xfrm>
              <a:off x="1797" y="1976"/>
              <a:ext cx="91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0" name="Rectangle 18"/>
            <p:cNvSpPr>
              <a:spLocks noChangeArrowheads="1"/>
            </p:cNvSpPr>
            <p:nvPr/>
          </p:nvSpPr>
          <p:spPr bwMode="auto">
            <a:xfrm>
              <a:off x="1933" y="1976"/>
              <a:ext cx="91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1" name="Rectangle 19"/>
            <p:cNvSpPr>
              <a:spLocks noChangeArrowheads="1"/>
            </p:cNvSpPr>
            <p:nvPr/>
          </p:nvSpPr>
          <p:spPr bwMode="auto">
            <a:xfrm>
              <a:off x="2069" y="1976"/>
              <a:ext cx="91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2" name="Rectangle 20" descr="ผืนผ้าใบ"/>
            <p:cNvSpPr>
              <a:spLocks noChangeArrowheads="1"/>
            </p:cNvSpPr>
            <p:nvPr/>
          </p:nvSpPr>
          <p:spPr bwMode="auto">
            <a:xfrm>
              <a:off x="2296" y="1749"/>
              <a:ext cx="91" cy="59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3" name="Line 21"/>
            <p:cNvSpPr>
              <a:spLocks noChangeShapeType="1"/>
            </p:cNvSpPr>
            <p:nvPr/>
          </p:nvSpPr>
          <p:spPr bwMode="auto">
            <a:xfrm>
              <a:off x="3385" y="1840"/>
              <a:ext cx="0" cy="49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4" name="Line 22"/>
            <p:cNvSpPr>
              <a:spLocks noChangeShapeType="1"/>
            </p:cNvSpPr>
            <p:nvPr/>
          </p:nvSpPr>
          <p:spPr bwMode="auto">
            <a:xfrm>
              <a:off x="3793" y="2657"/>
              <a:ext cx="49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5" name="Rectangle 23"/>
            <p:cNvSpPr>
              <a:spLocks noChangeArrowheads="1"/>
            </p:cNvSpPr>
            <p:nvPr/>
          </p:nvSpPr>
          <p:spPr bwMode="auto">
            <a:xfrm>
              <a:off x="2432" y="3337"/>
              <a:ext cx="635" cy="91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6" name="Rectangle 24"/>
            <p:cNvSpPr>
              <a:spLocks noChangeArrowheads="1"/>
            </p:cNvSpPr>
            <p:nvPr/>
          </p:nvSpPr>
          <p:spPr bwMode="auto">
            <a:xfrm>
              <a:off x="3702" y="3337"/>
              <a:ext cx="635" cy="91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7" name="Line 25"/>
            <p:cNvSpPr>
              <a:spLocks noChangeShapeType="1"/>
            </p:cNvSpPr>
            <p:nvPr/>
          </p:nvSpPr>
          <p:spPr bwMode="auto">
            <a:xfrm>
              <a:off x="3294" y="3065"/>
              <a:ext cx="0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8" name="Line 26"/>
            <p:cNvSpPr>
              <a:spLocks noChangeShapeType="1"/>
            </p:cNvSpPr>
            <p:nvPr/>
          </p:nvSpPr>
          <p:spPr bwMode="auto">
            <a:xfrm>
              <a:off x="3476" y="3065"/>
              <a:ext cx="0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9" name="Line 27"/>
            <p:cNvSpPr>
              <a:spLocks noChangeShapeType="1"/>
            </p:cNvSpPr>
            <p:nvPr/>
          </p:nvSpPr>
          <p:spPr bwMode="auto">
            <a:xfrm>
              <a:off x="3476" y="3383"/>
              <a:ext cx="22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0" name="Line 28"/>
            <p:cNvSpPr>
              <a:spLocks noChangeShapeType="1"/>
            </p:cNvSpPr>
            <p:nvPr/>
          </p:nvSpPr>
          <p:spPr bwMode="auto">
            <a:xfrm flipH="1">
              <a:off x="3067" y="3383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1" name="Rectangle 29"/>
            <p:cNvSpPr>
              <a:spLocks noChangeArrowheads="1"/>
            </p:cNvSpPr>
            <p:nvPr/>
          </p:nvSpPr>
          <p:spPr bwMode="auto">
            <a:xfrm>
              <a:off x="981" y="933"/>
              <a:ext cx="3855" cy="26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2" name="Line 30"/>
            <p:cNvSpPr>
              <a:spLocks noChangeShapeType="1"/>
            </p:cNvSpPr>
            <p:nvPr/>
          </p:nvSpPr>
          <p:spPr bwMode="auto">
            <a:xfrm>
              <a:off x="2387" y="2158"/>
              <a:ext cx="77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3" name="Line 31"/>
            <p:cNvSpPr>
              <a:spLocks noChangeShapeType="1"/>
            </p:cNvSpPr>
            <p:nvPr/>
          </p:nvSpPr>
          <p:spPr bwMode="auto">
            <a:xfrm>
              <a:off x="3158" y="2158"/>
              <a:ext cx="0" cy="18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4" name="Line 32"/>
            <p:cNvSpPr>
              <a:spLocks noChangeShapeType="1"/>
            </p:cNvSpPr>
            <p:nvPr/>
          </p:nvSpPr>
          <p:spPr bwMode="auto">
            <a:xfrm>
              <a:off x="2704" y="3428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5" name="Line 33"/>
            <p:cNvSpPr>
              <a:spLocks noChangeShapeType="1"/>
            </p:cNvSpPr>
            <p:nvPr/>
          </p:nvSpPr>
          <p:spPr bwMode="auto">
            <a:xfrm>
              <a:off x="4019" y="3428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6" name="Line 34"/>
            <p:cNvSpPr>
              <a:spLocks noChangeShapeType="1"/>
            </p:cNvSpPr>
            <p:nvPr/>
          </p:nvSpPr>
          <p:spPr bwMode="auto">
            <a:xfrm>
              <a:off x="4745" y="111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7" name="Oval 35"/>
            <p:cNvSpPr>
              <a:spLocks noChangeArrowheads="1"/>
            </p:cNvSpPr>
            <p:nvPr/>
          </p:nvSpPr>
          <p:spPr bwMode="auto">
            <a:xfrm>
              <a:off x="4654" y="106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8" name="Line 36"/>
            <p:cNvSpPr>
              <a:spLocks noChangeShapeType="1"/>
            </p:cNvSpPr>
            <p:nvPr/>
          </p:nvSpPr>
          <p:spPr bwMode="auto">
            <a:xfrm>
              <a:off x="4745" y="1931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9" name="Oval 37"/>
            <p:cNvSpPr>
              <a:spLocks noChangeArrowheads="1"/>
            </p:cNvSpPr>
            <p:nvPr/>
          </p:nvSpPr>
          <p:spPr bwMode="auto">
            <a:xfrm>
              <a:off x="4654" y="1885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0" name="Line 38"/>
            <p:cNvSpPr>
              <a:spLocks noChangeShapeType="1"/>
            </p:cNvSpPr>
            <p:nvPr/>
          </p:nvSpPr>
          <p:spPr bwMode="auto">
            <a:xfrm>
              <a:off x="4745" y="2158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1" name="Oval 39"/>
            <p:cNvSpPr>
              <a:spLocks noChangeArrowheads="1"/>
            </p:cNvSpPr>
            <p:nvPr/>
          </p:nvSpPr>
          <p:spPr bwMode="auto">
            <a:xfrm>
              <a:off x="4654" y="2112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2" name="Line 40"/>
            <p:cNvSpPr>
              <a:spLocks noChangeShapeType="1"/>
            </p:cNvSpPr>
            <p:nvPr/>
          </p:nvSpPr>
          <p:spPr bwMode="auto">
            <a:xfrm>
              <a:off x="4700" y="2475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3" name="Line 41"/>
            <p:cNvSpPr>
              <a:spLocks noChangeShapeType="1"/>
            </p:cNvSpPr>
            <p:nvPr/>
          </p:nvSpPr>
          <p:spPr bwMode="auto">
            <a:xfrm>
              <a:off x="4654" y="138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4" name="Line 42"/>
            <p:cNvSpPr>
              <a:spLocks noChangeShapeType="1"/>
            </p:cNvSpPr>
            <p:nvPr/>
          </p:nvSpPr>
          <p:spPr bwMode="auto">
            <a:xfrm>
              <a:off x="4654" y="1659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5" name="Text Box 43"/>
            <p:cNvSpPr txBox="1">
              <a:spLocks noChangeArrowheads="1"/>
            </p:cNvSpPr>
            <p:nvPr/>
          </p:nvSpPr>
          <p:spPr bwMode="auto">
            <a:xfrm>
              <a:off x="1071" y="2238"/>
              <a:ext cx="4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Arial" charset="0"/>
                  <a:cs typeface="Arial" charset="0"/>
                </a:rPr>
                <a:t>ISA</a:t>
              </a:r>
            </a:p>
          </p:txBody>
        </p:sp>
        <p:sp>
          <p:nvSpPr>
            <p:cNvPr id="90156" name="Text Box 44"/>
            <p:cNvSpPr txBox="1">
              <a:spLocks noChangeArrowheads="1"/>
            </p:cNvSpPr>
            <p:nvPr/>
          </p:nvSpPr>
          <p:spPr bwMode="auto">
            <a:xfrm>
              <a:off x="1615" y="1784"/>
              <a:ext cx="4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Arial" charset="0"/>
                  <a:cs typeface="Arial" charset="0"/>
                </a:rPr>
                <a:t>PCI</a:t>
              </a:r>
            </a:p>
          </p:txBody>
        </p:sp>
        <p:sp>
          <p:nvSpPr>
            <p:cNvPr id="90157" name="Text Box 45"/>
            <p:cNvSpPr txBox="1">
              <a:spLocks noChangeArrowheads="1"/>
            </p:cNvSpPr>
            <p:nvPr/>
          </p:nvSpPr>
          <p:spPr bwMode="auto">
            <a:xfrm>
              <a:off x="2160" y="1568"/>
              <a:ext cx="4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Arial" charset="0"/>
                  <a:cs typeface="Arial" charset="0"/>
                </a:rPr>
                <a:t>AGP</a:t>
              </a:r>
            </a:p>
          </p:txBody>
        </p:sp>
        <p:sp>
          <p:nvSpPr>
            <p:cNvPr id="90158" name="Text Box 46"/>
            <p:cNvSpPr txBox="1">
              <a:spLocks noChangeArrowheads="1"/>
            </p:cNvSpPr>
            <p:nvPr/>
          </p:nvSpPr>
          <p:spPr bwMode="auto">
            <a:xfrm>
              <a:off x="4201" y="3055"/>
              <a:ext cx="4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Arial" charset="0"/>
                  <a:cs typeface="Arial" charset="0"/>
                </a:rPr>
                <a:t>RAM</a:t>
              </a:r>
            </a:p>
          </p:txBody>
        </p:sp>
        <p:sp>
          <p:nvSpPr>
            <p:cNvPr id="90159" name="Text Box 47"/>
            <p:cNvSpPr txBox="1">
              <a:spLocks noChangeArrowheads="1"/>
            </p:cNvSpPr>
            <p:nvPr/>
          </p:nvSpPr>
          <p:spPr bwMode="auto">
            <a:xfrm>
              <a:off x="3157" y="1341"/>
              <a:ext cx="4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CPU</a:t>
              </a:r>
            </a:p>
          </p:txBody>
        </p:sp>
        <p:sp>
          <p:nvSpPr>
            <p:cNvPr id="90160" name="Text Box 48"/>
            <p:cNvSpPr txBox="1">
              <a:spLocks noChangeArrowheads="1"/>
            </p:cNvSpPr>
            <p:nvPr/>
          </p:nvSpPr>
          <p:spPr bwMode="auto">
            <a:xfrm>
              <a:off x="3203" y="2521"/>
              <a:ext cx="40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Chip Set</a:t>
              </a:r>
            </a:p>
          </p:txBody>
        </p:sp>
        <p:sp>
          <p:nvSpPr>
            <p:cNvPr id="90161" name="Text Box 49"/>
            <p:cNvSpPr txBox="1">
              <a:spLocks noChangeArrowheads="1"/>
            </p:cNvSpPr>
            <p:nvPr/>
          </p:nvSpPr>
          <p:spPr bwMode="auto">
            <a:xfrm>
              <a:off x="2205" y="3690"/>
              <a:ext cx="9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Arial" charset="0"/>
                  <a:cs typeface="Arial" charset="0"/>
                </a:rPr>
                <a:t>Hard disk/CD</a:t>
              </a:r>
            </a:p>
          </p:txBody>
        </p:sp>
        <p:sp>
          <p:nvSpPr>
            <p:cNvPr id="90162" name="Text Box 50"/>
            <p:cNvSpPr txBox="1">
              <a:spLocks noChangeArrowheads="1"/>
            </p:cNvSpPr>
            <p:nvPr/>
          </p:nvSpPr>
          <p:spPr bwMode="auto">
            <a:xfrm>
              <a:off x="3566" y="3700"/>
              <a:ext cx="9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Arial" charset="0"/>
                  <a:cs typeface="Arial" charset="0"/>
                </a:rPr>
                <a:t>Floppy disk</a:t>
              </a:r>
            </a:p>
          </p:txBody>
        </p:sp>
        <p:sp>
          <p:nvSpPr>
            <p:cNvPr id="90163" name="Text Box 51"/>
            <p:cNvSpPr txBox="1">
              <a:spLocks noChangeArrowheads="1"/>
            </p:cNvSpPr>
            <p:nvPr/>
          </p:nvSpPr>
          <p:spPr bwMode="auto">
            <a:xfrm>
              <a:off x="1071" y="1024"/>
              <a:ext cx="9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latin typeface="Arial" charset="0"/>
                  <a:cs typeface="Arial" charset="0"/>
                </a:rPr>
                <a:t>Main board</a:t>
              </a:r>
            </a:p>
          </p:txBody>
        </p:sp>
        <p:sp>
          <p:nvSpPr>
            <p:cNvPr id="90164" name="Text Box 52"/>
            <p:cNvSpPr txBox="1">
              <a:spLocks noChangeArrowheads="1"/>
            </p:cNvSpPr>
            <p:nvPr/>
          </p:nvSpPr>
          <p:spPr bwMode="auto">
            <a:xfrm>
              <a:off x="4109" y="979"/>
              <a:ext cx="6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000">
                  <a:latin typeface="Arial" charset="0"/>
                  <a:cs typeface="Arial" charset="0"/>
                </a:rPr>
                <a:t>ไฟเลี้ยง</a:t>
              </a:r>
            </a:p>
          </p:txBody>
        </p:sp>
        <p:sp>
          <p:nvSpPr>
            <p:cNvPr id="90165" name="Text Box 53"/>
            <p:cNvSpPr txBox="1">
              <a:spLocks noChangeArrowheads="1"/>
            </p:cNvSpPr>
            <p:nvPr/>
          </p:nvSpPr>
          <p:spPr bwMode="auto">
            <a:xfrm>
              <a:off x="4110" y="1273"/>
              <a:ext cx="6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000">
                  <a:latin typeface="Arial" charset="0"/>
                  <a:cs typeface="Arial" charset="0"/>
                </a:rPr>
                <a:t>อนุกรม</a:t>
              </a:r>
            </a:p>
          </p:txBody>
        </p:sp>
        <p:sp>
          <p:nvSpPr>
            <p:cNvPr id="90166" name="Text Box 54"/>
            <p:cNvSpPr txBox="1">
              <a:spLocks noChangeArrowheads="1"/>
            </p:cNvSpPr>
            <p:nvPr/>
          </p:nvSpPr>
          <p:spPr bwMode="auto">
            <a:xfrm>
              <a:off x="4109" y="1545"/>
              <a:ext cx="6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000">
                  <a:latin typeface="Arial" charset="0"/>
                  <a:cs typeface="Arial" charset="0"/>
                </a:rPr>
                <a:t>ขนาน</a:t>
              </a:r>
            </a:p>
          </p:txBody>
        </p:sp>
        <p:sp>
          <p:nvSpPr>
            <p:cNvPr id="90167" name="Text Box 55"/>
            <p:cNvSpPr txBox="1">
              <a:spLocks noChangeArrowheads="1"/>
            </p:cNvSpPr>
            <p:nvPr/>
          </p:nvSpPr>
          <p:spPr bwMode="auto">
            <a:xfrm>
              <a:off x="4110" y="1817"/>
              <a:ext cx="6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000">
                  <a:latin typeface="Arial" charset="0"/>
                  <a:cs typeface="Arial" charset="0"/>
                </a:rPr>
                <a:t>เมาส์</a:t>
              </a:r>
            </a:p>
          </p:txBody>
        </p:sp>
        <p:sp>
          <p:nvSpPr>
            <p:cNvPr id="90168" name="Text Box 56"/>
            <p:cNvSpPr txBox="1">
              <a:spLocks noChangeArrowheads="1"/>
            </p:cNvSpPr>
            <p:nvPr/>
          </p:nvSpPr>
          <p:spPr bwMode="auto">
            <a:xfrm>
              <a:off x="4110" y="2044"/>
              <a:ext cx="63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000">
                  <a:latin typeface="Arial" charset="0"/>
                  <a:cs typeface="Arial" charset="0"/>
                </a:rPr>
                <a:t>คีย์บอร์ด</a:t>
              </a:r>
            </a:p>
          </p:txBody>
        </p:sp>
        <p:sp>
          <p:nvSpPr>
            <p:cNvPr id="90169" name="Text Box 57"/>
            <p:cNvSpPr txBox="1">
              <a:spLocks noChangeArrowheads="1"/>
            </p:cNvSpPr>
            <p:nvPr/>
          </p:nvSpPr>
          <p:spPr bwMode="auto">
            <a:xfrm>
              <a:off x="4564" y="2249"/>
              <a:ext cx="6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Angsana New" pitchFamily="18" charset="-34"/>
                </a:rPr>
                <a:t>USB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034116-B6D9-4FA5-8005-470633C77CF2}" type="slidenum">
              <a:rPr lang="en-US"/>
              <a:pPr/>
              <a:t>87</a:t>
            </a:fld>
            <a:endParaRPr lang="th-TH"/>
          </a:p>
        </p:txBody>
      </p:sp>
      <p:pic>
        <p:nvPicPr>
          <p:cNvPr id="124930" name="Picture 2" descr="mainboard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171450"/>
            <a:ext cx="9432926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1" name="Oval 3"/>
          <p:cNvSpPr>
            <a:spLocks noChangeArrowheads="1"/>
          </p:cNvSpPr>
          <p:nvPr/>
        </p:nvSpPr>
        <p:spPr bwMode="auto">
          <a:xfrm>
            <a:off x="0" y="44450"/>
            <a:ext cx="5867400" cy="1196975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732CEB-7280-4150-9BFA-7D8E52EC69A3}" type="slidenum">
              <a:rPr lang="en-US"/>
              <a:pPr/>
              <a:t>88</a:t>
            </a:fld>
            <a:endParaRPr lang="th-TH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Display Card</a:t>
            </a:r>
            <a:endParaRPr lang="th-TH" smtClean="0"/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901825"/>
            <a:ext cx="4541837" cy="4551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mtClean="0"/>
              <a:t>เป็นการ์ดสำหรับการแสดงผล</a:t>
            </a:r>
          </a:p>
          <a:p>
            <a:pPr eaLnBrk="1" hangingPunct="1">
              <a:lnSpc>
                <a:spcPct val="90000"/>
              </a:lnSpc>
            </a:pPr>
            <a:r>
              <a:rPr lang="th-TH" smtClean="0"/>
              <a:t>ทำหน้าที่แปลง </a:t>
            </a:r>
            <a:r>
              <a:rPr lang="en-US" smtClean="0"/>
              <a:t>Digital Signal </a:t>
            </a:r>
            <a:r>
              <a:rPr lang="th-TH" smtClean="0"/>
              <a:t>เป็น </a:t>
            </a:r>
            <a:r>
              <a:rPr lang="en-US" smtClean="0"/>
              <a:t>Analog Signal</a:t>
            </a:r>
          </a:p>
          <a:p>
            <a:pPr eaLnBrk="1" hangingPunct="1">
              <a:lnSpc>
                <a:spcPct val="90000"/>
              </a:lnSpc>
            </a:pPr>
            <a:r>
              <a:rPr lang="th-TH" smtClean="0"/>
              <a:t>บางรุ่นจะ </a:t>
            </a:r>
            <a:r>
              <a:rPr lang="en-US" smtClean="0"/>
              <a:t>Share RAM </a:t>
            </a:r>
            <a:r>
              <a:rPr lang="th-TH" smtClean="0"/>
              <a:t>จาก </a:t>
            </a:r>
            <a:r>
              <a:rPr lang="en-US" smtClean="0"/>
              <a:t>Mainboard </a:t>
            </a:r>
            <a:r>
              <a:rPr lang="th-TH" smtClean="0"/>
              <a:t>มาใช้ในการแสดงภาพ บางรุ่นจะมีเป็นของตัวเองตั้งแต่ 8 </a:t>
            </a:r>
            <a:r>
              <a:rPr lang="en-US" smtClean="0"/>
              <a:t>MB </a:t>
            </a:r>
            <a:r>
              <a:rPr lang="th-TH" smtClean="0"/>
              <a:t>ขึ้นไป</a:t>
            </a:r>
          </a:p>
          <a:p>
            <a:pPr eaLnBrk="1" hangingPunct="1">
              <a:lnSpc>
                <a:spcPct val="90000"/>
              </a:lnSpc>
            </a:pPr>
            <a:r>
              <a:rPr lang="th-TH" smtClean="0"/>
              <a:t>ใช้กับ </a:t>
            </a:r>
            <a:r>
              <a:rPr lang="en-US" smtClean="0"/>
              <a:t>Slot AGP </a:t>
            </a:r>
            <a:r>
              <a:rPr lang="th-TH" smtClean="0"/>
              <a:t>และ </a:t>
            </a:r>
            <a:r>
              <a:rPr lang="en-US" smtClean="0"/>
              <a:t>PCI </a:t>
            </a:r>
            <a:r>
              <a:rPr lang="th-TH" smtClean="0"/>
              <a:t>บน </a:t>
            </a:r>
            <a:r>
              <a:rPr lang="en-US" smtClean="0"/>
              <a:t>Mainboard</a:t>
            </a:r>
            <a:endParaRPr lang="th-TH" smtClean="0"/>
          </a:p>
        </p:txBody>
      </p:sp>
      <p:pic>
        <p:nvPicPr>
          <p:cNvPr id="92165" name="Picture 4" descr="v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133600"/>
            <a:ext cx="22367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8EE8B0-7B5E-46EC-A6ED-0DD6FDA8AA10}" type="slidenum">
              <a:rPr lang="en-US"/>
              <a:pPr/>
              <a:t>89</a:t>
            </a:fld>
            <a:endParaRPr lang="th-TH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Sound Card</a:t>
            </a:r>
            <a:endParaRPr lang="th-TH" smtClean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017713"/>
            <a:ext cx="4103687" cy="4114800"/>
          </a:xfrm>
        </p:spPr>
        <p:txBody>
          <a:bodyPr/>
          <a:lstStyle/>
          <a:p>
            <a:pPr eaLnBrk="1" hangingPunct="1"/>
            <a:r>
              <a:rPr lang="th-TH" smtClean="0"/>
              <a:t>ทำหน้าที่รับสัญญาณเสียงจากภายนอกมาประมวลผล</a:t>
            </a:r>
          </a:p>
          <a:p>
            <a:pPr eaLnBrk="1" hangingPunct="1"/>
            <a:r>
              <a:rPr lang="th-TH" smtClean="0"/>
              <a:t>ต้องอาศัย </a:t>
            </a:r>
            <a:r>
              <a:rPr lang="en-US" smtClean="0"/>
              <a:t>Software </a:t>
            </a:r>
            <a:r>
              <a:rPr lang="th-TH" smtClean="0"/>
              <a:t>ช่วยในการส่งสัญญาณเสียงออกทาง</a:t>
            </a:r>
            <a:r>
              <a:rPr lang="en-US" smtClean="0"/>
              <a:t> Speaker </a:t>
            </a:r>
            <a:r>
              <a:rPr lang="th-TH" smtClean="0"/>
              <a:t>หรือ </a:t>
            </a:r>
            <a:r>
              <a:rPr lang="en-US" smtClean="0"/>
              <a:t>Headphone</a:t>
            </a:r>
          </a:p>
          <a:p>
            <a:pPr eaLnBrk="1" hangingPunct="1">
              <a:buFont typeface="Wingdings" pitchFamily="2" charset="2"/>
              <a:buNone/>
            </a:pPr>
            <a:endParaRPr lang="th-TH" smtClean="0"/>
          </a:p>
        </p:txBody>
      </p:sp>
      <p:pic>
        <p:nvPicPr>
          <p:cNvPr id="93189" name="Picture 4" descr="soundc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276475"/>
            <a:ext cx="374332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468E7A-B725-4593-81E2-281F89AF91CC}" type="slidenum">
              <a:rPr lang="en-US"/>
              <a:pPr/>
              <a:t>9</a:t>
            </a:fld>
            <a:endParaRPr lang="th-TH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ส่วนประกอบของ </a:t>
            </a:r>
            <a:r>
              <a:rPr lang="en-US" smtClean="0"/>
              <a:t>Keyboard</a:t>
            </a:r>
            <a:endParaRPr lang="th-TH" smtClean="0"/>
          </a:p>
        </p:txBody>
      </p:sp>
      <p:pic>
        <p:nvPicPr>
          <p:cNvPr id="12292" name="Picture 4" descr="keyboard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225" y="2176463"/>
            <a:ext cx="5508625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156325" y="3573463"/>
            <a:ext cx="863600" cy="1439862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435600" y="4292600"/>
            <a:ext cx="649288" cy="720725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07950" y="3032125"/>
            <a:ext cx="5256213" cy="541338"/>
            <a:chOff x="68" y="1910"/>
            <a:chExt cx="3311" cy="341"/>
          </a:xfrm>
        </p:grpSpPr>
        <p:sp>
          <p:nvSpPr>
            <p:cNvPr id="12310" name="Line 7"/>
            <p:cNvSpPr>
              <a:spLocks noChangeShapeType="1"/>
            </p:cNvSpPr>
            <p:nvPr/>
          </p:nvSpPr>
          <p:spPr bwMode="auto">
            <a:xfrm>
              <a:off x="975" y="2160"/>
              <a:ext cx="635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Rectangle 13"/>
            <p:cNvSpPr>
              <a:spLocks noChangeArrowheads="1"/>
            </p:cNvSpPr>
            <p:nvPr/>
          </p:nvSpPr>
          <p:spPr bwMode="auto">
            <a:xfrm>
              <a:off x="1655" y="2069"/>
              <a:ext cx="1724" cy="182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Text Box 14"/>
            <p:cNvSpPr txBox="1">
              <a:spLocks noChangeArrowheads="1"/>
            </p:cNvSpPr>
            <p:nvPr/>
          </p:nvSpPr>
          <p:spPr bwMode="auto">
            <a:xfrm>
              <a:off x="68" y="1910"/>
              <a:ext cx="12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Functions Key</a:t>
              </a:r>
              <a:endParaRPr lang="th-TH" sz="2000" b="1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700338" y="3644900"/>
            <a:ext cx="2601912" cy="3097213"/>
            <a:chOff x="1701" y="2296"/>
            <a:chExt cx="1639" cy="1951"/>
          </a:xfrm>
        </p:grpSpPr>
        <p:sp>
          <p:nvSpPr>
            <p:cNvPr id="12307" name="Rectangle 8"/>
            <p:cNvSpPr>
              <a:spLocks noChangeArrowheads="1"/>
            </p:cNvSpPr>
            <p:nvPr/>
          </p:nvSpPr>
          <p:spPr bwMode="auto">
            <a:xfrm>
              <a:off x="1701" y="2296"/>
              <a:ext cx="1451" cy="635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Line 15"/>
            <p:cNvSpPr>
              <a:spLocks noChangeShapeType="1"/>
            </p:cNvSpPr>
            <p:nvPr/>
          </p:nvSpPr>
          <p:spPr bwMode="auto">
            <a:xfrm flipV="1">
              <a:off x="2653" y="2976"/>
              <a:ext cx="0" cy="104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Text Box 16"/>
            <p:cNvSpPr txBox="1">
              <a:spLocks noChangeArrowheads="1"/>
            </p:cNvSpPr>
            <p:nvPr/>
          </p:nvSpPr>
          <p:spPr bwMode="auto">
            <a:xfrm>
              <a:off x="2095" y="3997"/>
              <a:ext cx="12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Character Key</a:t>
              </a:r>
              <a:endParaRPr lang="th-TH" sz="2000" b="1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07950" y="3213100"/>
            <a:ext cx="6192838" cy="1728788"/>
            <a:chOff x="68" y="2024"/>
            <a:chExt cx="3901" cy="1089"/>
          </a:xfrm>
        </p:grpSpPr>
        <p:sp>
          <p:nvSpPr>
            <p:cNvPr id="12302" name="Rectangle 12"/>
            <p:cNvSpPr>
              <a:spLocks noChangeArrowheads="1"/>
            </p:cNvSpPr>
            <p:nvPr/>
          </p:nvSpPr>
          <p:spPr bwMode="auto">
            <a:xfrm>
              <a:off x="3379" y="2024"/>
              <a:ext cx="590" cy="227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03" name="Group 25"/>
            <p:cNvGrpSpPr>
              <a:grpSpLocks/>
            </p:cNvGrpSpPr>
            <p:nvPr/>
          </p:nvGrpSpPr>
          <p:grpSpPr bwMode="auto">
            <a:xfrm>
              <a:off x="68" y="2296"/>
              <a:ext cx="1633" cy="817"/>
              <a:chOff x="68" y="2296"/>
              <a:chExt cx="1633" cy="817"/>
            </a:xfrm>
          </p:grpSpPr>
          <p:sp>
            <p:nvSpPr>
              <p:cNvPr id="12304" name="Rectangle 11"/>
              <p:cNvSpPr>
                <a:spLocks noChangeArrowheads="1"/>
              </p:cNvSpPr>
              <p:nvPr/>
            </p:nvSpPr>
            <p:spPr bwMode="auto">
              <a:xfrm>
                <a:off x="1429" y="2296"/>
                <a:ext cx="272" cy="817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Line 17"/>
              <p:cNvSpPr>
                <a:spLocks noChangeShapeType="1"/>
              </p:cNvSpPr>
              <p:nvPr/>
            </p:nvSpPr>
            <p:spPr bwMode="auto">
              <a:xfrm>
                <a:off x="975" y="2795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6" name="Text Box 18"/>
              <p:cNvSpPr txBox="1">
                <a:spLocks noChangeArrowheads="1"/>
              </p:cNvSpPr>
              <p:nvPr/>
            </p:nvSpPr>
            <p:spPr bwMode="auto">
              <a:xfrm>
                <a:off x="68" y="2545"/>
                <a:ext cx="100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Toggle Key</a:t>
                </a:r>
                <a:endParaRPr lang="th-TH" sz="2000" b="1"/>
              </a:p>
            </p:txBody>
          </p:sp>
        </p:grpSp>
      </p:grpSp>
      <p:sp>
        <p:nvSpPr>
          <p:cNvPr id="13332" name="Line 20"/>
          <p:cNvSpPr>
            <a:spLocks noChangeShapeType="1"/>
          </p:cNvSpPr>
          <p:nvPr/>
        </p:nvSpPr>
        <p:spPr bwMode="auto">
          <a:xfrm flipH="1" flipV="1">
            <a:off x="5940425" y="5084763"/>
            <a:ext cx="576263" cy="12239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Text Box 21"/>
          <p:cNvSpPr txBox="1">
            <a:spLocks noChangeArrowheads="1"/>
          </p:cNvSpPr>
          <p:nvPr/>
        </p:nvSpPr>
        <p:spPr bwMode="auto">
          <a:xfrm>
            <a:off x="5619750" y="6308725"/>
            <a:ext cx="150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Arrow Key</a:t>
            </a:r>
            <a:endParaRPr lang="th-TH" sz="2000" b="1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>
            <a:off x="6948488" y="4365625"/>
            <a:ext cx="719137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7451725" y="38608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Number Key</a:t>
            </a:r>
            <a:endParaRPr lang="th-TH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2" grpId="0" animBg="1"/>
      <p:bldP spid="13332" grpId="0" animBg="1"/>
      <p:bldP spid="13334" grpId="0" animBg="1"/>
      <p:bldP spid="1333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43D274-0273-414D-BDE9-ACBD2044FBD1}" type="slidenum">
              <a:rPr lang="en-US"/>
              <a:pPr/>
              <a:t>90</a:t>
            </a:fld>
            <a:endParaRPr lang="th-TH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Floppy Drive</a:t>
            </a:r>
            <a:endParaRPr lang="th-TH" smtClean="0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89138"/>
            <a:ext cx="4465637" cy="4114800"/>
          </a:xfrm>
        </p:spPr>
        <p:txBody>
          <a:bodyPr/>
          <a:lstStyle/>
          <a:p>
            <a:pPr eaLnBrk="1" hangingPunct="1"/>
            <a:r>
              <a:rPr lang="th-TH" smtClean="0"/>
              <a:t>อุปกรณ์อ่าน / เขียนข้อมูลลงบนแผ่น </a:t>
            </a:r>
            <a:r>
              <a:rPr lang="en-US" smtClean="0"/>
              <a:t>Disk</a:t>
            </a:r>
            <a:endParaRPr lang="th-TH" smtClean="0"/>
          </a:p>
        </p:txBody>
      </p:sp>
      <p:pic>
        <p:nvPicPr>
          <p:cNvPr id="94213" name="Picture 4" descr="FloppyDr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852738"/>
            <a:ext cx="34575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9DFD62-19A9-46BC-81D5-4089DA8EBFCC}" type="slidenum">
              <a:rPr lang="en-US"/>
              <a:pPr/>
              <a:t>91</a:t>
            </a:fld>
            <a:endParaRPr lang="th-TH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CD-ROM Drive</a:t>
            </a:r>
            <a:endParaRPr lang="th-TH" smtClean="0"/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250" y="1989138"/>
            <a:ext cx="4181475" cy="4506912"/>
          </a:xfrm>
        </p:spPr>
        <p:txBody>
          <a:bodyPr/>
          <a:lstStyle/>
          <a:p>
            <a:pPr algn="thaiDist" eaLnBrk="1" hangingPunct="1">
              <a:lnSpc>
                <a:spcPct val="90000"/>
              </a:lnSpc>
            </a:pPr>
            <a:r>
              <a:rPr lang="th-TH" sz="2800" smtClean="0"/>
              <a:t>ใช้อ่านข้อมูลที่บันทึกไว้ใน </a:t>
            </a:r>
            <a:r>
              <a:rPr lang="en-US" sz="2800" smtClean="0"/>
              <a:t>CD-ROM 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z="2800" smtClean="0"/>
              <a:t>อัตราการส่งผ่านข้อมูลมีตั้งแต่ </a:t>
            </a:r>
            <a:r>
              <a:rPr lang="en-US" sz="2800" smtClean="0"/>
              <a:t>8x – 52x (1x = 150 kbps)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z="2800" smtClean="0"/>
              <a:t>บางรุ่นสามารถอ่านแผ่น </a:t>
            </a:r>
            <a:r>
              <a:rPr lang="en-US" sz="2800" smtClean="0"/>
              <a:t>DVD </a:t>
            </a:r>
            <a:r>
              <a:rPr lang="th-TH" sz="2800" smtClean="0"/>
              <a:t>ได้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z="2800" smtClean="0"/>
              <a:t>บางรุ่นสามารถเขียนข้อมูลลง </a:t>
            </a:r>
            <a:r>
              <a:rPr lang="en-US" sz="2800" smtClean="0"/>
              <a:t>CD </a:t>
            </a:r>
            <a:r>
              <a:rPr lang="th-TH" sz="2800" smtClean="0"/>
              <a:t>ได้ เรียกว่า </a:t>
            </a:r>
            <a:r>
              <a:rPr lang="en-US" sz="2800" smtClean="0"/>
              <a:t>CD-Writer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z="2800" smtClean="0"/>
              <a:t>บางรุ่นสามารถอ่านแผ่น </a:t>
            </a:r>
            <a:r>
              <a:rPr lang="en-US" sz="2800" smtClean="0"/>
              <a:t>DVD </a:t>
            </a:r>
            <a:r>
              <a:rPr lang="th-TH" sz="2800" smtClean="0"/>
              <a:t>ได้ และเขียนข้อมูลลง </a:t>
            </a:r>
            <a:r>
              <a:rPr lang="en-US" sz="2800" smtClean="0"/>
              <a:t>CD-ROM </a:t>
            </a:r>
            <a:r>
              <a:rPr lang="th-TH" sz="2800" smtClean="0"/>
              <a:t>ได้เรียกว่า </a:t>
            </a:r>
            <a:r>
              <a:rPr lang="en-US" sz="2800" smtClean="0"/>
              <a:t>Combo Drive</a:t>
            </a:r>
            <a:endParaRPr lang="th-TH" sz="2800" smtClean="0"/>
          </a:p>
        </p:txBody>
      </p:sp>
      <p:pic>
        <p:nvPicPr>
          <p:cNvPr id="95237" name="Picture 4" descr="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636838"/>
            <a:ext cx="316865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14257B-DED8-4F6F-B3EA-DF8E8F7E6EAD}" type="slidenum">
              <a:rPr lang="en-US"/>
              <a:pPr/>
              <a:t>92</a:t>
            </a:fld>
            <a:endParaRPr lang="th-TH"/>
          </a:p>
        </p:txBody>
      </p:sp>
      <p:pic>
        <p:nvPicPr>
          <p:cNvPr id="96259" name="Picture 4" descr="network_c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357563"/>
            <a:ext cx="3240088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Card</a:t>
            </a:r>
            <a:endParaRPr lang="th-TH" smtClean="0"/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4613275" cy="4114800"/>
          </a:xfrm>
        </p:spPr>
        <p:txBody>
          <a:bodyPr/>
          <a:lstStyle/>
          <a:p>
            <a:pPr eaLnBrk="1" hangingPunct="1"/>
            <a:r>
              <a:rPr lang="th-TH" smtClean="0"/>
              <a:t>ทำหน้าที่ในการเชื่อมต่อเข้ากับเครือข่าย</a:t>
            </a:r>
          </a:p>
          <a:p>
            <a:pPr eaLnBrk="1" hangingPunct="1"/>
            <a:r>
              <a:rPr lang="th-TH" smtClean="0"/>
              <a:t>ความเร็วตั้งแต่ </a:t>
            </a:r>
            <a:r>
              <a:rPr lang="en-US" smtClean="0"/>
              <a:t>10 – 1000 mbps</a:t>
            </a:r>
          </a:p>
          <a:p>
            <a:pPr eaLnBrk="1" hangingPunct="1"/>
            <a:endParaRPr lang="th-TH" smtClean="0"/>
          </a:p>
        </p:txBody>
      </p:sp>
      <p:pic>
        <p:nvPicPr>
          <p:cNvPr id="96262" name="Picture 5" descr="connector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4797425"/>
            <a:ext cx="144145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A967FB-8780-487B-A708-8F3568756123}" type="slidenum">
              <a:rPr lang="en-US"/>
              <a:pPr/>
              <a:t>93</a:t>
            </a:fld>
            <a:endParaRPr lang="th-TH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Modem</a:t>
            </a:r>
            <a:endParaRPr lang="th-TH" smtClean="0"/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89138"/>
            <a:ext cx="4464050" cy="4579937"/>
          </a:xfrm>
        </p:spPr>
        <p:txBody>
          <a:bodyPr/>
          <a:lstStyle/>
          <a:p>
            <a:pPr algn="thaiDist" eaLnBrk="1" hangingPunct="1">
              <a:lnSpc>
                <a:spcPct val="90000"/>
              </a:lnSpc>
            </a:pPr>
            <a:r>
              <a:rPr lang="th-TH" smtClean="0"/>
              <a:t>เป็นอุปกรณ์ในการรับ / ส่งข้อมูลในเครือข่าย </a:t>
            </a:r>
            <a:r>
              <a:rPr lang="en-US" smtClean="0"/>
              <a:t>Internet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mtClean="0"/>
              <a:t>แปลง </a:t>
            </a:r>
            <a:r>
              <a:rPr lang="en-US" smtClean="0"/>
              <a:t>Digital Signal </a:t>
            </a:r>
            <a:r>
              <a:rPr lang="th-TH" smtClean="0"/>
              <a:t>เป็น </a:t>
            </a:r>
            <a:r>
              <a:rPr lang="en-US" smtClean="0"/>
              <a:t>Analog Signal </a:t>
            </a:r>
            <a:r>
              <a:rPr lang="th-TH" smtClean="0"/>
              <a:t>เรียกว่า </a:t>
            </a:r>
            <a:r>
              <a:rPr lang="en-US" smtClean="0"/>
              <a:t>Modulator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mtClean="0"/>
              <a:t>แปลง </a:t>
            </a:r>
            <a:r>
              <a:rPr lang="en-US" smtClean="0"/>
              <a:t>Analog Signal </a:t>
            </a:r>
            <a:r>
              <a:rPr lang="th-TH" smtClean="0"/>
              <a:t>เป็น </a:t>
            </a:r>
            <a:r>
              <a:rPr lang="en-US" smtClean="0"/>
              <a:t>Digital Signal </a:t>
            </a:r>
            <a:r>
              <a:rPr lang="th-TH" smtClean="0"/>
              <a:t>เรียกว่า </a:t>
            </a:r>
            <a:r>
              <a:rPr lang="en-US" smtClean="0"/>
              <a:t>De-Modulator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mtClean="0"/>
              <a:t>หน่วยวัดความเร็วเป็น</a:t>
            </a:r>
            <a:r>
              <a:rPr lang="en-US" smtClean="0"/>
              <a:t> Kbps</a:t>
            </a:r>
            <a:endParaRPr lang="th-TH" smtClean="0"/>
          </a:p>
        </p:txBody>
      </p:sp>
      <p:pic>
        <p:nvPicPr>
          <p:cNvPr id="97285" name="Picture 4" descr="Modem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844675"/>
            <a:ext cx="288131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5" descr="modem pock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076700"/>
            <a:ext cx="18383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7" name="Rectangle 6"/>
          <p:cNvSpPr>
            <a:spLocks noChangeArrowheads="1"/>
          </p:cNvSpPr>
          <p:nvPr/>
        </p:nvSpPr>
        <p:spPr bwMode="auto">
          <a:xfrm>
            <a:off x="6588125" y="3548063"/>
            <a:ext cx="196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Internal Modem</a:t>
            </a:r>
            <a:endParaRPr lang="th-TH" sz="2000">
              <a:solidFill>
                <a:schemeClr val="tx2"/>
              </a:solidFill>
            </a:endParaRPr>
          </a:p>
        </p:txBody>
      </p:sp>
      <p:sp>
        <p:nvSpPr>
          <p:cNvPr id="97288" name="Rectangle 7"/>
          <p:cNvSpPr>
            <a:spLocks noChangeArrowheads="1"/>
          </p:cNvSpPr>
          <p:nvPr/>
        </p:nvSpPr>
        <p:spPr bwMode="auto">
          <a:xfrm>
            <a:off x="6516688" y="6237288"/>
            <a:ext cx="1995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External Modem</a:t>
            </a:r>
            <a:endParaRPr lang="th-TH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12E08F-6BD9-49F7-839D-3B674F08550A}" type="slidenum">
              <a:rPr lang="en-US"/>
              <a:pPr/>
              <a:t>94</a:t>
            </a:fld>
            <a:endParaRPr lang="th-TH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Power Supply</a:t>
            </a:r>
            <a:endParaRPr lang="th-TH" smtClean="0"/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989138"/>
            <a:ext cx="4392612" cy="4114800"/>
          </a:xfrm>
        </p:spPr>
        <p:txBody>
          <a:bodyPr/>
          <a:lstStyle/>
          <a:p>
            <a:pPr algn="thaiDist" eaLnBrk="1" hangingPunct="1"/>
            <a:r>
              <a:rPr lang="th-TH" smtClean="0"/>
              <a:t>ทำหน้าที่ปรับระดับแรงดันไฟฟ้า ให้เหมาะสมกับคอมพิวเตอร์ </a:t>
            </a:r>
          </a:p>
          <a:p>
            <a:pPr algn="thaiDist" eaLnBrk="1" hangingPunct="1"/>
            <a:r>
              <a:rPr lang="th-TH" smtClean="0"/>
              <a:t>เป็นอุปกรณ์ที่จ่ายไฟฟ้าไปให้กับอุปกรณ์ต่าง ๆ ภายในเครื่อง</a:t>
            </a:r>
          </a:p>
          <a:p>
            <a:pPr algn="thaiDist" eaLnBrk="1" hangingPunct="1"/>
            <a:r>
              <a:rPr lang="th-TH" smtClean="0"/>
              <a:t>บางรุ่นอาจจะจ่ายไฟให้อุปกรณ์ต่อพ่วงต่าง ๆ เช่น </a:t>
            </a:r>
            <a:r>
              <a:rPr lang="en-US" smtClean="0"/>
              <a:t>Monitor </a:t>
            </a:r>
            <a:r>
              <a:rPr lang="th-TH" smtClean="0"/>
              <a:t>ได้</a:t>
            </a:r>
          </a:p>
        </p:txBody>
      </p:sp>
      <p:pic>
        <p:nvPicPr>
          <p:cNvPr id="98309" name="Picture 4" descr="PowerSupp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205038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09EE99-5C34-4B50-964D-E27C8A996B58}" type="slidenum">
              <a:rPr lang="en-US"/>
              <a:pPr/>
              <a:t>95</a:t>
            </a:fld>
            <a:endParaRPr lang="th-TH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Uninterruptable Power Supply : UPS</a:t>
            </a:r>
            <a:endParaRPr lang="th-TH" sz="3600" smtClean="0"/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916113"/>
            <a:ext cx="4110038" cy="4114800"/>
          </a:xfrm>
        </p:spPr>
        <p:txBody>
          <a:bodyPr/>
          <a:lstStyle/>
          <a:p>
            <a:pPr algn="thaiDist" eaLnBrk="1" hangingPunct="1"/>
            <a:r>
              <a:rPr lang="th-TH" smtClean="0"/>
              <a:t>รักษาแรงดันของกระแสไฟฟ้า </a:t>
            </a:r>
          </a:p>
          <a:p>
            <a:pPr algn="thaiDist" eaLnBrk="1" hangingPunct="1"/>
            <a:r>
              <a:rPr lang="th-TH" smtClean="0"/>
              <a:t>กรองสัญญาณไฟฟ้า </a:t>
            </a:r>
          </a:p>
          <a:p>
            <a:pPr algn="thaiDist" eaLnBrk="1" hangingPunct="1"/>
            <a:r>
              <a:rPr lang="th-TH" smtClean="0"/>
              <a:t>สำรองไฟฟ้า เพื่อจ่ายให้คอมพิวเตอร์ และอุปกรณ์ต่าง ๆ ในกรณีที่ไฟฟ้าตก หรือดับกะทันหัน</a:t>
            </a:r>
          </a:p>
        </p:txBody>
      </p:sp>
      <p:pic>
        <p:nvPicPr>
          <p:cNvPr id="99333" name="Picture 4" descr="u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3213100"/>
            <a:ext cx="251936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72F65E-7D00-4BD1-B146-91A983F557D3}" type="slidenum">
              <a:rPr lang="en-US"/>
              <a:pPr/>
              <a:t>96</a:t>
            </a:fld>
            <a:endParaRPr lang="th-TH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การบำรุงรักษาเครื่องคอมพิวเตอร์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หลีกเลี่ยงสิ่งที่เป็นอันตรายต่อเครื่องคอมพิวเตอร์</a:t>
            </a:r>
          </a:p>
          <a:p>
            <a:pPr eaLnBrk="1" hangingPunct="1"/>
            <a:r>
              <a:rPr lang="th-TH" smtClean="0"/>
              <a:t>การดูแลรักษาเครื่องคอมพิวเตอร์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44A664-AC99-4743-AE05-C0F41CF721D6}" type="slidenum">
              <a:rPr lang="en-US"/>
              <a:pPr/>
              <a:t>97</a:t>
            </a:fld>
            <a:endParaRPr lang="th-TH"/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หลีกเลี่ยงสิ่งที่เป็นอันตรายต่อคอมพิวเตอร์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การเปิด / ปิดเครื่องคอมพิวเตอร์บ่อย ๆ </a:t>
            </a:r>
          </a:p>
          <a:p>
            <a:pPr eaLnBrk="1" hangingPunct="1"/>
            <a:r>
              <a:rPr lang="th-TH" smtClean="0"/>
              <a:t>ความร้อน</a:t>
            </a:r>
          </a:p>
          <a:p>
            <a:pPr eaLnBrk="1" hangingPunct="1"/>
            <a:r>
              <a:rPr lang="th-TH" smtClean="0"/>
              <a:t>ฝุ่นละออง</a:t>
            </a:r>
          </a:p>
          <a:p>
            <a:pPr eaLnBrk="1" hangingPunct="1"/>
            <a:r>
              <a:rPr lang="th-TH" smtClean="0"/>
              <a:t>น้ำ</a:t>
            </a:r>
          </a:p>
          <a:p>
            <a:pPr eaLnBrk="1" hangingPunct="1"/>
            <a:r>
              <a:rPr lang="th-TH" smtClean="0"/>
              <a:t>กระแสไฟฟ้า</a:t>
            </a:r>
          </a:p>
          <a:p>
            <a:pPr eaLnBrk="1" hangingPunct="1"/>
            <a:r>
              <a:rPr lang="th-TH" smtClean="0"/>
              <a:t>สนามแม่เหล็กไฟฟ้า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0B2342-FA7F-438C-8456-6F28B60CE2D1}" type="slidenum">
              <a:rPr lang="en-US"/>
              <a:pPr/>
              <a:t>98</a:t>
            </a:fld>
            <a:endParaRPr lang="th-TH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การดูแลรักษา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651375"/>
          </a:xfrm>
        </p:spPr>
        <p:txBody>
          <a:bodyPr/>
          <a:lstStyle/>
          <a:p>
            <a:pPr eaLnBrk="1" hangingPunct="1"/>
            <a:r>
              <a:rPr lang="th-TH" smtClean="0"/>
              <a:t>ควรปิดเครื่องให้สนิทอยู่เสมอ</a:t>
            </a:r>
          </a:p>
          <a:p>
            <a:pPr eaLnBrk="1" hangingPunct="1"/>
            <a:r>
              <a:rPr lang="th-TH" smtClean="0"/>
              <a:t>ความตั้งเครื่องห่างจากผนังกำแพง</a:t>
            </a:r>
          </a:p>
          <a:p>
            <a:pPr eaLnBrk="1" hangingPunct="1"/>
            <a:r>
              <a:rPr lang="th-TH" smtClean="0"/>
              <a:t>ควรเปิดฝาเครื่องเพื่อเป่าทำความสะอาดภายในตัวอย่างสม่ำเสมอ</a:t>
            </a:r>
          </a:p>
          <a:p>
            <a:pPr eaLnBrk="1" hangingPunct="1"/>
            <a:r>
              <a:rPr lang="th-TH" smtClean="0"/>
              <a:t>ควรต่อสายดินจาก </a:t>
            </a:r>
            <a:r>
              <a:rPr lang="en-US" smtClean="0"/>
              <a:t>Case </a:t>
            </a:r>
            <a:r>
              <a:rPr lang="th-TH" smtClean="0"/>
              <a:t>ที่เป็นโลหะไปยังอุปกรณ์อื่น ๆ ที่ตั้งอยู่บนพื้น</a:t>
            </a:r>
          </a:p>
          <a:p>
            <a:pPr eaLnBrk="1" hangingPunct="1"/>
            <a:r>
              <a:rPr lang="th-TH" smtClean="0"/>
              <a:t>ควรติดตั้ง </a:t>
            </a:r>
            <a:r>
              <a:rPr lang="en-US" smtClean="0"/>
              <a:t>UPS </a:t>
            </a:r>
            <a:r>
              <a:rPr lang="th-TH" smtClean="0"/>
              <a:t>เพื่อป้องกัน ไฟตก ไฟกระชาก ที่อาจเกิดขึ้น</a:t>
            </a:r>
          </a:p>
          <a:p>
            <a:pPr eaLnBrk="1" hangingPunct="1"/>
            <a:r>
              <a:rPr lang="th-TH" smtClean="0"/>
              <a:t>ควรเปิดเครื่องใหม่หลังจากปิดเครื่องแล้วอย่างน้อย 10 วินาที</a:t>
            </a:r>
          </a:p>
          <a:p>
            <a:pPr eaLnBrk="1" hangingPunct="1"/>
            <a:r>
              <a:rPr lang="th-TH" smtClean="0"/>
              <a:t>หลีกเลี่ยงการนำน้ำ หรือขนมมาวางใกล้ ๆ คอมพิวเตอร์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A8567F-AEED-496F-BC12-0A510A0A5B4B}" type="slidenum">
              <a:rPr lang="en-US"/>
              <a:pPr/>
              <a:t>99</a:t>
            </a:fld>
            <a:endParaRPr lang="th-TH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6513" y="765175"/>
            <a:ext cx="9288463" cy="5184775"/>
            <a:chOff x="-23" y="482"/>
            <a:chExt cx="5851" cy="3266"/>
          </a:xfrm>
        </p:grpSpPr>
        <p:sp>
          <p:nvSpPr>
            <p:cNvPr id="103428" name="WordArt 3"/>
            <p:cNvSpPr>
              <a:spLocks noChangeArrowheads="1" noChangeShapeType="1" noTextEdit="1"/>
            </p:cNvSpPr>
            <p:nvPr/>
          </p:nvSpPr>
          <p:spPr bwMode="auto">
            <a:xfrm>
              <a:off x="68" y="482"/>
              <a:ext cx="5760" cy="1706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th-TH" sz="3600" b="1" kern="1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latin typeface="JasmineUPC"/>
                  <a:cs typeface="JasmineUPC"/>
                </a:rPr>
                <a:t>การเลือกซื้อ</a:t>
              </a:r>
              <a:endParaRPr lang="en-US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JasmineUPC"/>
                <a:cs typeface="JasmineUPC"/>
              </a:endParaRPr>
            </a:p>
          </p:txBody>
        </p:sp>
        <p:sp>
          <p:nvSpPr>
            <p:cNvPr id="10342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-23" y="2477"/>
              <a:ext cx="5760" cy="1271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00"/>
                      </a:gs>
                      <a:gs pos="100000">
                        <a:srgbClr val="520402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latin typeface="Comic Sans MS"/>
                </a:rPr>
                <a:t>ComputeR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1878</TotalTime>
  <Words>2501</Words>
  <Application>Microsoft Office PowerPoint</Application>
  <PresentationFormat>On-screen Show (4:3)</PresentationFormat>
  <Paragraphs>641</Paragraphs>
  <Slides>104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6" baseType="lpstr">
      <vt:lpstr>Blends</vt:lpstr>
      <vt:lpstr>Image</vt:lpstr>
      <vt:lpstr>บทที่ 3      ฮาร์ดแวร์ (Hardware)</vt:lpstr>
      <vt:lpstr>Topic of Chapter</vt:lpstr>
      <vt:lpstr>ฮาร์ดแวร์ คือ ส่วนอุปกรณ์</vt:lpstr>
      <vt:lpstr>องค์ประกอบของเครื่องคอมพิวเตอร์</vt:lpstr>
      <vt:lpstr>องค์ประกอบของเครื่องคอมพิวเตอร์</vt:lpstr>
      <vt:lpstr>หน่วยรับข้อมูลเข้า (Input Unit)</vt:lpstr>
      <vt:lpstr>อุปกรณ์รับข้อมูลเข้า (Input Devices)</vt:lpstr>
      <vt:lpstr>Keyboard</vt:lpstr>
      <vt:lpstr>ส่วนประกอบของ Keyboard</vt:lpstr>
      <vt:lpstr>Keyboard ในประเภทต่าง ๆ </vt:lpstr>
      <vt:lpstr>Mouse</vt:lpstr>
      <vt:lpstr>ประเภทของ Mouse</vt:lpstr>
      <vt:lpstr>Trackball</vt:lpstr>
      <vt:lpstr>Touch Pad</vt:lpstr>
      <vt:lpstr>Pointing Stick</vt:lpstr>
      <vt:lpstr>Light Pen</vt:lpstr>
      <vt:lpstr>Stylus</vt:lpstr>
      <vt:lpstr>Joystick ,Wheel</vt:lpstr>
      <vt:lpstr>Microphone</vt:lpstr>
      <vt:lpstr>Scanner</vt:lpstr>
      <vt:lpstr>ประเภทของ Scanner</vt:lpstr>
      <vt:lpstr>Optical Scanner</vt:lpstr>
      <vt:lpstr>Optical Reader</vt:lpstr>
      <vt:lpstr>Digital Camera</vt:lpstr>
      <vt:lpstr>Video Pc Camera</vt:lpstr>
      <vt:lpstr>Digitizer</vt:lpstr>
      <vt:lpstr>Touch Screen</vt:lpstr>
      <vt:lpstr>Slide 28</vt:lpstr>
      <vt:lpstr>หน้าที่ของหน่วยประมวลผลกลาง</vt:lpstr>
      <vt:lpstr>Slide 30</vt:lpstr>
      <vt:lpstr>Slide 31</vt:lpstr>
      <vt:lpstr>Slide 32</vt:lpstr>
      <vt:lpstr>Slide 33</vt:lpstr>
      <vt:lpstr>Slide 34</vt:lpstr>
      <vt:lpstr>Control Unit</vt:lpstr>
      <vt:lpstr>Slide 36</vt:lpstr>
      <vt:lpstr>Slide 37</vt:lpstr>
      <vt:lpstr>Slide 38</vt:lpstr>
      <vt:lpstr>หน่วยแสดงผล (Output Unit)</vt:lpstr>
      <vt:lpstr>ประเภทของ Output</vt:lpstr>
      <vt:lpstr>อุปกรณ์แสดงผล (Output Devices)</vt:lpstr>
      <vt:lpstr>Monitor</vt:lpstr>
      <vt:lpstr>Type of Monitor</vt:lpstr>
      <vt:lpstr>Cathode Ray Tube : CRT</vt:lpstr>
      <vt:lpstr>Liquid Crystal Display : LCD</vt:lpstr>
      <vt:lpstr>Touch Screen</vt:lpstr>
      <vt:lpstr>Gas Plasma Monitor</vt:lpstr>
      <vt:lpstr>Printer</vt:lpstr>
      <vt:lpstr>Type of Printer</vt:lpstr>
      <vt:lpstr>Impact Printer</vt:lpstr>
      <vt:lpstr>Impact Printer (ต่อ)</vt:lpstr>
      <vt:lpstr>Impact Printer (ต่อ)</vt:lpstr>
      <vt:lpstr>Non-Impact</vt:lpstr>
      <vt:lpstr>Non-Impact (ต่อ)</vt:lpstr>
      <vt:lpstr>Non-Impact (ต่อ)</vt:lpstr>
      <vt:lpstr>Plotter </vt:lpstr>
      <vt:lpstr>Type Of Plotter</vt:lpstr>
      <vt:lpstr>Projector</vt:lpstr>
      <vt:lpstr>Type Of Projector</vt:lpstr>
      <vt:lpstr>LCD Projector</vt:lpstr>
      <vt:lpstr>DLP Projector</vt:lpstr>
      <vt:lpstr>Speaker</vt:lpstr>
      <vt:lpstr>Headphone</vt:lpstr>
      <vt:lpstr>หน่วยความจำ (Memory Unit)</vt:lpstr>
      <vt:lpstr>หน่วยความจำหลัก (Main Memory)</vt:lpstr>
      <vt:lpstr>ROM </vt:lpstr>
      <vt:lpstr>ข้อดีของ ROM</vt:lpstr>
      <vt:lpstr>Slide 68</vt:lpstr>
      <vt:lpstr>RAM</vt:lpstr>
      <vt:lpstr>Slide 70</vt:lpstr>
      <vt:lpstr>ตาราง Access Time</vt:lpstr>
      <vt:lpstr>หน่วยความจำสำรอง (Secondary Memory) </vt:lpstr>
      <vt:lpstr>Secondary Storage Device</vt:lpstr>
      <vt:lpstr>Floppy Disk</vt:lpstr>
      <vt:lpstr>Hard Disk</vt:lpstr>
      <vt:lpstr>แสดงการจัดวางอุปกรณ์ภายใน Hard Disk</vt:lpstr>
      <vt:lpstr>แสดงการจัดวางตำแหน่งหัวอ่าน </vt:lpstr>
      <vt:lpstr>ความจุของข้อมูล</vt:lpstr>
      <vt:lpstr>Compact Disc</vt:lpstr>
      <vt:lpstr>Removable Drive</vt:lpstr>
      <vt:lpstr>Magnetic Tape</vt:lpstr>
      <vt:lpstr>Memory Stick</vt:lpstr>
      <vt:lpstr>อุปกรณ์อื่น ๆ (Other Device)</vt:lpstr>
      <vt:lpstr>Slide 84</vt:lpstr>
      <vt:lpstr>Slide 85</vt:lpstr>
      <vt:lpstr>Slide 86</vt:lpstr>
      <vt:lpstr>Slide 87</vt:lpstr>
      <vt:lpstr>Display Card</vt:lpstr>
      <vt:lpstr>Sound Card</vt:lpstr>
      <vt:lpstr>Floppy Drive</vt:lpstr>
      <vt:lpstr>CD-ROM Drive</vt:lpstr>
      <vt:lpstr>Network Card</vt:lpstr>
      <vt:lpstr>Modem</vt:lpstr>
      <vt:lpstr>Power Supply</vt:lpstr>
      <vt:lpstr>Uninterruptable Power Supply : UPS</vt:lpstr>
      <vt:lpstr>การบำรุงรักษาเครื่องคอมพิวเตอร์</vt:lpstr>
      <vt:lpstr>หลีกเลี่ยงสิ่งที่เป็นอันตรายต่อคอมพิวเตอร์</vt:lpstr>
      <vt:lpstr>การดูแลรักษา</vt:lpstr>
      <vt:lpstr>Slide 99</vt:lpstr>
      <vt:lpstr>Slide 100</vt:lpstr>
      <vt:lpstr>Slide 101</vt:lpstr>
      <vt:lpstr>Slide 102</vt:lpstr>
      <vt:lpstr>Assignment</vt:lpstr>
      <vt:lpstr>Slide 104</vt:lpstr>
    </vt:vector>
  </TitlesOfParts>
  <Company>Asus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3      ฮาร์ดแวร์ (Hardware)</dc:title>
  <dc:creator>Nforce4</dc:creator>
  <cp:lastModifiedBy>Nao</cp:lastModifiedBy>
  <cp:revision>49</cp:revision>
  <dcterms:created xsi:type="dcterms:W3CDTF">2006-06-19T03:31:23Z</dcterms:created>
  <dcterms:modified xsi:type="dcterms:W3CDTF">2014-09-12T08:20:45Z</dcterms:modified>
</cp:coreProperties>
</file>