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05" r:id="rId2"/>
    <p:sldId id="318" r:id="rId3"/>
    <p:sldId id="390" r:id="rId4"/>
    <p:sldId id="391" r:id="rId5"/>
    <p:sldId id="392" r:id="rId6"/>
    <p:sldId id="393" r:id="rId7"/>
    <p:sldId id="394" r:id="rId8"/>
    <p:sldId id="395" r:id="rId9"/>
    <p:sldId id="396" r:id="rId10"/>
    <p:sldId id="397" r:id="rId11"/>
    <p:sldId id="398" r:id="rId12"/>
    <p:sldId id="399" r:id="rId13"/>
    <p:sldId id="400" r:id="rId14"/>
    <p:sldId id="401" r:id="rId15"/>
    <p:sldId id="402" r:id="rId16"/>
    <p:sldId id="403" r:id="rId17"/>
    <p:sldId id="404" r:id="rId18"/>
    <p:sldId id="405" r:id="rId19"/>
    <p:sldId id="406" r:id="rId20"/>
    <p:sldId id="408" r:id="rId21"/>
    <p:sldId id="407" r:id="rId22"/>
    <p:sldId id="409" r:id="rId23"/>
    <p:sldId id="410" r:id="rId24"/>
    <p:sldId id="411" r:id="rId25"/>
    <p:sldId id="412" r:id="rId26"/>
    <p:sldId id="413" r:id="rId27"/>
    <p:sldId id="414" r:id="rId28"/>
    <p:sldId id="415" r:id="rId29"/>
  </p:sldIdLst>
  <p:sldSz cx="9144000" cy="6858000" type="screen4x3"/>
  <p:notesSz cx="6858000" cy="994568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3399"/>
    <a:srgbClr val="917259"/>
    <a:srgbClr val="78B832"/>
    <a:srgbClr val="FFFF99"/>
    <a:srgbClr val="006600"/>
    <a:srgbClr val="FF6600"/>
    <a:srgbClr val="FF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ลักษณะสีปานกลาง 4 - เน้น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ลักษณะสีปานกลาง 4 - เน้น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ลักษณะ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ลักษณะสีปานกลาง 3 - เน้น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ลักษณะ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ลักษณะสีปานกลาง 4 - เน้น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780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2453EE-1D9B-4B4B-847E-5C5A95F23EBF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98C2E-2990-4F47-93AF-6AD954354B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24202"/>
            <a:ext cx="5029200" cy="447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문자열 유형을 편집하려면 누르십시오</a:t>
            </a:r>
            <a:r>
              <a:rPr lang="en-US" altLang="ko-KR" noProof="0" smtClean="0"/>
              <a:t>.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세째 수준</a:t>
            </a:r>
          </a:p>
          <a:p>
            <a:pPr lvl="3"/>
            <a:r>
              <a:rPr lang="ko-KR" altLang="en-US" noProof="0" smtClean="0"/>
              <a:t>네째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404"/>
            <a:ext cx="2971800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448404"/>
            <a:ext cx="2971800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13931067-973E-43C1-ACC5-AB45277AAB2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CDBEF3-6B0D-477E-A680-240A64640970}" type="slidenum">
              <a:rPr lang="en-US" smtClean="0">
                <a:ea typeface="Gulim" pitchFamily="34" charset="-127"/>
              </a:rPr>
              <a:pPr/>
              <a:t>1</a:t>
            </a:fld>
            <a:endParaRPr lang="en-US" smtClean="0">
              <a:ea typeface="Gulim" pitchFamily="34" charset="-127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BDD008-A903-4667-AF4F-1D3FBE9AC09D}" type="slidenum">
              <a:rPr lang="en-US" smtClean="0">
                <a:ea typeface="Gulim" pitchFamily="34" charset="-127"/>
              </a:rPr>
              <a:pPr/>
              <a:t>10</a:t>
            </a:fld>
            <a:endParaRPr lang="en-US" smtClean="0">
              <a:ea typeface="Gulim" pitchFamily="34" charset="-127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BDD008-A903-4667-AF4F-1D3FBE9AC09D}" type="slidenum">
              <a:rPr lang="en-US" smtClean="0">
                <a:ea typeface="Gulim" pitchFamily="34" charset="-127"/>
              </a:rPr>
              <a:pPr/>
              <a:t>11</a:t>
            </a:fld>
            <a:endParaRPr lang="en-US" smtClean="0">
              <a:ea typeface="Gulim" pitchFamily="34" charset="-127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BDD008-A903-4667-AF4F-1D3FBE9AC09D}" type="slidenum">
              <a:rPr lang="en-US" smtClean="0">
                <a:ea typeface="Gulim" pitchFamily="34" charset="-127"/>
              </a:rPr>
              <a:pPr/>
              <a:t>12</a:t>
            </a:fld>
            <a:endParaRPr lang="en-US" smtClean="0">
              <a:ea typeface="Gulim" pitchFamily="34" charset="-127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BDD008-A903-4667-AF4F-1D3FBE9AC09D}" type="slidenum">
              <a:rPr lang="en-US" smtClean="0">
                <a:ea typeface="Gulim" pitchFamily="34" charset="-127"/>
              </a:rPr>
              <a:pPr/>
              <a:t>13</a:t>
            </a:fld>
            <a:endParaRPr lang="en-US" smtClean="0">
              <a:ea typeface="Gulim" pitchFamily="34" charset="-127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BDD008-A903-4667-AF4F-1D3FBE9AC09D}" type="slidenum">
              <a:rPr lang="en-US" smtClean="0">
                <a:ea typeface="Gulim" pitchFamily="34" charset="-127"/>
              </a:rPr>
              <a:pPr/>
              <a:t>14</a:t>
            </a:fld>
            <a:endParaRPr lang="en-US" smtClean="0">
              <a:ea typeface="Gulim" pitchFamily="34" charset="-127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BDD008-A903-4667-AF4F-1D3FBE9AC09D}" type="slidenum">
              <a:rPr lang="en-US" smtClean="0">
                <a:ea typeface="Gulim" pitchFamily="34" charset="-127"/>
              </a:rPr>
              <a:pPr/>
              <a:t>15</a:t>
            </a:fld>
            <a:endParaRPr lang="en-US" smtClean="0">
              <a:ea typeface="Gulim" pitchFamily="34" charset="-127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BDD008-A903-4667-AF4F-1D3FBE9AC09D}" type="slidenum">
              <a:rPr lang="en-US" smtClean="0">
                <a:ea typeface="Gulim" pitchFamily="34" charset="-127"/>
              </a:rPr>
              <a:pPr/>
              <a:t>16</a:t>
            </a:fld>
            <a:endParaRPr lang="en-US" smtClean="0">
              <a:ea typeface="Gulim" pitchFamily="34" charset="-127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BDD008-A903-4667-AF4F-1D3FBE9AC09D}" type="slidenum">
              <a:rPr lang="en-US" smtClean="0">
                <a:ea typeface="Gulim" pitchFamily="34" charset="-127"/>
              </a:rPr>
              <a:pPr/>
              <a:t>17</a:t>
            </a:fld>
            <a:endParaRPr lang="en-US" smtClean="0">
              <a:ea typeface="Gulim" pitchFamily="34" charset="-127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BDD008-A903-4667-AF4F-1D3FBE9AC09D}" type="slidenum">
              <a:rPr lang="en-US" smtClean="0">
                <a:ea typeface="Gulim" pitchFamily="34" charset="-127"/>
              </a:rPr>
              <a:pPr/>
              <a:t>18</a:t>
            </a:fld>
            <a:endParaRPr lang="en-US" smtClean="0">
              <a:ea typeface="Gulim" pitchFamily="34" charset="-127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BDD008-A903-4667-AF4F-1D3FBE9AC09D}" type="slidenum">
              <a:rPr lang="en-US" smtClean="0">
                <a:ea typeface="Gulim" pitchFamily="34" charset="-127"/>
              </a:rPr>
              <a:pPr/>
              <a:t>19</a:t>
            </a:fld>
            <a:endParaRPr lang="en-US" smtClean="0">
              <a:ea typeface="Gulim" pitchFamily="34" charset="-127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BDD008-A903-4667-AF4F-1D3FBE9AC09D}" type="slidenum">
              <a:rPr lang="en-US" smtClean="0">
                <a:ea typeface="Gulim" pitchFamily="34" charset="-127"/>
              </a:rPr>
              <a:pPr/>
              <a:t>2</a:t>
            </a:fld>
            <a:endParaRPr lang="en-US" smtClean="0">
              <a:ea typeface="Gulim" pitchFamily="34" charset="-127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BDD008-A903-4667-AF4F-1D3FBE9AC09D}" type="slidenum">
              <a:rPr lang="en-US" smtClean="0">
                <a:ea typeface="Gulim" pitchFamily="34" charset="-127"/>
              </a:rPr>
              <a:pPr/>
              <a:t>20</a:t>
            </a:fld>
            <a:endParaRPr lang="en-US" smtClean="0">
              <a:ea typeface="Gulim" pitchFamily="34" charset="-127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BDD008-A903-4667-AF4F-1D3FBE9AC09D}" type="slidenum">
              <a:rPr lang="en-US" smtClean="0">
                <a:ea typeface="Gulim" pitchFamily="34" charset="-127"/>
              </a:rPr>
              <a:pPr/>
              <a:t>21</a:t>
            </a:fld>
            <a:endParaRPr lang="en-US" smtClean="0">
              <a:ea typeface="Gulim" pitchFamily="34" charset="-127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BDD008-A903-4667-AF4F-1D3FBE9AC09D}" type="slidenum">
              <a:rPr lang="en-US" smtClean="0">
                <a:ea typeface="Gulim" pitchFamily="34" charset="-127"/>
              </a:rPr>
              <a:pPr/>
              <a:t>22</a:t>
            </a:fld>
            <a:endParaRPr lang="en-US" smtClean="0">
              <a:ea typeface="Gulim" pitchFamily="34" charset="-127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BDD008-A903-4667-AF4F-1D3FBE9AC09D}" type="slidenum">
              <a:rPr lang="en-US" smtClean="0">
                <a:ea typeface="Gulim" pitchFamily="34" charset="-127"/>
              </a:rPr>
              <a:pPr/>
              <a:t>23</a:t>
            </a:fld>
            <a:endParaRPr lang="en-US" smtClean="0">
              <a:ea typeface="Gulim" pitchFamily="34" charset="-127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BDD008-A903-4667-AF4F-1D3FBE9AC09D}" type="slidenum">
              <a:rPr lang="en-US" smtClean="0">
                <a:ea typeface="Gulim" pitchFamily="34" charset="-127"/>
              </a:rPr>
              <a:pPr/>
              <a:t>24</a:t>
            </a:fld>
            <a:endParaRPr lang="en-US" smtClean="0">
              <a:ea typeface="Gulim" pitchFamily="34" charset="-127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BDD008-A903-4667-AF4F-1D3FBE9AC09D}" type="slidenum">
              <a:rPr lang="en-US" smtClean="0">
                <a:ea typeface="Gulim" pitchFamily="34" charset="-127"/>
              </a:rPr>
              <a:pPr/>
              <a:t>25</a:t>
            </a:fld>
            <a:endParaRPr lang="en-US" smtClean="0">
              <a:ea typeface="Gulim" pitchFamily="34" charset="-127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BDD008-A903-4667-AF4F-1D3FBE9AC09D}" type="slidenum">
              <a:rPr lang="en-US" smtClean="0">
                <a:ea typeface="Gulim" pitchFamily="34" charset="-127"/>
              </a:rPr>
              <a:pPr/>
              <a:t>26</a:t>
            </a:fld>
            <a:endParaRPr lang="en-US" smtClean="0">
              <a:ea typeface="Gulim" pitchFamily="34" charset="-127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BDD008-A903-4667-AF4F-1D3FBE9AC09D}" type="slidenum">
              <a:rPr lang="en-US" smtClean="0">
                <a:ea typeface="Gulim" pitchFamily="34" charset="-127"/>
              </a:rPr>
              <a:pPr/>
              <a:t>27</a:t>
            </a:fld>
            <a:endParaRPr lang="en-US" smtClean="0">
              <a:ea typeface="Gulim" pitchFamily="34" charset="-127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BDD008-A903-4667-AF4F-1D3FBE9AC09D}" type="slidenum">
              <a:rPr lang="en-US" smtClean="0">
                <a:ea typeface="Gulim" pitchFamily="34" charset="-127"/>
              </a:rPr>
              <a:pPr/>
              <a:t>3</a:t>
            </a:fld>
            <a:endParaRPr lang="en-US" smtClean="0">
              <a:ea typeface="Gulim" pitchFamily="34" charset="-127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BDD008-A903-4667-AF4F-1D3FBE9AC09D}" type="slidenum">
              <a:rPr lang="en-US" smtClean="0">
                <a:ea typeface="Gulim" pitchFamily="34" charset="-127"/>
              </a:rPr>
              <a:pPr/>
              <a:t>4</a:t>
            </a:fld>
            <a:endParaRPr lang="en-US" smtClean="0">
              <a:ea typeface="Gulim" pitchFamily="34" charset="-127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BDD008-A903-4667-AF4F-1D3FBE9AC09D}" type="slidenum">
              <a:rPr lang="en-US" smtClean="0">
                <a:ea typeface="Gulim" pitchFamily="34" charset="-127"/>
              </a:rPr>
              <a:pPr/>
              <a:t>5</a:t>
            </a:fld>
            <a:endParaRPr lang="en-US" smtClean="0">
              <a:ea typeface="Gulim" pitchFamily="34" charset="-127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BDD008-A903-4667-AF4F-1D3FBE9AC09D}" type="slidenum">
              <a:rPr lang="en-US" smtClean="0">
                <a:ea typeface="Gulim" pitchFamily="34" charset="-127"/>
              </a:rPr>
              <a:pPr/>
              <a:t>6</a:t>
            </a:fld>
            <a:endParaRPr lang="en-US" smtClean="0">
              <a:ea typeface="Gulim" pitchFamily="34" charset="-127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BDD008-A903-4667-AF4F-1D3FBE9AC09D}" type="slidenum">
              <a:rPr lang="en-US" smtClean="0">
                <a:ea typeface="Gulim" pitchFamily="34" charset="-127"/>
              </a:rPr>
              <a:pPr/>
              <a:t>7</a:t>
            </a:fld>
            <a:endParaRPr lang="en-US" smtClean="0">
              <a:ea typeface="Gulim" pitchFamily="34" charset="-127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BDD008-A903-4667-AF4F-1D3FBE9AC09D}" type="slidenum">
              <a:rPr lang="en-US" smtClean="0">
                <a:ea typeface="Gulim" pitchFamily="34" charset="-127"/>
              </a:rPr>
              <a:pPr/>
              <a:t>8</a:t>
            </a:fld>
            <a:endParaRPr lang="en-US" smtClean="0">
              <a:ea typeface="Gulim" pitchFamily="34" charset="-127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BDD008-A903-4667-AF4F-1D3FBE9AC09D}" type="slidenum">
              <a:rPr lang="en-US" smtClean="0">
                <a:ea typeface="Gulim" pitchFamily="34" charset="-127"/>
              </a:rPr>
              <a:pPr/>
              <a:t>9</a:t>
            </a:fld>
            <a:endParaRPr lang="en-US" smtClean="0">
              <a:ea typeface="Gulim" pitchFamily="34" charset="-127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ภาพนิ่งชื่อเรื่อง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1950" y="2105025"/>
            <a:ext cx="8382000" cy="504825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th-TH" altLang="ko-KR" smtClean="0"/>
              <a:t>คลิกเพื่อแก้ไขลักษณะชื่อเรื่องต้นแบบ</a:t>
            </a:r>
            <a:endParaRPr lang="en-US" altLang="ko-KR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0" y="4619625"/>
            <a:ext cx="2895600" cy="409575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800" b="1">
                <a:solidFill>
                  <a:srgbClr val="000000"/>
                </a:solidFill>
              </a:defRPr>
            </a:lvl1pPr>
          </a:lstStyle>
          <a:p>
            <a:r>
              <a:rPr lang="th-TH" altLang="ko-KR" smtClean="0"/>
              <a:t>คลิกเพื่อแก้ไขลักษณะชื่อเรื่องรองต้นแบบ</a:t>
            </a: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85188" y="6553200"/>
            <a:ext cx="658812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31576-7B8B-4F64-BEDE-BC5C3DEADAC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324600"/>
            <a:ext cx="2895600" cy="3587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3EE43-2A80-4D9F-842A-150338BF987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62725" y="304800"/>
            <a:ext cx="2125663" cy="58674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82563" y="304800"/>
            <a:ext cx="6227762" cy="58674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434AF-4C69-454B-9DC7-D7ADD1A3C31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ชื่อเรื่องและแผนภูม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82563" y="304800"/>
            <a:ext cx="7970837" cy="69215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แผนภูมิ 2"/>
          <p:cNvSpPr>
            <a:spLocks noGrp="1"/>
          </p:cNvSpPr>
          <p:nvPr>
            <p:ph type="chart" idx="1"/>
          </p:nvPr>
        </p:nvSpPr>
        <p:spPr>
          <a:xfrm>
            <a:off x="611188" y="1295400"/>
            <a:ext cx="8077200" cy="4876800"/>
          </a:xfrm>
        </p:spPr>
        <p:txBody>
          <a:bodyPr/>
          <a:lstStyle/>
          <a:p>
            <a:pPr lvl="0"/>
            <a:r>
              <a:rPr lang="th-TH" noProof="0" smtClean="0"/>
              <a:t>คลิกไอคอนเพื่อเพิ่มแผนภูมิ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DCE4F-F0F0-47AE-B49A-E89BC40BCB0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74600-BD3B-4E4F-A3B4-DA3826CC293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23395-1DE3-4B3B-B186-8706D9B44E4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611188" y="1295400"/>
            <a:ext cx="3962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725988" y="1295400"/>
            <a:ext cx="3962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C3EE5-7C93-4D0F-929E-9D61E8C0BEF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567FB-C4F3-41D6-8988-B71E3920C3C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8" name="Rectangle 3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0AB40-15E7-4899-89E2-8EC5BA13E50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6926D-AE94-4C62-B7EF-45DAC2DBC56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" name="Rectangle 3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80093-0D0F-4BD9-AF12-374F37A0160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h-TH" noProof="0" smtClean="0"/>
              <a:t>คลิกไอคอนเพื่อเพิ่มรูปภาพ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C87B1-16A2-4AB7-BA6A-9F83FBDF395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82563" y="304800"/>
            <a:ext cx="797083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295400"/>
            <a:ext cx="8077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 Click to edit Master text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2625" y="6524625"/>
            <a:ext cx="7651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fld id="{7A114101-8F0C-42E1-9422-23B3464711E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7620000" y="762000"/>
            <a:ext cx="1371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altLang="ko-KR" b="1">
                <a:solidFill>
                  <a:srgbClr val="000000"/>
                </a:solidFill>
                <a:latin typeface="Verdana" pitchFamily="34" charset="0"/>
                <a:ea typeface="굴림" pitchFamily="50" charset="-127"/>
              </a:rPr>
              <a:t>LOGO</a:t>
            </a:r>
          </a:p>
        </p:txBody>
      </p:sp>
      <p:sp>
        <p:nvSpPr>
          <p:cNvPr id="1058" name="Rectangle 3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6200" y="6445250"/>
            <a:ext cx="28956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chemeClr val="bg1"/>
                </a:solidFill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3971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utoUpdateAnimBg="0"/>
    </p:bldLst>
  </p:timing>
  <p:hf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+mj-lt"/>
          <a:ea typeface="Gulim" pitchFamily="34" charset="-127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Verdana" pitchFamily="34" charset="0"/>
          <a:ea typeface="Gulim" pitchFamily="34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Verdana" pitchFamily="34" charset="0"/>
          <a:ea typeface="Gulim" pitchFamily="34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Verdana" pitchFamily="34" charset="0"/>
          <a:ea typeface="Gulim" pitchFamily="34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Verdana" pitchFamily="34" charset="0"/>
          <a:ea typeface="Gulim" pitchFamily="34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Verdana" pitchFamily="34" charset="0"/>
          <a:ea typeface="굴림" pitchFamily="50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Verdana" pitchFamily="34" charset="0"/>
          <a:ea typeface="굴림" pitchFamily="50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Verdana" pitchFamily="34" charset="0"/>
          <a:ea typeface="굴림" pitchFamily="50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Verdana" pitchFamily="34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u"/>
        <a:defRPr kumimoji="1" sz="2800">
          <a:solidFill>
            <a:schemeClr val="tx2"/>
          </a:solidFill>
          <a:latin typeface="+mn-lt"/>
          <a:ea typeface="Gulim" pitchFamily="34" charset="-127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400">
          <a:solidFill>
            <a:srgbClr val="000000"/>
          </a:solidFill>
          <a:latin typeface="+mn-lt"/>
          <a:ea typeface="Gulim" pitchFamily="34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Wingdings" pitchFamily="2" charset="2"/>
        <a:buChar char="§"/>
        <a:defRPr kumimoji="1" sz="2400">
          <a:solidFill>
            <a:srgbClr val="000000"/>
          </a:solidFill>
          <a:latin typeface="+mn-lt"/>
          <a:ea typeface="Gulim" pitchFamily="34" charset="-127"/>
        </a:defRPr>
      </a:lvl3pPr>
      <a:lvl4pPr marL="15621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400">
          <a:solidFill>
            <a:srgbClr val="000000"/>
          </a:solidFill>
          <a:latin typeface="+mn-lt"/>
          <a:ea typeface="Gulim" pitchFamily="34" charset="-127"/>
        </a:defRPr>
      </a:lvl4pPr>
      <a:lvl5pPr marL="1981200" indent="-228600" algn="l" rtl="0" eaLnBrk="0" fontAlgn="base" latinLnBrk="1" hangingPunct="0">
        <a:spcBef>
          <a:spcPct val="20000"/>
        </a:spcBef>
        <a:spcAft>
          <a:spcPct val="0"/>
        </a:spcAft>
        <a:buFont typeface="Wingdings" pitchFamily="2" charset="2"/>
        <a:buChar char="§"/>
        <a:defRPr kumimoji="1" sz="2400">
          <a:solidFill>
            <a:srgbClr val="000000"/>
          </a:solidFill>
          <a:latin typeface="+mn-lt"/>
          <a:ea typeface="Gulim" pitchFamily="34" charset="-127"/>
        </a:defRPr>
      </a:lvl5pPr>
      <a:lvl6pPr marL="2438400" indent="-228600" algn="l" rtl="0" eaLnBrk="1" fontAlgn="base" latinLnBrk="1" hangingPunct="1">
        <a:spcBef>
          <a:spcPct val="20000"/>
        </a:spcBef>
        <a:spcAft>
          <a:spcPct val="0"/>
        </a:spcAft>
        <a:buFont typeface="Wingdings" pitchFamily="2" charset="2"/>
        <a:buChar char="§"/>
        <a:defRPr kumimoji="1" sz="2400">
          <a:solidFill>
            <a:srgbClr val="000000"/>
          </a:solidFill>
          <a:latin typeface="+mn-lt"/>
          <a:ea typeface="+mn-ea"/>
        </a:defRPr>
      </a:lvl6pPr>
      <a:lvl7pPr marL="2895600" indent="-228600" algn="l" rtl="0" eaLnBrk="1" fontAlgn="base" latinLnBrk="1" hangingPunct="1">
        <a:spcBef>
          <a:spcPct val="20000"/>
        </a:spcBef>
        <a:spcAft>
          <a:spcPct val="0"/>
        </a:spcAft>
        <a:buFont typeface="Wingdings" pitchFamily="2" charset="2"/>
        <a:buChar char="§"/>
        <a:defRPr kumimoji="1" sz="2400">
          <a:solidFill>
            <a:srgbClr val="000000"/>
          </a:solidFill>
          <a:latin typeface="+mn-lt"/>
          <a:ea typeface="+mn-ea"/>
        </a:defRPr>
      </a:lvl7pPr>
      <a:lvl8pPr marL="3352800" indent="-228600" algn="l" rtl="0" eaLnBrk="1" fontAlgn="base" latinLnBrk="1" hangingPunct="1">
        <a:spcBef>
          <a:spcPct val="20000"/>
        </a:spcBef>
        <a:spcAft>
          <a:spcPct val="0"/>
        </a:spcAft>
        <a:buFont typeface="Wingdings" pitchFamily="2" charset="2"/>
        <a:buChar char="§"/>
        <a:defRPr kumimoji="1" sz="2400">
          <a:solidFill>
            <a:srgbClr val="000000"/>
          </a:solidFill>
          <a:latin typeface="+mn-lt"/>
          <a:ea typeface="+mn-ea"/>
        </a:defRPr>
      </a:lvl8pPr>
      <a:lvl9pPr marL="3810000" indent="-228600" algn="l" rtl="0" eaLnBrk="1" fontAlgn="base" latinLnBrk="1" hangingPunct="1">
        <a:spcBef>
          <a:spcPct val="20000"/>
        </a:spcBef>
        <a:spcAft>
          <a:spcPct val="0"/>
        </a:spcAft>
        <a:buFont typeface="Wingdings" pitchFamily="2" charset="2"/>
        <a:buChar char="§"/>
        <a:defRPr kumimoji="1" sz="24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17500" y="428604"/>
            <a:ext cx="8575675" cy="2951163"/>
          </a:xfrm>
          <a:noFill/>
        </p:spPr>
        <p:txBody>
          <a:bodyPr lIns="92075" tIns="46038" rIns="92075" bIns="46038"/>
          <a:lstStyle/>
          <a:p>
            <a:pPr algn="ctr" eaLnBrk="1" hangingPunct="1">
              <a:buClr>
                <a:srgbClr val="6600FF"/>
              </a:buClr>
            </a:pPr>
            <a:r>
              <a:rPr lang="th-TH" sz="9600" dirty="0" smtClean="0">
                <a:solidFill>
                  <a:schemeClr val="bg1">
                    <a:lumMod val="95000"/>
                  </a:schemeClr>
                </a:solidFill>
                <a:latin typeface="Angsana New" pitchFamily="18" charset="-34"/>
              </a:rPr>
              <a:t>รูปแบบข้อมูล</a:t>
            </a:r>
            <a:r>
              <a:rPr lang="en-US" sz="9600" dirty="0" smtClean="0">
                <a:solidFill>
                  <a:schemeClr val="bg1">
                    <a:lumMod val="95000"/>
                  </a:schemeClr>
                </a:solidFill>
                <a:latin typeface="Angsana New" pitchFamily="18" charset="-34"/>
              </a:rPr>
              <a:t/>
            </a:r>
            <a:br>
              <a:rPr lang="en-US" sz="9600" dirty="0" smtClean="0">
                <a:solidFill>
                  <a:schemeClr val="bg1">
                    <a:lumMod val="95000"/>
                  </a:schemeClr>
                </a:solidFill>
                <a:latin typeface="Angsana New" pitchFamily="18" charset="-34"/>
              </a:rPr>
            </a:br>
            <a:endParaRPr lang="en-US" sz="96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Rectangle 1026"/>
          <p:cNvSpPr txBox="1">
            <a:spLocks noChangeArrowheads="1"/>
          </p:cNvSpPr>
          <p:nvPr/>
        </p:nvSpPr>
        <p:spPr bwMode="white">
          <a:xfrm>
            <a:off x="785786" y="5214950"/>
            <a:ext cx="8072462" cy="135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600FF"/>
              </a:buClr>
              <a:buSzTx/>
              <a:buFontTx/>
              <a:buNone/>
              <a:tabLst/>
              <a:defRPr/>
            </a:pPr>
            <a:r>
              <a:rPr kumimoji="1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Gulim" pitchFamily="34" charset="-127"/>
                <a:cs typeface="+mj-cs"/>
              </a:rPr>
              <a:t/>
            </a:r>
            <a:br>
              <a:rPr kumimoji="1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Gulim" pitchFamily="34" charset="-127"/>
                <a:cs typeface="+mj-cs"/>
              </a:rPr>
            </a:br>
            <a:r>
              <a:rPr lang="th-TH" sz="4000" b="1" kern="0" dirty="0" smtClean="0">
                <a:solidFill>
                  <a:schemeClr val="accent1"/>
                </a:solidFill>
                <a:latin typeface="+mj-lt"/>
                <a:cs typeface="+mj-cs"/>
              </a:rPr>
              <a:t>โดย</a:t>
            </a: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600FF"/>
              </a:buClr>
              <a:buSzTx/>
              <a:buFontTx/>
              <a:buNone/>
              <a:tabLst/>
              <a:defRPr/>
            </a:pPr>
            <a:r>
              <a:rPr kumimoji="1" lang="th-TH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Gulim" pitchFamily="34" charset="-127"/>
                <a:cs typeface="+mj-cs"/>
              </a:rPr>
              <a:t>อาจารย์เนารุ่ง</a:t>
            </a:r>
            <a:r>
              <a:rPr kumimoji="1" lang="th-TH" sz="4000" b="1" i="0" u="none" strike="noStrike" kern="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Gulim" pitchFamily="34" charset="-127"/>
                <a:cs typeface="+mj-cs"/>
              </a:rPr>
              <a:t>  วิชาราช</a:t>
            </a:r>
            <a:r>
              <a:rPr kumimoji="1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Gulim" pitchFamily="34" charset="-127"/>
                <a:cs typeface="+mj-cs"/>
              </a:rPr>
              <a:t/>
            </a:r>
            <a:br>
              <a:rPr kumimoji="1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Gulim" pitchFamily="34" charset="-127"/>
                <a:cs typeface="+mj-cs"/>
              </a:rPr>
            </a:br>
            <a:endParaRPr kumimoji="1" lang="en-US" sz="4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Gulim" pitchFamily="34" charset="-127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131576-7B8B-4F64-BEDE-BC5C3DEADACD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10" descr="http://3.bp.blogspot.com/-yDrIL_2wCfE/TaQZJXwVRtI/AAAAAAAAAAw/10hm7E9fQfE/s320/Networ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8563" y="714375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black">
          <a:xfrm>
            <a:off x="214282" y="-24"/>
            <a:ext cx="8143932" cy="1428760"/>
          </a:xfrm>
          <a:prstGeom prst="rect">
            <a:avLst/>
          </a:prstGeom>
        </p:spPr>
        <p:txBody>
          <a:bodyPr/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Decision Support Systems (DSS)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B74600-BD3B-4E4F-A3B4-DA3826CC293D}" type="slidenum">
              <a:rPr lang="en-US" altLang="ko-KR" smtClean="0"/>
              <a:pPr>
                <a:defRPr/>
              </a:pPr>
              <a:t>10</a:t>
            </a:fld>
            <a:endParaRPr lang="en-US" altLang="ko-KR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14282" y="1295400"/>
            <a:ext cx="8929718" cy="4876800"/>
          </a:xfrm>
        </p:spPr>
        <p:txBody>
          <a:bodyPr/>
          <a:lstStyle/>
          <a:p>
            <a:r>
              <a:rPr lang="th-TH" sz="3600" dirty="0" smtClean="0"/>
              <a:t>ระบบ </a:t>
            </a:r>
            <a:r>
              <a:rPr lang="en-US" sz="3600" dirty="0" smtClean="0"/>
              <a:t>DSS </a:t>
            </a:r>
            <a:r>
              <a:rPr lang="th-TH" sz="3600" dirty="0" smtClean="0"/>
              <a:t>หรือระบบสนับสนุนการตัดสินใจ </a:t>
            </a:r>
            <a:endParaRPr lang="en-US" sz="3600" dirty="0" smtClean="0"/>
          </a:p>
          <a:p>
            <a:r>
              <a:rPr lang="th-TH" sz="3600" dirty="0" smtClean="0"/>
              <a:t>เป็นระบบสารสนเทศที่จัดทำขึ้นเพื่อให้ ผู้บริหารใช้ประกอบการตัดสินใจ </a:t>
            </a:r>
            <a:endParaRPr lang="en-US" sz="3600" dirty="0" smtClean="0"/>
          </a:p>
          <a:p>
            <a:r>
              <a:rPr lang="th-TH" sz="3600" dirty="0" smtClean="0"/>
              <a:t>ดังนั้นจึงเป็นระบบที่ง่ายต่อการเรียกใช้และตอบโต้ ทั้งนี้เพราะ ผู้บริหารระดับกลางขึ้นไปคุ้นเคยและจำเป็นต้องใช้การตัดสินใจบนประสบการณ์ต่อสิ่งที่เกิดขึ้นทั้งที่สามารถควบคุมได้และไม่สามารถควบคุมหรือคาดการณ์ล่วงหน้าได้ ระบบ </a:t>
            </a:r>
            <a:r>
              <a:rPr lang="en-US" sz="3600" dirty="0" smtClean="0"/>
              <a:t>DSS </a:t>
            </a:r>
            <a:r>
              <a:rPr lang="th-TH" sz="3600" dirty="0" smtClean="0"/>
              <a:t>จึงเป็นการผสมผสานสารสนเทศที่มีอยู่หรือเรียกหาได้จากระบบ </a:t>
            </a:r>
            <a:r>
              <a:rPr lang="en-US" sz="3600" dirty="0" smtClean="0"/>
              <a:t>MIS </a:t>
            </a:r>
            <a:r>
              <a:rPr lang="th-TH" sz="3600" dirty="0" smtClean="0"/>
              <a:t>กับสารสนเทศที่คาดว่าผู้บริหารต้องการจากภายนอกองค์กร</a:t>
            </a:r>
            <a:endParaRPr lang="en-US" sz="36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10" descr="http://3.bp.blogspot.com/-yDrIL_2wCfE/TaQZJXwVRtI/AAAAAAAAAAw/10hm7E9fQfE/s320/Networ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8563" y="714375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black">
          <a:xfrm>
            <a:off x="214282" y="-24"/>
            <a:ext cx="8143932" cy="1428760"/>
          </a:xfrm>
          <a:prstGeom prst="rect">
            <a:avLst/>
          </a:prstGeom>
        </p:spPr>
        <p:txBody>
          <a:bodyPr/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Decision Support Systems (DSS)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B74600-BD3B-4E4F-A3B4-DA3826CC293D}" type="slidenum">
              <a:rPr lang="en-US" altLang="ko-KR" smtClean="0"/>
              <a:pPr>
                <a:defRPr/>
              </a:pPr>
              <a:t>11</a:t>
            </a:fld>
            <a:endParaRPr lang="en-US" altLang="ko-KR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14282" y="1295400"/>
            <a:ext cx="8929718" cy="4876800"/>
          </a:xfrm>
        </p:spPr>
        <p:txBody>
          <a:bodyPr/>
          <a:lstStyle/>
          <a:p>
            <a:r>
              <a:rPr lang="th-TH" sz="3600" dirty="0" smtClean="0"/>
              <a:t>แล้วนำมาเปรียบเทียบ คำนวณ วิเคราะห์ คาดการณ์ </a:t>
            </a:r>
            <a:endParaRPr lang="en-US" sz="3600" dirty="0" smtClean="0"/>
          </a:p>
          <a:p>
            <a:r>
              <a:rPr lang="th-TH" sz="3600" dirty="0" smtClean="0"/>
              <a:t>โดยออกมาในรูปของ กราฟิก แผนงาน หรือแม้แต่ปัญญาประดิษฐ์</a:t>
            </a:r>
            <a:endParaRPr lang="en-US" sz="3600" dirty="0" smtClean="0"/>
          </a:p>
          <a:p>
            <a:r>
              <a:rPr lang="th-TH" sz="3600" dirty="0" smtClean="0"/>
              <a:t>เพื่อให้เกิดความสะดวกในการใช้สารสนเทศสำหรับผู้บริหารที่ต้องตัดสินใจนอกเหนือไปจากงานหรือสถานการณ์ภายในที่ควบคุมได้</a:t>
            </a:r>
            <a:endParaRPr lang="en-US" sz="3600" dirty="0" smtClean="0"/>
          </a:p>
          <a:p>
            <a:r>
              <a:rPr lang="th-TH" sz="3600" dirty="0" smtClean="0"/>
              <a:t>ดังนั้นสารสนเทศที่เกี่ยวข้องภายในองค์กรจึงได้รับการจัดระบบใหม่เพื่อให้สามารถแสดงความเกี่ยวข้องอย่างชัดเจน เรียกใช้ได้ทันที ซึ่งต่างกับระบบ </a:t>
            </a:r>
            <a:r>
              <a:rPr lang="en-US" sz="3600" dirty="0" smtClean="0"/>
              <a:t>MIS </a:t>
            </a:r>
            <a:r>
              <a:rPr lang="th-TH" sz="3600" dirty="0" smtClean="0"/>
              <a:t>ที่แม้จะแลกเปลี่ยนสารสนเทศระหว่างงานได้ แต่สารสนเทศต่าง ๆ ก็ถูกจัดไว้สำหรับแต่ละงาน</a:t>
            </a:r>
            <a:endParaRPr lang="en-US" sz="3600" dirty="0" smtClean="0"/>
          </a:p>
          <a:p>
            <a:endParaRPr lang="en-US" sz="3600" dirty="0" smtClean="0"/>
          </a:p>
          <a:p>
            <a:endParaRPr lang="en-US" sz="36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10" descr="http://3.bp.blogspot.com/-yDrIL_2wCfE/TaQZJXwVRtI/AAAAAAAAAAw/10hm7E9fQfE/s320/Networ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8563" y="714375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black">
          <a:xfrm>
            <a:off x="214282" y="-24"/>
            <a:ext cx="8143932" cy="1428760"/>
          </a:xfrm>
          <a:prstGeom prst="rect">
            <a:avLst/>
          </a:prstGeom>
        </p:spPr>
        <p:txBody>
          <a:bodyPr/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Decision Support Systems (DSS)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B74600-BD3B-4E4F-A3B4-DA3826CC293D}" type="slidenum">
              <a:rPr lang="en-US" altLang="ko-KR" smtClean="0"/>
              <a:pPr>
                <a:defRPr/>
              </a:pPr>
              <a:t>12</a:t>
            </a:fld>
            <a:endParaRPr lang="en-US" altLang="ko-KR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14282" y="1295400"/>
            <a:ext cx="8929718" cy="4876800"/>
          </a:xfrm>
        </p:spPr>
        <p:txBody>
          <a:bodyPr/>
          <a:lstStyle/>
          <a:p>
            <a:r>
              <a:rPr lang="th-TH" sz="3600" b="1" dirty="0" smtClean="0"/>
              <a:t>ระบบ </a:t>
            </a:r>
            <a:r>
              <a:rPr lang="en-US" sz="3600" b="1" dirty="0" smtClean="0"/>
              <a:t>DSS </a:t>
            </a:r>
            <a:r>
              <a:rPr lang="th-TH" sz="3600" b="1" dirty="0" smtClean="0"/>
              <a:t>มีคุณลักษณะดังต่อไปนี้</a:t>
            </a:r>
            <a:endParaRPr lang="en-US" sz="3600" b="1" dirty="0" smtClean="0"/>
          </a:p>
          <a:p>
            <a:r>
              <a:rPr lang="en-US" sz="3600" dirty="0" smtClean="0"/>
              <a:t>1. </a:t>
            </a:r>
            <a:r>
              <a:rPr lang="th-TH" sz="3600" dirty="0" smtClean="0"/>
              <a:t>ระบบ </a:t>
            </a:r>
            <a:r>
              <a:rPr lang="en-US" sz="3600" dirty="0" smtClean="0"/>
              <a:t>DSS </a:t>
            </a:r>
            <a:r>
              <a:rPr lang="th-TH" sz="3600" dirty="0" smtClean="0"/>
              <a:t>ช่วยผู้บริหารในกระบวนการตัดสินใจ</a:t>
            </a:r>
            <a:endParaRPr lang="en-US" sz="3600" dirty="0" smtClean="0"/>
          </a:p>
          <a:p>
            <a:r>
              <a:rPr lang="en-US" sz="3600" dirty="0" smtClean="0"/>
              <a:t>2. </a:t>
            </a:r>
            <a:r>
              <a:rPr lang="th-TH" sz="3600" dirty="0" smtClean="0"/>
              <a:t>ระบบ </a:t>
            </a:r>
            <a:r>
              <a:rPr lang="en-US" sz="3600" dirty="0" smtClean="0"/>
              <a:t>DSS </a:t>
            </a:r>
            <a:r>
              <a:rPr lang="th-TH" sz="3600" dirty="0" smtClean="0"/>
              <a:t>ได้รับการออกแบบเพื่อสนองการแก้ปัญหาแบบ </a:t>
            </a:r>
            <a:r>
              <a:rPr lang="en-US" sz="3600" dirty="0" smtClean="0"/>
              <a:t>semi structured </a:t>
            </a:r>
            <a:r>
              <a:rPr lang="th-TH" sz="3600" dirty="0" smtClean="0"/>
              <a:t>และ </a:t>
            </a:r>
            <a:r>
              <a:rPr lang="en-US" sz="3600" dirty="0" smtClean="0"/>
              <a:t>unstructured problems</a:t>
            </a:r>
          </a:p>
          <a:p>
            <a:r>
              <a:rPr lang="en-US" sz="3600" dirty="0" smtClean="0"/>
              <a:t>3. </a:t>
            </a:r>
            <a:r>
              <a:rPr lang="th-TH" sz="3600" dirty="0" smtClean="0"/>
              <a:t>ระบบ </a:t>
            </a:r>
            <a:r>
              <a:rPr lang="en-US" sz="3600" dirty="0" smtClean="0"/>
              <a:t>DSS </a:t>
            </a:r>
            <a:r>
              <a:rPr lang="th-TH" sz="3600" dirty="0" smtClean="0"/>
              <a:t>ใช้ประกอบการตัดสินใจสำหรับผู้บริหารทุกระดับ แต่เหมาะสมที่สุดสำหรับผู้บริหารระดับกลางและระดับสูง</a:t>
            </a:r>
            <a:endParaRPr lang="en-US" sz="3600" dirty="0" smtClean="0"/>
          </a:p>
          <a:p>
            <a:endParaRPr lang="en-US" sz="36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10" descr="http://3.bp.blogspot.com/-yDrIL_2wCfE/TaQZJXwVRtI/AAAAAAAAAAw/10hm7E9fQfE/s320/Networ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8563" y="714375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black">
          <a:xfrm>
            <a:off x="214282" y="-24"/>
            <a:ext cx="8143932" cy="1428760"/>
          </a:xfrm>
          <a:prstGeom prst="rect">
            <a:avLst/>
          </a:prstGeom>
        </p:spPr>
        <p:txBody>
          <a:bodyPr/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Decision Support Systems (DSS)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B74600-BD3B-4E4F-A3B4-DA3826CC293D}" type="slidenum">
              <a:rPr lang="en-US" altLang="ko-KR" smtClean="0"/>
              <a:pPr>
                <a:defRPr/>
              </a:pPr>
              <a:t>13</a:t>
            </a:fld>
            <a:endParaRPr lang="en-US" altLang="ko-KR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14282" y="1295400"/>
            <a:ext cx="8929718" cy="4876800"/>
          </a:xfrm>
        </p:spPr>
        <p:txBody>
          <a:bodyPr/>
          <a:lstStyle/>
          <a:p>
            <a:r>
              <a:rPr lang="en-US" sz="3600" dirty="0" smtClean="0"/>
              <a:t>4. </a:t>
            </a:r>
            <a:r>
              <a:rPr lang="th-TH" sz="3600" dirty="0" smtClean="0"/>
              <a:t>ระบบ </a:t>
            </a:r>
            <a:r>
              <a:rPr lang="en-US" sz="3600" dirty="0" smtClean="0"/>
              <a:t>DSS </a:t>
            </a:r>
            <a:r>
              <a:rPr lang="th-TH" sz="3600" dirty="0" smtClean="0"/>
              <a:t>เป็นระบบที่มีปฏิสัมพันธ์ระหว่างผู้ใช้กับระบบและง่ายต่อการใช้งาน ผู้บริหารที่ไม่มีความเชี่ยวชาญทางระบบคอมพิวเตอร์ก็สามารถใช้ได้โดยสะดวก</a:t>
            </a:r>
            <a:endParaRPr lang="en-US" sz="3600" dirty="0" smtClean="0"/>
          </a:p>
          <a:p>
            <a:r>
              <a:rPr lang="en-US" sz="3600" dirty="0" smtClean="0"/>
              <a:t>5. </a:t>
            </a:r>
            <a:r>
              <a:rPr lang="th-TH" sz="3600" dirty="0" smtClean="0"/>
              <a:t>ระบบ </a:t>
            </a:r>
            <a:r>
              <a:rPr lang="en-US" sz="3600" dirty="0" smtClean="0"/>
              <a:t>DSS </a:t>
            </a:r>
            <a:r>
              <a:rPr lang="th-TH" sz="3600" dirty="0" smtClean="0"/>
              <a:t>เสนอเครื่องมือช่วยการตัดสินใจในรูปของแบบจำลอง แบบทดสอบและเครื่องมือช่วยการวิเคราะห์ข้อมูลหรือสถานการณ์</a:t>
            </a:r>
            <a:endParaRPr lang="en-US" sz="3600" dirty="0" smtClean="0"/>
          </a:p>
          <a:p>
            <a:r>
              <a:rPr lang="en-US" sz="3600" dirty="0" smtClean="0"/>
              <a:t>6. </a:t>
            </a:r>
            <a:r>
              <a:rPr lang="th-TH" sz="3600" dirty="0" smtClean="0"/>
              <a:t>ระบบ </a:t>
            </a:r>
            <a:r>
              <a:rPr lang="en-US" sz="3600" dirty="0" smtClean="0"/>
              <a:t>DSS </a:t>
            </a:r>
            <a:r>
              <a:rPr lang="th-TH" sz="3600" dirty="0" smtClean="0"/>
              <a:t>สามารถปรับเปลี่ยนให้เข้ากับความต้องการใช้สารสนเทศในสิ่งแวดล้อมที่แตกต่างกัน</a:t>
            </a:r>
            <a:endParaRPr lang="en-US" sz="36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10" descr="http://3.bp.blogspot.com/-yDrIL_2wCfE/TaQZJXwVRtI/AAAAAAAAAAw/10hm7E9fQfE/s320/Networ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8563" y="714375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black">
          <a:xfrm>
            <a:off x="214282" y="-24"/>
            <a:ext cx="8143932" cy="1428760"/>
          </a:xfrm>
          <a:prstGeom prst="rect">
            <a:avLst/>
          </a:prstGeom>
        </p:spPr>
        <p:txBody>
          <a:bodyPr/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Decision Support Systems (DSS)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B74600-BD3B-4E4F-A3B4-DA3826CC293D}" type="slidenum">
              <a:rPr lang="en-US" altLang="ko-KR" smtClean="0"/>
              <a:pPr>
                <a:defRPr/>
              </a:pPr>
              <a:t>14</a:t>
            </a:fld>
            <a:endParaRPr lang="en-US" altLang="ko-KR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14282" y="1295400"/>
            <a:ext cx="8643998" cy="4876800"/>
          </a:xfrm>
        </p:spPr>
        <p:txBody>
          <a:bodyPr/>
          <a:lstStyle/>
          <a:p>
            <a:r>
              <a:rPr lang="en-US" sz="3600" dirty="0" smtClean="0"/>
              <a:t>7. </a:t>
            </a:r>
            <a:r>
              <a:rPr lang="th-TH" sz="3600" dirty="0" smtClean="0"/>
              <a:t>ระบบ </a:t>
            </a:r>
            <a:r>
              <a:rPr lang="en-US" sz="3600" dirty="0" smtClean="0"/>
              <a:t>DSS </a:t>
            </a:r>
            <a:r>
              <a:rPr lang="th-TH" sz="3600" dirty="0" smtClean="0"/>
              <a:t>สามารถใช้งานกับฐานข้อมูลภายในองค์กรได้</a:t>
            </a:r>
            <a:endParaRPr lang="en-US" sz="3600" dirty="0" smtClean="0"/>
          </a:p>
          <a:p>
            <a:r>
              <a:rPr lang="en-US" sz="3600" dirty="0" smtClean="0"/>
              <a:t>8. </a:t>
            </a:r>
            <a:r>
              <a:rPr lang="th-TH" sz="3600" dirty="0" smtClean="0"/>
              <a:t>ระบบ </a:t>
            </a:r>
            <a:r>
              <a:rPr lang="en-US" sz="3600" dirty="0" smtClean="0"/>
              <a:t>DSS </a:t>
            </a:r>
            <a:r>
              <a:rPr lang="th-TH" sz="3600" dirty="0" smtClean="0"/>
              <a:t>ไม่ประมวลผลข้อมูลในลักษณะงานประจำ เช่น การจัดตารางการผลิตสินค้าในรอบสัปดาห์และรายงานผลการผลิตต่อสัปดาห์</a:t>
            </a:r>
            <a:endParaRPr lang="en-US" sz="36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10" descr="http://3.bp.blogspot.com/-yDrIL_2wCfE/TaQZJXwVRtI/AAAAAAAAAAw/10hm7E9fQfE/s320/Networ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8563" y="714375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black">
          <a:xfrm>
            <a:off x="214282" y="-24"/>
            <a:ext cx="8143932" cy="1428760"/>
          </a:xfrm>
          <a:prstGeom prst="rect">
            <a:avLst/>
          </a:prstGeom>
        </p:spPr>
        <p:txBody>
          <a:bodyPr/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Decision Support Systems (DSS)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B74600-BD3B-4E4F-A3B4-DA3826CC293D}" type="slidenum">
              <a:rPr lang="en-US" altLang="ko-KR" smtClean="0"/>
              <a:pPr>
                <a:defRPr/>
              </a:pPr>
              <a:t>15</a:t>
            </a:fld>
            <a:endParaRPr lang="en-US" altLang="ko-KR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14282" y="1295400"/>
            <a:ext cx="8643998" cy="4876800"/>
          </a:xfrm>
        </p:spPr>
        <p:txBody>
          <a:bodyPr/>
          <a:lstStyle/>
          <a:p>
            <a:r>
              <a:rPr lang="th-TH" sz="3600" b="1" dirty="0" smtClean="0"/>
              <a:t>ภายในระบบ </a:t>
            </a:r>
            <a:r>
              <a:rPr lang="en-US" sz="3600" b="1" dirty="0" smtClean="0"/>
              <a:t>DSS </a:t>
            </a:r>
            <a:r>
              <a:rPr lang="th-TH" sz="3600" b="1" dirty="0" smtClean="0"/>
              <a:t>จึงประกอบด้วยเครื่องมือ (</a:t>
            </a:r>
            <a:r>
              <a:rPr lang="en-US" sz="3600" b="1" dirty="0" smtClean="0"/>
              <a:t>tools) </a:t>
            </a:r>
            <a:r>
              <a:rPr lang="th-TH" sz="3600" b="1" dirty="0" smtClean="0"/>
              <a:t>ดังต่อไปนี้</a:t>
            </a:r>
            <a:endParaRPr lang="en-US" sz="3600" b="1" dirty="0" smtClean="0"/>
          </a:p>
          <a:p>
            <a:r>
              <a:rPr lang="en-US" sz="3600" dirty="0" smtClean="0"/>
              <a:t>1. Applications development </a:t>
            </a:r>
            <a:r>
              <a:rPr lang="th-TH" sz="3600" dirty="0" smtClean="0"/>
              <a:t>เป็นส่วนที่ช่วยสร้างงานตามที่ผู้ใช้ต้องการ เช่น ให้สามารถส่งข้อมูลเข้าประมวลผล จัดเก็บและแสดงผลลัพธ์ตามลักษณะของงานที่กำหนด</a:t>
            </a:r>
            <a:endParaRPr lang="en-US" sz="3600" dirty="0" smtClean="0"/>
          </a:p>
          <a:p>
            <a:endParaRPr lang="en-US" sz="36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10" descr="http://3.bp.blogspot.com/-yDrIL_2wCfE/TaQZJXwVRtI/AAAAAAAAAAw/10hm7E9fQfE/s320/Networ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8563" y="714375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black">
          <a:xfrm>
            <a:off x="214282" y="-24"/>
            <a:ext cx="8143932" cy="1428760"/>
          </a:xfrm>
          <a:prstGeom prst="rect">
            <a:avLst/>
          </a:prstGeom>
        </p:spPr>
        <p:txBody>
          <a:bodyPr/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Decision Support Systems (DSS)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B74600-BD3B-4E4F-A3B4-DA3826CC293D}" type="slidenum">
              <a:rPr lang="en-US" altLang="ko-KR" smtClean="0"/>
              <a:pPr>
                <a:defRPr/>
              </a:pPr>
              <a:t>16</a:t>
            </a:fld>
            <a:endParaRPr lang="en-US" altLang="ko-KR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14282" y="1295400"/>
            <a:ext cx="8643998" cy="4876800"/>
          </a:xfrm>
        </p:spPr>
        <p:txBody>
          <a:bodyPr/>
          <a:lstStyle/>
          <a:p>
            <a:r>
              <a:rPr lang="en-US" sz="3600" dirty="0" smtClean="0"/>
              <a:t>2. Data management </a:t>
            </a:r>
            <a:r>
              <a:rPr lang="th-TH" sz="3600" dirty="0" smtClean="0"/>
              <a:t>เป็นส่วนของซอฟต์แวร์ที่ใช้จัดเก็บ บำรุงรักษา และเรียกใช้ สารสนเทศเฉพาะส่วนที่เกี่ยวข้องกัน โดยดึงออกมาจากฐานข้อมูลภายในซอฟต์แวร์ประเภทนี้ ได้แก่ </a:t>
            </a:r>
            <a:r>
              <a:rPr lang="en-US" sz="3600" dirty="0" smtClean="0"/>
              <a:t>data warehousing </a:t>
            </a:r>
            <a:r>
              <a:rPr lang="th-TH" sz="3600" dirty="0" smtClean="0"/>
              <a:t>ซึ่งจะสร้างฐานข้อมูลแบบ </a:t>
            </a:r>
            <a:r>
              <a:rPr lang="en-US" sz="3600" dirty="0" smtClean="0"/>
              <a:t>relational database </a:t>
            </a:r>
            <a:r>
              <a:rPr lang="th-TH" sz="3600" dirty="0" smtClean="0"/>
              <a:t>โดยนำข้อมูลที่เกี่ยวข้องกันจากฐานข้อมูลในระบบ </a:t>
            </a:r>
            <a:r>
              <a:rPr lang="en-US" sz="3600" dirty="0" smtClean="0"/>
              <a:t>MIS </a:t>
            </a:r>
            <a:r>
              <a:rPr lang="th-TH" sz="3600" dirty="0" smtClean="0"/>
              <a:t>ออกมาจัดการ จัดเก็บ เรียกใช้ และบำรุงรักษา ต่างหาก</a:t>
            </a:r>
            <a:endParaRPr lang="en-US" sz="36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10" descr="http://3.bp.blogspot.com/-yDrIL_2wCfE/TaQZJXwVRtI/AAAAAAAAAAw/10hm7E9fQfE/s320/Networ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8563" y="714375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black">
          <a:xfrm>
            <a:off x="214282" y="-24"/>
            <a:ext cx="8143932" cy="1428760"/>
          </a:xfrm>
          <a:prstGeom prst="rect">
            <a:avLst/>
          </a:prstGeom>
        </p:spPr>
        <p:txBody>
          <a:bodyPr/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Decision Support Systems (DSS)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B74600-BD3B-4E4F-A3B4-DA3826CC293D}" type="slidenum">
              <a:rPr lang="en-US" altLang="ko-KR" smtClean="0"/>
              <a:pPr>
                <a:defRPr/>
              </a:pPr>
              <a:t>17</a:t>
            </a:fld>
            <a:endParaRPr lang="en-US" altLang="ko-KR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14282" y="1295400"/>
            <a:ext cx="8643998" cy="4876800"/>
          </a:xfrm>
        </p:spPr>
        <p:txBody>
          <a:bodyPr/>
          <a:lstStyle/>
          <a:p>
            <a:r>
              <a:rPr lang="en-US" sz="3600" dirty="0" smtClean="0"/>
              <a:t>3. Modeling </a:t>
            </a:r>
            <a:r>
              <a:rPr lang="th-TH" sz="3600" dirty="0" smtClean="0"/>
              <a:t>เป็นการใช้หลักการทางคณิตศาสตร์มาคำนวณและคาดคะเนความน่าจะเป็นเพื่อใช้ประกอบการตัดสินใจที่มีความเสี่ยงเข้ามาเกี่ยวข้อง</a:t>
            </a:r>
            <a:endParaRPr lang="en-US" sz="3600" dirty="0" smtClean="0"/>
          </a:p>
          <a:p>
            <a:r>
              <a:rPr lang="en-US" sz="3600" dirty="0" smtClean="0"/>
              <a:t>4. Statistical analysis </a:t>
            </a:r>
            <a:r>
              <a:rPr lang="th-TH" sz="3600" dirty="0" smtClean="0"/>
              <a:t>เป็นการใช้หลักการวิเคราะห์ทางสถิติช่วยในการคำนวณเพื่อให้ได้เปอร์เซ็นต์หรืออัตราส่วนของการพยากรณ์เหตุการณ์ต่าง ๆ </a:t>
            </a:r>
            <a:endParaRPr lang="en-US" sz="3600" dirty="0" smtClean="0"/>
          </a:p>
          <a:p>
            <a:r>
              <a:rPr lang="en-US" sz="3600" dirty="0" smtClean="0"/>
              <a:t>5. Planning </a:t>
            </a:r>
            <a:r>
              <a:rPr lang="th-TH" sz="3600" dirty="0" smtClean="0"/>
              <a:t>เป็นส่วนของซอฟต์แวร์ที่ช่วยคำนวณสถานการณ์ในอนาคต โดยให้ผู้ใช้ (ผู้บริหาร) ตั้งคำถามประเภท </a:t>
            </a:r>
            <a:r>
              <a:rPr lang="en-US" sz="3600" dirty="0" smtClean="0"/>
              <a:t>what-if</a:t>
            </a:r>
            <a:endParaRPr lang="en-US" sz="36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10" descr="http://3.bp.blogspot.com/-yDrIL_2wCfE/TaQZJXwVRtI/AAAAAAAAAAw/10hm7E9fQfE/s320/Networ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8563" y="714375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black">
          <a:xfrm>
            <a:off x="214282" y="-24"/>
            <a:ext cx="8143932" cy="1428760"/>
          </a:xfrm>
          <a:prstGeom prst="rect">
            <a:avLst/>
          </a:prstGeom>
        </p:spPr>
        <p:txBody>
          <a:bodyPr/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Decision Support Systems (DSS)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B74600-BD3B-4E4F-A3B4-DA3826CC293D}" type="slidenum">
              <a:rPr lang="en-US" altLang="ko-KR" smtClean="0"/>
              <a:pPr>
                <a:defRPr/>
              </a:pPr>
              <a:t>18</a:t>
            </a:fld>
            <a:endParaRPr lang="en-US" altLang="ko-KR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14282" y="1295400"/>
            <a:ext cx="8643998" cy="4876800"/>
          </a:xfrm>
        </p:spPr>
        <p:txBody>
          <a:bodyPr/>
          <a:lstStyle/>
          <a:p>
            <a:r>
              <a:rPr lang="en-US" sz="3600" dirty="0" smtClean="0"/>
              <a:t>6. Graphics </a:t>
            </a:r>
            <a:r>
              <a:rPr lang="th-TH" sz="3600" dirty="0" smtClean="0"/>
              <a:t>เป็นการใช้โปรแกรมทางกราฟิกเพื่อช่วยแสดงผลลัพธ์ในรูปของแผนภูมิ (</a:t>
            </a:r>
            <a:r>
              <a:rPr lang="en-US" sz="3600" dirty="0" smtClean="0"/>
              <a:t>chart) </a:t>
            </a:r>
            <a:r>
              <a:rPr lang="th-TH" sz="3600" dirty="0" smtClean="0"/>
              <a:t>ประเภทต่าง ๆ เพื่อให้สะดวกแก่การใช้งาน นั่นคือเมื่อผู้ใช้เห็นแผนภูมิในลักษณะ </a:t>
            </a:r>
            <a:r>
              <a:rPr lang="en-US" sz="3600" dirty="0" smtClean="0"/>
              <a:t>pie chart </a:t>
            </a:r>
            <a:r>
              <a:rPr lang="th-TH" sz="3600" dirty="0" smtClean="0"/>
              <a:t>แสดงยอดขายรายเดือนแล้วยังเรียกดูกราฟแสดงยอดขายรายอาทิตย์ของเดือนนั้นได้ด้วย</a:t>
            </a:r>
            <a:endParaRPr lang="en-US" sz="3600" dirty="0" smtClean="0"/>
          </a:p>
          <a:p>
            <a:r>
              <a:rPr lang="en-US" sz="3600" dirty="0" smtClean="0"/>
              <a:t>7. Consolidations </a:t>
            </a:r>
            <a:r>
              <a:rPr lang="th-TH" sz="3600" dirty="0" smtClean="0"/>
              <a:t>เป็นเครื่องมือในระบบ </a:t>
            </a:r>
            <a:r>
              <a:rPr lang="en-US" sz="3600" dirty="0" smtClean="0"/>
              <a:t>DSS </a:t>
            </a:r>
            <a:r>
              <a:rPr lang="th-TH" sz="3600" dirty="0" smtClean="0"/>
              <a:t>ที่ช่วยรวบรวมข้อมูลที่มีลักษณะคล้ายกัน หรือกลุ่มเดียวจากแหล่งต่าง ๆ เข้าด้วยกัน เช่น รวมรายงานงบประมาณจากสำนักงานสาขาหลายสาขาให้เป็นรายงานงบประมาณรวมของบริษัท</a:t>
            </a:r>
            <a:endParaRPr lang="en-US" sz="36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10" descr="http://3.bp.blogspot.com/-yDrIL_2wCfE/TaQZJXwVRtI/AAAAAAAAAAw/10hm7E9fQfE/s320/Networ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8563" y="714375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black">
          <a:xfrm>
            <a:off x="214282" y="-24"/>
            <a:ext cx="8143932" cy="1428760"/>
          </a:xfrm>
          <a:prstGeom prst="rect">
            <a:avLst/>
          </a:prstGeom>
        </p:spPr>
        <p:txBody>
          <a:bodyPr/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Decision Support Systems (DSS)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B74600-BD3B-4E4F-A3B4-DA3826CC293D}" type="slidenum">
              <a:rPr lang="en-US" altLang="ko-KR" smtClean="0"/>
              <a:pPr>
                <a:defRPr/>
              </a:pPr>
              <a:t>19</a:t>
            </a:fld>
            <a:endParaRPr lang="en-US" altLang="ko-KR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14282" y="1295400"/>
            <a:ext cx="8643998" cy="4876800"/>
          </a:xfrm>
        </p:spPr>
        <p:txBody>
          <a:bodyPr/>
          <a:lstStyle/>
          <a:p>
            <a:r>
              <a:rPr lang="en-US" sz="3600" dirty="0" smtClean="0"/>
              <a:t>8. Application-specific DSS capabilities </a:t>
            </a:r>
            <a:r>
              <a:rPr lang="th-TH" sz="3600" dirty="0" smtClean="0"/>
              <a:t>เป็นส่วนของระบบ</a:t>
            </a:r>
            <a:r>
              <a:rPr lang="en-US" sz="3600" dirty="0" smtClean="0"/>
              <a:t> DSS </a:t>
            </a:r>
            <a:r>
              <a:rPr lang="th-TH" sz="3600" dirty="0" smtClean="0"/>
              <a:t>ที่ใช้สร้างงานเฉพาะด้านในสิ่งแวดล้อมที่ต่างกัน เช่น การวิเคราะห์การเงิน และการควบคุมคุณภาพสินค้า</a:t>
            </a:r>
            <a:endParaRPr lang="en-US" sz="36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10" descr="http://3.bp.blogspot.com/-yDrIL_2wCfE/TaQZJXwVRtI/AAAAAAAAAAw/10hm7E9fQfE/s320/Networ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8563" y="714375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black">
          <a:xfrm>
            <a:off x="-32" y="-24"/>
            <a:ext cx="9144000" cy="593725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altLang="ko-KR" sz="4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altLang="ko-KR" sz="4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รูปแบบข้อมูล</a:t>
            </a:r>
            <a:endParaRPr lang="en-US" altLang="ko-KR" sz="44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8" name="Picture 7" descr="NJA9DJCAQN4H3SCACO8O47CAA67I0NCAN97S93CAIDQ1QPCAMVM0XPCA9YH4N1CA4IKBN3CAQ6CMG6CAT8JA2UCAJI318ICANR06DLCAD1CEJRCAI6J0BRCA6XBXSDCAF4FOI9CA7GSH8NCAU3B1U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1285860"/>
            <a:ext cx="578647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B74600-BD3B-4E4F-A3B4-DA3826CC293D}" type="slidenum">
              <a:rPr lang="en-US" altLang="ko-KR" smtClean="0"/>
              <a:pPr>
                <a:defRPr/>
              </a:pPr>
              <a:t>2</a:t>
            </a:fld>
            <a:endParaRPr lang="en-US" altLang="ko-K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10" descr="http://3.bp.blogspot.com/-yDrIL_2wCfE/TaQZJXwVRtI/AAAAAAAAAAw/10hm7E9fQfE/s320/Networ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8563" y="714375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black">
          <a:xfrm>
            <a:off x="214282" y="-24"/>
            <a:ext cx="8143932" cy="1428760"/>
          </a:xfrm>
          <a:prstGeom prst="rect">
            <a:avLst/>
          </a:prstGeom>
        </p:spPr>
        <p:txBody>
          <a:bodyPr/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Executive Information Systems </a:t>
            </a:r>
            <a:r>
              <a:rPr lang="th-TH" sz="4000" b="1" dirty="0" smtClean="0">
                <a:solidFill>
                  <a:srgbClr val="C00000"/>
                </a:solidFill>
              </a:rPr>
              <a:t>หรือระบบ</a:t>
            </a:r>
            <a:r>
              <a:rPr lang="en-US" sz="4000" b="1" dirty="0" smtClean="0">
                <a:solidFill>
                  <a:srgbClr val="C00000"/>
                </a:solidFill>
              </a:rPr>
              <a:t> EIS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B74600-BD3B-4E4F-A3B4-DA3826CC293D}" type="slidenum">
              <a:rPr lang="en-US" altLang="ko-KR" smtClean="0"/>
              <a:pPr>
                <a:defRPr/>
              </a:pPr>
              <a:t>20</a:t>
            </a:fld>
            <a:endParaRPr lang="en-US" altLang="ko-KR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14282" y="1295400"/>
            <a:ext cx="8929718" cy="4876800"/>
          </a:xfrm>
        </p:spPr>
        <p:txBody>
          <a:bodyPr/>
          <a:lstStyle/>
          <a:p>
            <a:r>
              <a:rPr lang="th-TH" sz="3600" dirty="0" smtClean="0"/>
              <a:t>เป็นระบบสารสนเทศที่ใช้หลักการและวิธีการเดียวกับระบบ </a:t>
            </a:r>
            <a:r>
              <a:rPr lang="en-US" sz="3600" dirty="0" smtClean="0"/>
              <a:t>DSS </a:t>
            </a:r>
          </a:p>
          <a:p>
            <a:r>
              <a:rPr lang="th-TH" sz="3600" dirty="0" smtClean="0"/>
              <a:t>แต่พัฒนาขึ้นมาเพื่อรองรับงานในองค์กรขนาดใหญ่ที่มีระบบการตัดสินใจที่ซับซ้อน </a:t>
            </a:r>
            <a:endParaRPr lang="en-US" sz="3600" dirty="0" smtClean="0"/>
          </a:p>
          <a:p>
            <a:r>
              <a:rPr lang="th-TH" sz="3600" dirty="0" smtClean="0"/>
              <a:t>ต้องการความแม่นยำและรวดเร็วในการ ตัดสินใจจากสภาวะหรือผลกระทบภายนอกองค์กร ดังนั้นแหล่งสารสนเทศภายนอกต่างๆ</a:t>
            </a:r>
            <a:endParaRPr lang="en-US" sz="36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10" descr="http://3.bp.blogspot.com/-yDrIL_2wCfE/TaQZJXwVRtI/AAAAAAAAAAw/10hm7E9fQfE/s320/Networ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8563" y="714375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black">
          <a:xfrm>
            <a:off x="214282" y="-24"/>
            <a:ext cx="8143932" cy="1428760"/>
          </a:xfrm>
          <a:prstGeom prst="rect">
            <a:avLst/>
          </a:prstGeom>
        </p:spPr>
        <p:txBody>
          <a:bodyPr/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Executive Information Systems </a:t>
            </a:r>
            <a:r>
              <a:rPr lang="th-TH" sz="4000" b="1" dirty="0" smtClean="0">
                <a:solidFill>
                  <a:srgbClr val="C00000"/>
                </a:solidFill>
              </a:rPr>
              <a:t>หรือระบบ</a:t>
            </a:r>
            <a:r>
              <a:rPr lang="en-US" sz="4000" b="1" dirty="0" smtClean="0">
                <a:solidFill>
                  <a:srgbClr val="C00000"/>
                </a:solidFill>
              </a:rPr>
              <a:t> EIS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B74600-BD3B-4E4F-A3B4-DA3826CC293D}" type="slidenum">
              <a:rPr lang="en-US" altLang="ko-KR" smtClean="0"/>
              <a:pPr>
                <a:defRPr/>
              </a:pPr>
              <a:t>21</a:t>
            </a:fld>
            <a:endParaRPr lang="en-US" altLang="ko-KR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14282" y="1295400"/>
            <a:ext cx="8643998" cy="4876800"/>
          </a:xfrm>
        </p:spPr>
        <p:txBody>
          <a:bodyPr/>
          <a:lstStyle/>
          <a:p>
            <a:r>
              <a:rPr lang="th-TH" sz="3600" dirty="0" smtClean="0"/>
              <a:t>เช่น สำนักข่าว </a:t>
            </a:r>
            <a:r>
              <a:rPr lang="en-US" sz="3600" dirty="0" smtClean="0"/>
              <a:t>CNN, ROUITER, </a:t>
            </a:r>
            <a:r>
              <a:rPr lang="th-TH" sz="3600" dirty="0" smtClean="0"/>
              <a:t>ตลาดหุ้น</a:t>
            </a:r>
            <a:r>
              <a:rPr lang="en-US" sz="3600" dirty="0" smtClean="0"/>
              <a:t>, </a:t>
            </a:r>
            <a:r>
              <a:rPr lang="th-TH" sz="3600" dirty="0" smtClean="0"/>
              <a:t>ห้องสมุด ฯลฯ </a:t>
            </a:r>
            <a:endParaRPr lang="en-US" sz="3600" dirty="0" smtClean="0"/>
          </a:p>
          <a:p>
            <a:r>
              <a:rPr lang="th-TH" sz="3600" dirty="0" smtClean="0"/>
              <a:t>จะได้รับการโยงเข้าสู่ระบบ </a:t>
            </a:r>
            <a:r>
              <a:rPr lang="en-US" sz="3600" dirty="0" smtClean="0"/>
              <a:t>EIS </a:t>
            </a:r>
          </a:p>
          <a:p>
            <a:r>
              <a:rPr lang="th-TH" sz="3600" dirty="0" smtClean="0"/>
              <a:t>เพื่อให้ผู้บริการสามารถตัดสินใจได้ดียิ่งขึ้น ทั้งนี้ผู้บริหารระดับสูงต้องการสารสนเทศจากภายนอกองค์กรที่มีผลกระทบต่อการบริหารจัดการและการตัดสินใจประเภทนี้อยู่ในลักษณะ</a:t>
            </a:r>
            <a:r>
              <a:rPr lang="en-US" sz="3600" dirty="0" smtClean="0"/>
              <a:t> unstructured decision making </a:t>
            </a:r>
            <a:r>
              <a:rPr lang="th-TH" sz="3600" dirty="0" smtClean="0"/>
              <a:t>เพื่อวางแผนระยะยาวและแก้ปัญหาเฉพาะหน้าด้วย</a:t>
            </a:r>
            <a:endParaRPr lang="en-US" sz="36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10" descr="http://3.bp.blogspot.com/-yDrIL_2wCfE/TaQZJXwVRtI/AAAAAAAAAAw/10hm7E9fQfE/s320/Networ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8563" y="714375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black">
          <a:xfrm>
            <a:off x="214282" y="-24"/>
            <a:ext cx="8143932" cy="1428760"/>
          </a:xfrm>
          <a:prstGeom prst="rect">
            <a:avLst/>
          </a:prstGeom>
        </p:spPr>
        <p:txBody>
          <a:bodyPr/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Expert Systems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B74600-BD3B-4E4F-A3B4-DA3826CC293D}" type="slidenum">
              <a:rPr lang="en-US" altLang="ko-KR" smtClean="0"/>
              <a:pPr>
                <a:defRPr/>
              </a:pPr>
              <a:t>22</a:t>
            </a:fld>
            <a:endParaRPr lang="en-US" altLang="ko-KR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14282" y="1295400"/>
            <a:ext cx="8715436" cy="4876800"/>
          </a:xfrm>
        </p:spPr>
        <p:txBody>
          <a:bodyPr/>
          <a:lstStyle/>
          <a:p>
            <a:r>
              <a:rPr lang="th-TH" sz="3600" dirty="0" smtClean="0"/>
              <a:t>ระบบ </a:t>
            </a:r>
            <a:r>
              <a:rPr lang="en-US" sz="3600" dirty="0" smtClean="0"/>
              <a:t>ES </a:t>
            </a:r>
            <a:r>
              <a:rPr lang="th-TH" sz="3600" dirty="0" smtClean="0"/>
              <a:t>หรือระบบผู้เชี่ยวชาญ จัดเป็นระบบสารสนเทศประเภทหนึ่งที่นำวิทยาการของปัญหาประดิษฐ์เข้ามาใช้จัดการสารสนเทศ </a:t>
            </a:r>
            <a:endParaRPr lang="en-US" sz="3600" dirty="0" smtClean="0"/>
          </a:p>
          <a:p>
            <a:r>
              <a:rPr lang="th-TH" sz="3600" dirty="0" smtClean="0"/>
              <a:t>โดยเฉพาะอย่างยิ่งสารสนเทศที่เป็น</a:t>
            </a:r>
            <a:r>
              <a:rPr lang="en-US" sz="3600" dirty="0" smtClean="0"/>
              <a:t>“</a:t>
            </a:r>
            <a:r>
              <a:rPr lang="th-TH" sz="3600" dirty="0" smtClean="0"/>
              <a:t>ความรู้</a:t>
            </a:r>
            <a:r>
              <a:rPr lang="en-US" sz="3600" dirty="0" smtClean="0"/>
              <a:t>”               (knowledge) </a:t>
            </a:r>
            <a:r>
              <a:rPr lang="th-TH" sz="3600" dirty="0" smtClean="0"/>
              <a:t>ในเฉพาะสาขาหรือเฉพาะด้าน</a:t>
            </a:r>
            <a:endParaRPr lang="en-US" sz="3600" dirty="0" smtClean="0"/>
          </a:p>
          <a:p>
            <a:r>
              <a:rPr lang="th-TH" sz="3600" dirty="0" smtClean="0"/>
              <a:t> ดังนั้นระบบผู้เชี่ยวชาญจึงเป็นซอฟต์แวร์ที่ใช้สร้างฐานความรู้ (</a:t>
            </a:r>
            <a:r>
              <a:rPr lang="en-US" sz="3600" dirty="0" smtClean="0"/>
              <a:t>knowledge base) </a:t>
            </a:r>
            <a:r>
              <a:rPr lang="th-TH" sz="3600" dirty="0" smtClean="0"/>
              <a:t>และกลไกในการตั้งคำถามและหาคำตอบ (จาก </a:t>
            </a:r>
            <a:r>
              <a:rPr lang="en-US" sz="3600" dirty="0" smtClean="0"/>
              <a:t>knowledge base)</a:t>
            </a:r>
            <a:endParaRPr lang="en-US" sz="36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10" descr="http://3.bp.blogspot.com/-yDrIL_2wCfE/TaQZJXwVRtI/AAAAAAAAAAw/10hm7E9fQfE/s320/Networ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8563" y="714375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black">
          <a:xfrm>
            <a:off x="214282" y="-24"/>
            <a:ext cx="8143932" cy="1428760"/>
          </a:xfrm>
          <a:prstGeom prst="rect">
            <a:avLst/>
          </a:prstGeom>
        </p:spPr>
        <p:txBody>
          <a:bodyPr/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Expert Systems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B74600-BD3B-4E4F-A3B4-DA3826CC293D}" type="slidenum">
              <a:rPr lang="en-US" altLang="ko-KR" smtClean="0"/>
              <a:pPr>
                <a:defRPr/>
              </a:pPr>
              <a:t>23</a:t>
            </a:fld>
            <a:endParaRPr lang="en-US" altLang="ko-KR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14282" y="1295400"/>
            <a:ext cx="8643998" cy="4876800"/>
          </a:xfrm>
        </p:spPr>
        <p:txBody>
          <a:bodyPr/>
          <a:lstStyle/>
          <a:p>
            <a:r>
              <a:rPr lang="th-TH" sz="3600" dirty="0" smtClean="0"/>
              <a:t>ทำให้ผู้ใช้ได้รับความสะดวกในการถามและตอบสิ่งที่ถามเสมือนหนึ่งคุยกับผู้เชี่ยวชาญจริง ๆ </a:t>
            </a:r>
            <a:endParaRPr lang="en-US" sz="3600" dirty="0" smtClean="0"/>
          </a:p>
          <a:p>
            <a:r>
              <a:rPr lang="th-TH" sz="3600" dirty="0" smtClean="0"/>
              <a:t>ทั้งนี้ระบบผู้เชี่ยวชาญจะเลือกเฉพาะสาขาหรือเฉพาะด้านที่ขาดแคลนผู้เชี่ยวชาญเท่านั้น </a:t>
            </a:r>
            <a:endParaRPr lang="en-US" sz="3600" dirty="0" smtClean="0"/>
          </a:p>
          <a:p>
            <a:r>
              <a:rPr lang="th-TH" sz="3600" dirty="0" smtClean="0"/>
              <a:t>เช่น ใช้ในงานเกี่ยวกับการวินิจฉัยทางการแพทย์ การขุดเจาะน้ำมัน การวางแผนการเงิน การจัดทำภาษี การวิเคราะห์ทางเคมี การผ่าตัด การซ่อมเครื่องยนต์ </a:t>
            </a:r>
            <a:endParaRPr lang="en-US" sz="36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10" descr="http://3.bp.blogspot.com/-yDrIL_2wCfE/TaQZJXwVRtI/AAAAAAAAAAw/10hm7E9fQfE/s320/Networ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8563" y="714375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black">
          <a:xfrm>
            <a:off x="214282" y="-24"/>
            <a:ext cx="8143932" cy="1428760"/>
          </a:xfrm>
          <a:prstGeom prst="rect">
            <a:avLst/>
          </a:prstGeom>
        </p:spPr>
        <p:txBody>
          <a:bodyPr/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Expert Systems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B74600-BD3B-4E4F-A3B4-DA3826CC293D}" type="slidenum">
              <a:rPr lang="en-US" altLang="ko-KR" smtClean="0"/>
              <a:pPr>
                <a:defRPr/>
              </a:pPr>
              <a:t>24</a:t>
            </a:fld>
            <a:endParaRPr lang="en-US" altLang="ko-KR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14282" y="1295400"/>
            <a:ext cx="8643998" cy="4876800"/>
          </a:xfrm>
        </p:spPr>
        <p:txBody>
          <a:bodyPr/>
          <a:lstStyle/>
          <a:p>
            <a:r>
              <a:rPr lang="th-TH" sz="3600" dirty="0" smtClean="0"/>
              <a:t>การพยากรณ์อากาศ </a:t>
            </a:r>
            <a:endParaRPr lang="en-US" sz="3600" dirty="0" smtClean="0"/>
          </a:p>
          <a:p>
            <a:r>
              <a:rPr lang="th-TH" sz="3600" dirty="0" smtClean="0"/>
              <a:t>การซ่อมเครื่องคอมพิวเตอร์ </a:t>
            </a:r>
            <a:endParaRPr lang="en-US" sz="3600" dirty="0" smtClean="0"/>
          </a:p>
          <a:p>
            <a:r>
              <a:rPr lang="th-TH" sz="3600" dirty="0" smtClean="0"/>
              <a:t>การส่งสัญญาณดาวเทียม ปฏิบัติการเกี่ยวกับอาวุธนิวเคลียร์ การวางรูปแบบหนังสือพิมพ์ การตีความกฎหมาย เป็นต้น </a:t>
            </a:r>
            <a:endParaRPr lang="en-US" sz="3600" dirty="0" smtClean="0"/>
          </a:p>
          <a:p>
            <a:r>
              <a:rPr lang="th-TH" sz="3600" dirty="0" smtClean="0"/>
              <a:t>อย่างไรก็ตามถึงแม้ว่าระบบผู้เชี่ยวชาญจะได้รับการพัฒนาให้ใช้งานได้สะดวกและมีประสิทธิภาพยิ่งขึ้น </a:t>
            </a:r>
            <a:endParaRPr lang="en-US" sz="3600" dirty="0" smtClean="0"/>
          </a:p>
          <a:p>
            <a:r>
              <a:rPr lang="th-TH" sz="3600" dirty="0" smtClean="0"/>
              <a:t>แต่ระบบสารสนเทศประเภทนี้ก็ไม่สามารถมาแทนที่มนุษย์ได้</a:t>
            </a:r>
            <a:endParaRPr lang="en-US" sz="36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10" descr="http://3.bp.blogspot.com/-yDrIL_2wCfE/TaQZJXwVRtI/AAAAAAAAAAw/10hm7E9fQfE/s320/Networ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8563" y="714375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black">
          <a:xfrm>
            <a:off x="214282" y="-24"/>
            <a:ext cx="8929718" cy="1428760"/>
          </a:xfrm>
          <a:prstGeom prst="rect">
            <a:avLst/>
          </a:prstGeom>
        </p:spPr>
        <p:txBody>
          <a:bodyPr/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Software Agents </a:t>
            </a:r>
            <a:r>
              <a:rPr lang="th-TH" sz="4000" b="1" dirty="0" smtClean="0">
                <a:solidFill>
                  <a:srgbClr val="C00000"/>
                </a:solidFill>
              </a:rPr>
              <a:t>หรือ </a:t>
            </a:r>
            <a:r>
              <a:rPr lang="en-US" sz="4000" b="1" dirty="0" smtClean="0">
                <a:solidFill>
                  <a:srgbClr val="C00000"/>
                </a:solidFill>
              </a:rPr>
              <a:t>Intelligent agents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B74600-BD3B-4E4F-A3B4-DA3826CC293D}" type="slidenum">
              <a:rPr lang="en-US" altLang="ko-KR" smtClean="0"/>
              <a:pPr>
                <a:defRPr/>
              </a:pPr>
              <a:t>25</a:t>
            </a:fld>
            <a:endParaRPr lang="en-US" altLang="ko-KR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14282" y="1295400"/>
            <a:ext cx="8643998" cy="4876800"/>
          </a:xfrm>
        </p:spPr>
        <p:txBody>
          <a:bodyPr/>
          <a:lstStyle/>
          <a:p>
            <a:r>
              <a:rPr lang="th-TH" sz="3600" dirty="0" smtClean="0"/>
              <a:t>เป็นการใช้วิทยาการปัญญาประดิษฐ์อีกรูปแบบหนึ่งในการเสนอสารสนเทศที่ผู้ใช้ต้องการ </a:t>
            </a:r>
            <a:endParaRPr lang="en-US" sz="3600" dirty="0" smtClean="0"/>
          </a:p>
          <a:p>
            <a:r>
              <a:rPr lang="th-TH" sz="3600" dirty="0" smtClean="0"/>
              <a:t>โดยที่ผู้ใช้แสดงเจตจำนงไว้ว่าต้องการให้ทำอะไร ในวันไหน เวลาใดบ้าง ซอฟต์แวร์ประเภทนี้ก็จะจัดการตามที่สั่ง </a:t>
            </a:r>
            <a:endParaRPr lang="en-US" sz="3600" dirty="0" smtClean="0"/>
          </a:p>
          <a:p>
            <a:r>
              <a:rPr lang="th-TH" sz="3600" dirty="0" smtClean="0"/>
              <a:t>เช่น เตรียมของขวัญวัดเกิดให้คุณแม่และเพื่อน ๆ สนิท ส่งจดหมายอิเล็กทรอนิกส์ จัดงานปาร์ตี้และออกจดหมายเชิญแขก ฯลฯ</a:t>
            </a:r>
            <a:endParaRPr lang="en-US" sz="36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10" descr="http://3.bp.blogspot.com/-yDrIL_2wCfE/TaQZJXwVRtI/AAAAAAAAAAw/10hm7E9fQfE/s320/Networ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8563" y="714375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black">
          <a:xfrm>
            <a:off x="214282" y="-24"/>
            <a:ext cx="8929718" cy="1428760"/>
          </a:xfrm>
          <a:prstGeom prst="rect">
            <a:avLst/>
          </a:prstGeom>
        </p:spPr>
        <p:txBody>
          <a:bodyPr/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Software Agents </a:t>
            </a:r>
            <a:r>
              <a:rPr lang="th-TH" sz="4000" b="1" dirty="0" smtClean="0">
                <a:solidFill>
                  <a:srgbClr val="C00000"/>
                </a:solidFill>
              </a:rPr>
              <a:t>หรือ </a:t>
            </a:r>
            <a:r>
              <a:rPr lang="en-US" sz="4000" b="1" dirty="0" smtClean="0">
                <a:solidFill>
                  <a:srgbClr val="C00000"/>
                </a:solidFill>
              </a:rPr>
              <a:t>Intelligent agents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B74600-BD3B-4E4F-A3B4-DA3826CC293D}" type="slidenum">
              <a:rPr lang="en-US" altLang="ko-KR" smtClean="0"/>
              <a:pPr>
                <a:defRPr/>
              </a:pPr>
              <a:t>26</a:t>
            </a:fld>
            <a:endParaRPr lang="en-US" altLang="ko-KR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14282" y="1295400"/>
            <a:ext cx="8643998" cy="4876800"/>
          </a:xfrm>
        </p:spPr>
        <p:txBody>
          <a:bodyPr/>
          <a:lstStyle/>
          <a:p>
            <a:r>
              <a:rPr lang="th-TH" sz="3600" dirty="0" smtClean="0"/>
              <a:t>มีข้อสังเกตคือ </a:t>
            </a:r>
            <a:r>
              <a:rPr lang="en-US" sz="3600" dirty="0" smtClean="0"/>
              <a:t>Software Agents </a:t>
            </a:r>
            <a:r>
              <a:rPr lang="th-TH" sz="3600" dirty="0" smtClean="0"/>
              <a:t>จะทำเฉพาะสิ่งที่ผู้ใช้กำหนดหรือมอบหมายไว้เท่านั้น </a:t>
            </a:r>
            <a:endParaRPr lang="en-US" sz="3600" dirty="0" smtClean="0"/>
          </a:p>
          <a:p>
            <a:r>
              <a:rPr lang="th-TH" sz="3600" dirty="0" smtClean="0"/>
              <a:t>ซอฟต์แวร์ประเภทนี้ปัจจุบันมีให้เลือกใช้บนอินเทอร์เน็ต เป็นเสมือนผู้รับใช้ส่วนตัวรายใหม่ของยุคสารสนเทศ</a:t>
            </a:r>
            <a:endParaRPr lang="en-US" sz="36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10" descr="http://3.bp.blogspot.com/-yDrIL_2wCfE/TaQZJXwVRtI/AAAAAAAAAAw/10hm7E9fQfE/s320/Networ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8563" y="714375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black">
          <a:xfrm>
            <a:off x="-32" y="-24"/>
            <a:ext cx="9144000" cy="593725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altLang="ko-KR" sz="4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altLang="ko-KR" sz="4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รูปแบบข้อมูล</a:t>
            </a:r>
            <a:endParaRPr lang="en-US" altLang="ko-KR" sz="44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8" name="Picture 7" descr="NJA9DJCAQN4H3SCACO8O47CAA67I0NCAN97S93CAIDQ1QPCAMVM0XPCA9YH4N1CA4IKBN3CAQ6CMG6CAT8JA2UCAJI318ICANR06DLCAD1CEJRCAI6J0BRCA6XBXSDCAF4FOI9CA7GSH8NCAU3B1U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1285860"/>
            <a:ext cx="578647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B74600-BD3B-4E4F-A3B4-DA3826CC293D}" type="slidenum">
              <a:rPr lang="en-US" altLang="ko-KR" smtClean="0"/>
              <a:pPr>
                <a:defRPr/>
              </a:pPr>
              <a:t>27</a:t>
            </a:fld>
            <a:endParaRPr lang="en-US" altLang="ko-K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800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ใบงานที่  </a:t>
            </a:r>
            <a:r>
              <a:rPr lang="en-US" sz="4800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3 </a:t>
            </a:r>
            <a:endParaRPr lang="en-US" sz="4800" dirty="0">
              <a:solidFill>
                <a:srgbClr val="C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B74600-BD3B-4E4F-A3B4-DA3826CC293D}" type="slidenum">
              <a:rPr lang="en-US" altLang="ko-KR" smtClean="0"/>
              <a:pPr>
                <a:defRPr/>
              </a:pPr>
              <a:t>28</a:t>
            </a:fld>
            <a:endParaRPr lang="en-US" altLang="ko-KR"/>
          </a:p>
        </p:txBody>
      </p:sp>
      <p:pic>
        <p:nvPicPr>
          <p:cNvPr id="7" name="Content Placeholder 6" descr="shutterstock_10886408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071546"/>
            <a:ext cx="6524276" cy="5219421"/>
          </a:xfrm>
        </p:spPr>
      </p:pic>
      <p:pic>
        <p:nvPicPr>
          <p:cNvPr id="8" name="Picture 10" descr="http://3.bp.blogspot.com/-yDrIL_2wCfE/TaQZJXwVRtI/AAAAAAAAAAw/10hm7E9fQfE/s320/Networ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79" y="714375"/>
            <a:ext cx="1142983" cy="8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10" descr="http://3.bp.blogspot.com/-yDrIL_2wCfE/TaQZJXwVRtI/AAAAAAAAAAw/10hm7E9fQfE/s320/Networ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8563" y="714375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black">
          <a:xfrm>
            <a:off x="357222" y="214290"/>
            <a:ext cx="8215306" cy="593725"/>
          </a:xfrm>
          <a:prstGeom prst="rect">
            <a:avLst/>
          </a:prstGeom>
        </p:spPr>
        <p:txBody>
          <a:bodyPr/>
          <a:lstStyle/>
          <a:p>
            <a:r>
              <a:rPr lang="th-TH" sz="4400" b="1" dirty="0" smtClean="0">
                <a:solidFill>
                  <a:srgbClr val="C00000"/>
                </a:solidFill>
              </a:rPr>
              <a:t>รูปแบบของระบบสารสนเทศ</a:t>
            </a:r>
            <a:endParaRPr lang="en-US" sz="4400" b="1" dirty="0" smtClean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B74600-BD3B-4E4F-A3B4-DA3826CC293D}" type="slidenum">
              <a:rPr lang="en-US" altLang="ko-KR" smtClean="0"/>
              <a:pPr>
                <a:defRPr/>
              </a:pPr>
              <a:t>3</a:t>
            </a:fld>
            <a:endParaRPr lang="en-US" altLang="ko-KR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ระบบสารสนเทศโดยคอมพิวเตอร์สามารถจัดแบ่งตามรูปแบบของการจัดการข้อมูล / สารสนเทศได้ </a:t>
            </a:r>
            <a:r>
              <a:rPr lang="en-US" dirty="0" smtClean="0"/>
              <a:t>6</a:t>
            </a:r>
            <a:r>
              <a:rPr lang="en-US" smtClean="0"/>
              <a:t> </a:t>
            </a:r>
            <a:r>
              <a:rPr lang="th-TH" dirty="0" smtClean="0"/>
              <a:t>ประเภท ดังนี้</a:t>
            </a:r>
            <a:endParaRPr lang="en-US" dirty="0" smtClean="0"/>
          </a:p>
          <a:p>
            <a:r>
              <a:rPr lang="en-US" dirty="0" smtClean="0"/>
              <a:t>Data Processing Systems </a:t>
            </a:r>
            <a:r>
              <a:rPr lang="th-TH" dirty="0" smtClean="0"/>
              <a:t>เรียกย่อๆ ว่า ระบบ</a:t>
            </a:r>
            <a:r>
              <a:rPr lang="en-US" dirty="0" smtClean="0"/>
              <a:t> DP</a:t>
            </a:r>
          </a:p>
          <a:p>
            <a:r>
              <a:rPr lang="en-US" dirty="0" smtClean="0"/>
              <a:t>Management Information Systems </a:t>
            </a:r>
            <a:r>
              <a:rPr lang="th-TH" dirty="0" smtClean="0"/>
              <a:t>เรียกย่อๆ ว่า ระบบ</a:t>
            </a:r>
            <a:r>
              <a:rPr lang="en-US" dirty="0" smtClean="0"/>
              <a:t> MIS</a:t>
            </a:r>
          </a:p>
          <a:p>
            <a:r>
              <a:rPr lang="en-US" dirty="0" smtClean="0"/>
              <a:t>Decision Support Systems </a:t>
            </a:r>
            <a:r>
              <a:rPr lang="th-TH" dirty="0" smtClean="0"/>
              <a:t>เรียกย่อๆ ว่า ระบบ</a:t>
            </a:r>
            <a:r>
              <a:rPr lang="en-US" dirty="0" smtClean="0"/>
              <a:t> DSS</a:t>
            </a:r>
          </a:p>
          <a:p>
            <a:r>
              <a:rPr lang="en-US" dirty="0" smtClean="0"/>
              <a:t> Executive Information Systems </a:t>
            </a:r>
            <a:r>
              <a:rPr lang="th-TH" dirty="0" smtClean="0"/>
              <a:t>หรือ </a:t>
            </a:r>
            <a:r>
              <a:rPr lang="en-US" dirty="0" smtClean="0"/>
              <a:t>Executive’s DSS </a:t>
            </a:r>
            <a:r>
              <a:rPr lang="th-TH" dirty="0" smtClean="0"/>
              <a:t>เรียกย่อๆ ว่า ระบบ </a:t>
            </a:r>
            <a:r>
              <a:rPr lang="en-US" dirty="0" smtClean="0"/>
              <a:t>EIS</a:t>
            </a:r>
          </a:p>
          <a:p>
            <a:r>
              <a:rPr lang="en-US" dirty="0" smtClean="0"/>
              <a:t>Expert Systems </a:t>
            </a:r>
            <a:r>
              <a:rPr lang="th-TH" dirty="0" smtClean="0"/>
              <a:t>หรือระบบผู้เชี่ยวชาญ เรียกย่อๆ ว่า ระบบ </a:t>
            </a:r>
            <a:r>
              <a:rPr lang="en-US" dirty="0" smtClean="0"/>
              <a:t>ES</a:t>
            </a:r>
          </a:p>
          <a:p>
            <a:r>
              <a:rPr lang="en-US" dirty="0" smtClean="0"/>
              <a:t>Software Agents </a:t>
            </a:r>
            <a:r>
              <a:rPr lang="th-TH" dirty="0" smtClean="0"/>
              <a:t>หรือ </a:t>
            </a:r>
            <a:r>
              <a:rPr lang="en-US" dirty="0" smtClean="0"/>
              <a:t>Intelligent agents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10" descr="http://3.bp.blogspot.com/-yDrIL_2wCfE/TaQZJXwVRtI/AAAAAAAAAAw/10hm7E9fQfE/s320/Networ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8563" y="714375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black">
          <a:xfrm>
            <a:off x="214282" y="214290"/>
            <a:ext cx="8215306" cy="593725"/>
          </a:xfrm>
          <a:prstGeom prst="rect">
            <a:avLst/>
          </a:prstGeom>
        </p:spPr>
        <p:txBody>
          <a:bodyPr/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Data Processing Systems (DP)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B74600-BD3B-4E4F-A3B4-DA3826CC293D}" type="slidenum">
              <a:rPr lang="en-US" altLang="ko-KR" smtClean="0"/>
              <a:pPr>
                <a:defRPr/>
              </a:pPr>
              <a:t>4</a:t>
            </a:fld>
            <a:endParaRPr lang="en-US" altLang="ko-KR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85720" y="1295400"/>
            <a:ext cx="8572560" cy="4876800"/>
          </a:xfrm>
        </p:spPr>
        <p:txBody>
          <a:bodyPr/>
          <a:lstStyle/>
          <a:p>
            <a:r>
              <a:rPr lang="th-TH" sz="3200" dirty="0" smtClean="0"/>
              <a:t>ระบบ </a:t>
            </a:r>
            <a:r>
              <a:rPr lang="en-US" sz="3200" dirty="0" smtClean="0"/>
              <a:t>DP </a:t>
            </a:r>
            <a:r>
              <a:rPr lang="th-TH" sz="3200" dirty="0" smtClean="0"/>
              <a:t>คือ การประมวลผลข้อมูลที่รวบรวมขึ้นในแต่ละงานขององค์กร </a:t>
            </a:r>
            <a:endParaRPr lang="en-US" sz="3200" dirty="0" smtClean="0"/>
          </a:p>
          <a:p>
            <a:r>
              <a:rPr lang="th-TH" sz="3200" dirty="0" smtClean="0"/>
              <a:t>ข้อมูลจะถูกเก็บไว้ในลักษณะของแฟ้มข้อมูล (</a:t>
            </a:r>
            <a:r>
              <a:rPr lang="en-US" sz="3200" dirty="0" smtClean="0"/>
              <a:t>file) </a:t>
            </a:r>
            <a:r>
              <a:rPr lang="th-TH" sz="3200" dirty="0" smtClean="0"/>
              <a:t>ประมวลผลและปรับปรุงแก้ไขข้อมูลในช่วงเวลาของการทำงานนั้นๆ </a:t>
            </a:r>
            <a:endParaRPr lang="en-US" sz="3200" dirty="0" smtClean="0"/>
          </a:p>
          <a:p>
            <a:r>
              <a:rPr lang="th-TH" sz="3200" dirty="0" smtClean="0"/>
              <a:t>เป็นลักษณะงานประจำ </a:t>
            </a:r>
            <a:endParaRPr lang="en-US" sz="3200" dirty="0" smtClean="0"/>
          </a:p>
          <a:p>
            <a:r>
              <a:rPr lang="th-TH" sz="3200" dirty="0" smtClean="0"/>
              <a:t>ผลลัพธ์ที่ออกมาอยู่ในรูปของรายงานหรือเอกสารของการปฏิบัติงาน </a:t>
            </a:r>
            <a:endParaRPr lang="en-US" sz="3200" dirty="0" smtClean="0"/>
          </a:p>
          <a:p>
            <a:r>
              <a:rPr lang="th-TH" sz="3200" dirty="0" smtClean="0"/>
              <a:t>เช่น รายงานสินค้าที่ขายในแต่ละวัน แยกตามประเภทสินค้าเป็นต้น เหมาะสำหรับผู้บริหารระดับปฏิบัติการใช้ในการตรวจสอบรายละเอียดของการปฏิบัติงานประจำต่างๆ แต่ละงานในแต่ละวัน</a:t>
            </a:r>
            <a:endParaRPr lang="en-US" sz="32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10" descr="http://3.bp.blogspot.com/-yDrIL_2wCfE/TaQZJXwVRtI/AAAAAAAAAAw/10hm7E9fQfE/s320/Networ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8563" y="714375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black">
          <a:xfrm>
            <a:off x="214282" y="-142900"/>
            <a:ext cx="8143932" cy="1428760"/>
          </a:xfrm>
          <a:prstGeom prst="rect">
            <a:avLst/>
          </a:prstGeom>
        </p:spPr>
        <p:txBody>
          <a:bodyPr/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Management Information Systems (MIS)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B74600-BD3B-4E4F-A3B4-DA3826CC293D}" type="slidenum">
              <a:rPr lang="en-US" altLang="ko-KR" smtClean="0"/>
              <a:pPr>
                <a:defRPr/>
              </a:pPr>
              <a:t>5</a:t>
            </a:fld>
            <a:endParaRPr lang="en-US" altLang="ko-KR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85720" y="1295400"/>
            <a:ext cx="8572560" cy="4876800"/>
          </a:xfrm>
        </p:spPr>
        <p:txBody>
          <a:bodyPr/>
          <a:lstStyle/>
          <a:p>
            <a:r>
              <a:rPr lang="th-TH" sz="3600" dirty="0" smtClean="0"/>
              <a:t>ระบบ </a:t>
            </a:r>
            <a:r>
              <a:rPr lang="en-US" sz="3600" dirty="0" smtClean="0"/>
              <a:t>MIS </a:t>
            </a:r>
            <a:r>
              <a:rPr lang="th-TH" sz="3600" dirty="0" smtClean="0"/>
              <a:t>หรือระบบสารสนเทศเพื่อการจัดการ เป็นระบบสารสนเทศที่รวบรวมข้อมูล / สารสนเทศทั้งหมดภายในองค์กร </a:t>
            </a:r>
            <a:endParaRPr lang="en-US" sz="3600" dirty="0" smtClean="0"/>
          </a:p>
          <a:p>
            <a:r>
              <a:rPr lang="th-TH" sz="3600" dirty="0" smtClean="0"/>
              <a:t>เป็นผลมาจากการประมวลผลในระบบ </a:t>
            </a:r>
            <a:r>
              <a:rPr lang="en-US" sz="3600" dirty="0" smtClean="0"/>
              <a:t>DP </a:t>
            </a:r>
            <a:r>
              <a:rPr lang="th-TH" sz="3600" dirty="0" smtClean="0"/>
              <a:t>เพื่อให้สามารถเรียกใช้ในลักษณะแบ่งปันและแลกเปลี่ยนสารสนเทศที่เกี่ยวข้องหรือสัมพันธ์กันระหว่างหน่วยงานต่างๆ แสดงการไหลของข้อมูล / สารสนเทศระหว่างหน่วยงานภายในองค์กร</a:t>
            </a:r>
            <a:endParaRPr lang="en-US" sz="3600" dirty="0" smtClean="0"/>
          </a:p>
          <a:p>
            <a:r>
              <a:rPr lang="th-TH" sz="3600" dirty="0" smtClean="0"/>
              <a:t> เพื่อให้ผู้บริหารเกิดภาพรวมในการ ตัดสินใจ มิใช่ตัดสินใจภายใต้เงื่อนไขของงานใดงานหนึ่งเท่านั้น</a:t>
            </a:r>
            <a:endParaRPr lang="en-US" sz="36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10" descr="http://3.bp.blogspot.com/-yDrIL_2wCfE/TaQZJXwVRtI/AAAAAAAAAAw/10hm7E9fQfE/s320/Networ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8563" y="714375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black">
          <a:xfrm>
            <a:off x="214282" y="-142900"/>
            <a:ext cx="8143932" cy="1428760"/>
          </a:xfrm>
          <a:prstGeom prst="rect">
            <a:avLst/>
          </a:prstGeom>
        </p:spPr>
        <p:txBody>
          <a:bodyPr/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Management Information Systems (MIS)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B74600-BD3B-4E4F-A3B4-DA3826CC293D}" type="slidenum">
              <a:rPr lang="en-US" altLang="ko-KR" smtClean="0"/>
              <a:pPr>
                <a:defRPr/>
              </a:pPr>
              <a:t>6</a:t>
            </a:fld>
            <a:endParaRPr lang="en-US" altLang="ko-KR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4876800"/>
          </a:xfrm>
        </p:spPr>
        <p:txBody>
          <a:bodyPr/>
          <a:lstStyle/>
          <a:p>
            <a:r>
              <a:rPr lang="th-TH" sz="3600" b="1" dirty="0" smtClean="0"/>
              <a:t>ระบบ </a:t>
            </a:r>
            <a:r>
              <a:rPr lang="en-US" sz="3600" b="1" dirty="0" smtClean="0"/>
              <a:t>MIS </a:t>
            </a:r>
            <a:r>
              <a:rPr lang="th-TH" sz="3600" b="1" dirty="0" smtClean="0"/>
              <a:t>มีคุณลักษณะดังนี้</a:t>
            </a:r>
            <a:endParaRPr lang="en-US" sz="3600" b="1" dirty="0" smtClean="0"/>
          </a:p>
          <a:p>
            <a:r>
              <a:rPr lang="en-US" sz="3600" dirty="0" smtClean="0"/>
              <a:t>1.</a:t>
            </a:r>
            <a:r>
              <a:rPr lang="th-TH" sz="3600" dirty="0" smtClean="0"/>
              <a:t>ระบบ </a:t>
            </a:r>
            <a:r>
              <a:rPr lang="en-US" sz="3600" dirty="0" smtClean="0"/>
              <a:t>MIS </a:t>
            </a:r>
            <a:r>
              <a:rPr lang="th-TH" sz="3600" dirty="0" smtClean="0"/>
              <a:t>รวบรวมและประมวนผลข้อมูล / สารสนเทศที่เกิดขึ้นตามงานต่าง ๆ ภายในองค์กร และจัดเก็บข้อมูล / สารสนเทศในลักษณะที่สามารถแบ่งปันได้</a:t>
            </a:r>
            <a:endParaRPr lang="en-US" sz="3600" dirty="0" smtClean="0"/>
          </a:p>
          <a:p>
            <a:r>
              <a:rPr lang="en-US" sz="3600" dirty="0" smtClean="0"/>
              <a:t>2.</a:t>
            </a:r>
            <a:r>
              <a:rPr lang="th-TH" sz="3600" dirty="0" smtClean="0"/>
              <a:t>ระบบ </a:t>
            </a:r>
            <a:r>
              <a:rPr lang="en-US" sz="3600" dirty="0" smtClean="0"/>
              <a:t>MIS</a:t>
            </a:r>
            <a:r>
              <a:rPr lang="th-TH" sz="3600" dirty="0" smtClean="0"/>
              <a:t>ใช้ฐานข้อมูลแบบบูรณการ หรือ</a:t>
            </a:r>
            <a:r>
              <a:rPr lang="en-US" sz="3600" dirty="0" smtClean="0"/>
              <a:t>Integrated Database </a:t>
            </a:r>
            <a:r>
              <a:rPr lang="th-TH" sz="3600" dirty="0" smtClean="0"/>
              <a:t>นั่นคือ ฐานข้อมูลที่เกิดขึ้นตามงานต่าง ๆ สามารถนำมาติดต่อเชื่อมถึงกันได้หรือสร้างฐานข้อมูลใหญ่ในลักษณะศูนย์กลางข้อมูล / ข่าวสารเพื่อให้ผู้ใช้ทุกระดับทุกงานสามารถเรียกใช้ข้อมูล / สารสนเทศร่วมกัน</a:t>
            </a:r>
            <a:endParaRPr lang="en-US" sz="3600" dirty="0" smtClean="0"/>
          </a:p>
          <a:p>
            <a:endParaRPr lang="en-US" sz="36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10" descr="http://3.bp.blogspot.com/-yDrIL_2wCfE/TaQZJXwVRtI/AAAAAAAAAAw/10hm7E9fQfE/s320/Networ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8563" y="714375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black">
          <a:xfrm>
            <a:off x="214282" y="-142900"/>
            <a:ext cx="8143932" cy="1428760"/>
          </a:xfrm>
          <a:prstGeom prst="rect">
            <a:avLst/>
          </a:prstGeom>
        </p:spPr>
        <p:txBody>
          <a:bodyPr/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Management Information Systems (MIS)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B74600-BD3B-4E4F-A3B4-DA3826CC293D}" type="slidenum">
              <a:rPr lang="en-US" altLang="ko-KR" smtClean="0"/>
              <a:pPr>
                <a:defRPr/>
              </a:pPr>
              <a:t>7</a:t>
            </a:fld>
            <a:endParaRPr lang="en-US" altLang="ko-KR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4876800"/>
          </a:xfrm>
        </p:spPr>
        <p:txBody>
          <a:bodyPr/>
          <a:lstStyle/>
          <a:p>
            <a:r>
              <a:rPr lang="en-US" sz="3600" dirty="0" smtClean="0"/>
              <a:t>3. </a:t>
            </a:r>
            <a:r>
              <a:rPr lang="th-TH" sz="3600" dirty="0" smtClean="0"/>
              <a:t>ระบบ </a:t>
            </a:r>
            <a:r>
              <a:rPr lang="en-US" sz="3600" dirty="0" smtClean="0"/>
              <a:t>MIS </a:t>
            </a:r>
            <a:r>
              <a:rPr lang="th-TH" sz="3600" dirty="0" smtClean="0"/>
              <a:t>มีกลไกที่ทำให้ผู้บริหารระดับปฏิบัติการ ระดับกลาง และระดับสูงสามารถเข้าถึงสารสนเทศภายในองค์กรได้อย่างสะดวก เป็นการประหยัดเวลาของผู้บริหาร ทั้งนี้ข้อมูล / สารสนเทศเหล่านี้มาจากการดำเนินงานที่มีรูปแบบหรือโครงสร้างที่ชัดเจนภายในองค์กร</a:t>
            </a:r>
            <a:endParaRPr lang="en-US" sz="3600" dirty="0" smtClean="0"/>
          </a:p>
          <a:p>
            <a:r>
              <a:rPr lang="en-US" sz="3600" dirty="0" smtClean="0"/>
              <a:t>4. </a:t>
            </a:r>
            <a:r>
              <a:rPr lang="th-TH" sz="3600" dirty="0" smtClean="0"/>
              <a:t>ระบบ </a:t>
            </a:r>
            <a:r>
              <a:rPr lang="en-US" sz="3600" dirty="0" smtClean="0"/>
              <a:t>MIS </a:t>
            </a:r>
            <a:r>
              <a:rPr lang="th-TH" sz="3600" dirty="0" smtClean="0"/>
              <a:t>สามารถให้ผู้ใช้เพิ่มเติม ปรับปรุง แก้ไข และเปลี่ยนแปลงข้อมูล / สารสนเทศให้ทันสมัยเสมอ ดังนั้นจึงสามารถปรับเปลี่ยนให้สอดคล้องกับความต้องการสารสนเทศของผู้บริหารทุกระดับ</a:t>
            </a:r>
            <a:endParaRPr lang="en-US" sz="36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10" descr="http://3.bp.blogspot.com/-yDrIL_2wCfE/TaQZJXwVRtI/AAAAAAAAAAw/10hm7E9fQfE/s320/Networ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8563" y="714375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black">
          <a:xfrm>
            <a:off x="214282" y="-142900"/>
            <a:ext cx="8143932" cy="1428760"/>
          </a:xfrm>
          <a:prstGeom prst="rect">
            <a:avLst/>
          </a:prstGeom>
        </p:spPr>
        <p:txBody>
          <a:bodyPr/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Management Information Systems (MIS)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B74600-BD3B-4E4F-A3B4-DA3826CC293D}" type="slidenum">
              <a:rPr lang="en-US" altLang="ko-KR" smtClean="0"/>
              <a:pPr>
                <a:defRPr/>
              </a:pPr>
              <a:t>8</a:t>
            </a:fld>
            <a:endParaRPr lang="en-US" altLang="ko-KR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4876800"/>
          </a:xfrm>
        </p:spPr>
        <p:txBody>
          <a:bodyPr/>
          <a:lstStyle/>
          <a:p>
            <a:r>
              <a:rPr lang="en-US" sz="3600" dirty="0" smtClean="0"/>
              <a:t>5. </a:t>
            </a:r>
            <a:r>
              <a:rPr lang="th-TH" sz="3600" dirty="0" smtClean="0"/>
              <a:t>ระบบ </a:t>
            </a:r>
            <a:r>
              <a:rPr lang="en-US" sz="3600" dirty="0" smtClean="0"/>
              <a:t>MIS </a:t>
            </a:r>
            <a:r>
              <a:rPr lang="th-TH" sz="3600" dirty="0" smtClean="0"/>
              <a:t>มีกลไกในการสร้างระบบความปลอดภัยของข้อมูล กล่าวคือสามารถกำหนดการเข้าถึงสารสนเทศได้ในระดับต่างกัน ยกตัวอย่างเช่น สารสนเทศงบประมาณขององค์กรหรือบัญชีงบดุลที่นำเสนอเฉพาะผู้บริหารระดับสูง สามารถจัดให้อยู่ในแฟ้มข้อมูลที่เข้าถึงได้เฉพาะผู้มี รหัสผ่านเท่านั้น</a:t>
            </a:r>
            <a:endParaRPr lang="en-US" sz="36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10" descr="http://3.bp.blogspot.com/-yDrIL_2wCfE/TaQZJXwVRtI/AAAAAAAAAAw/10hm7E9fQfE/s320/Networ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8563" y="714375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black">
          <a:xfrm>
            <a:off x="214282" y="-24"/>
            <a:ext cx="8143932" cy="1428760"/>
          </a:xfrm>
          <a:prstGeom prst="rect">
            <a:avLst/>
          </a:prstGeom>
        </p:spPr>
        <p:txBody>
          <a:bodyPr/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Decision Support Systems (DSS)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B74600-BD3B-4E4F-A3B4-DA3826CC293D}" type="slidenum">
              <a:rPr lang="en-US" altLang="ko-KR" smtClean="0"/>
              <a:pPr>
                <a:defRPr/>
              </a:pPr>
              <a:t>9</a:t>
            </a:fld>
            <a:endParaRPr lang="en-US" altLang="ko-KR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14282" y="1295400"/>
            <a:ext cx="8929718" cy="4876800"/>
          </a:xfrm>
        </p:spPr>
        <p:txBody>
          <a:bodyPr/>
          <a:lstStyle/>
          <a:p>
            <a:r>
              <a:rPr lang="th-TH" sz="3600" dirty="0" smtClean="0"/>
              <a:t>ระบบ </a:t>
            </a:r>
            <a:r>
              <a:rPr lang="en-US" sz="3600" dirty="0" smtClean="0"/>
              <a:t>DSS </a:t>
            </a:r>
            <a:r>
              <a:rPr lang="th-TH" sz="3600" dirty="0" smtClean="0"/>
              <a:t>หรือระบบสนับสนุนการตัดสินใจ </a:t>
            </a:r>
            <a:endParaRPr lang="en-US" sz="3600" dirty="0" smtClean="0"/>
          </a:p>
          <a:p>
            <a:r>
              <a:rPr lang="th-TH" sz="3600" dirty="0" smtClean="0"/>
              <a:t>เป็นระบบสารสนเทศที่จัดทำขึ้นเพื่อให้ ผู้บริหารใช้ประกอบการตัดสินใจ </a:t>
            </a:r>
            <a:endParaRPr lang="en-US" sz="3600" dirty="0" smtClean="0"/>
          </a:p>
          <a:p>
            <a:r>
              <a:rPr lang="th-TH" sz="3600" dirty="0" smtClean="0"/>
              <a:t>ดังนั้นจึงเป็นระบบที่ง่ายต่อการเรียกใช้และตอบโต้ ทั้งนี้เพราะ ผู้บริหารระดับกลางขึ้นไปคุ้นเคยและจำเป็นต้องใช้การตัดสินใจบนประสบการณ์ต่อสิ่งที่เกิดขึ้นทั้งที่สามารถควบคุมได้และไม่สามารถควบคุมหรือคาดการณ์ล่วงหน้าได้ ระบบ </a:t>
            </a:r>
            <a:r>
              <a:rPr lang="en-US" sz="3600" dirty="0" smtClean="0"/>
              <a:t>DSS </a:t>
            </a:r>
            <a:r>
              <a:rPr lang="th-TH" sz="3600" dirty="0" smtClean="0"/>
              <a:t>จึงเป็นการผสมผสานสารสนเทศที่มีอยู่หรือเรียกหาได้จากระบบ </a:t>
            </a:r>
            <a:r>
              <a:rPr lang="en-US" sz="3600" dirty="0" smtClean="0"/>
              <a:t>MIS </a:t>
            </a:r>
            <a:r>
              <a:rPr lang="th-TH" sz="3600" dirty="0" smtClean="0"/>
              <a:t>กับสารสนเทศที่คาดว่าผู้บริหารต้องการจากภายนอกองค์กร</a:t>
            </a:r>
            <a:endParaRPr lang="en-US" sz="36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business02">
  <a:themeElements>
    <a:clrScheme name="bluebusiness02 4">
      <a:dk1>
        <a:srgbClr val="000000"/>
      </a:dk1>
      <a:lt1>
        <a:srgbClr val="FFFFFF"/>
      </a:lt1>
      <a:dk2>
        <a:srgbClr val="000000"/>
      </a:dk2>
      <a:lt2>
        <a:srgbClr val="CCFFFF"/>
      </a:lt2>
      <a:accent1>
        <a:srgbClr val="003399"/>
      </a:accent1>
      <a:accent2>
        <a:srgbClr val="FF9933"/>
      </a:accent2>
      <a:accent3>
        <a:srgbClr val="FFFFFF"/>
      </a:accent3>
      <a:accent4>
        <a:srgbClr val="000000"/>
      </a:accent4>
      <a:accent5>
        <a:srgbClr val="AAADCA"/>
      </a:accent5>
      <a:accent6>
        <a:srgbClr val="E78A2D"/>
      </a:accent6>
      <a:hlink>
        <a:srgbClr val="6699FF"/>
      </a:hlink>
      <a:folHlink>
        <a:srgbClr val="83A6A7"/>
      </a:folHlink>
    </a:clrScheme>
    <a:fontScheme name="bluebusiness02">
      <a:majorFont>
        <a:latin typeface="Verdana"/>
        <a:ea typeface="굴림"/>
        <a:cs typeface=""/>
      </a:majorFont>
      <a:minorFont>
        <a:latin typeface="Verdana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bluebusiness02 1">
        <a:dk1>
          <a:srgbClr val="000000"/>
        </a:dk1>
        <a:lt1>
          <a:srgbClr val="FFFFFF"/>
        </a:lt1>
        <a:dk2>
          <a:srgbClr val="000066"/>
        </a:dk2>
        <a:lt2>
          <a:srgbClr val="FFFFCC"/>
        </a:lt2>
        <a:accent1>
          <a:srgbClr val="00CC99"/>
        </a:accent1>
        <a:accent2>
          <a:srgbClr val="00FF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00E7B9"/>
        </a:accent6>
        <a:hlink>
          <a:srgbClr val="0099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business02 2">
        <a:dk1>
          <a:srgbClr val="000000"/>
        </a:dk1>
        <a:lt1>
          <a:srgbClr val="FFFFFF"/>
        </a:lt1>
        <a:dk2>
          <a:srgbClr val="000066"/>
        </a:dk2>
        <a:lt2>
          <a:srgbClr val="CCFFFF"/>
        </a:lt2>
        <a:accent1>
          <a:srgbClr val="0066CC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E78A00"/>
        </a:accent6>
        <a:hlink>
          <a:srgbClr val="66CC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business02 3">
        <a:dk1>
          <a:srgbClr val="000000"/>
        </a:dk1>
        <a:lt1>
          <a:srgbClr val="FFFFFF"/>
        </a:lt1>
        <a:dk2>
          <a:srgbClr val="000000"/>
        </a:dk2>
        <a:lt2>
          <a:srgbClr val="CCFFCC"/>
        </a:lt2>
        <a:accent1>
          <a:srgbClr val="006666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AAB8B8"/>
        </a:accent5>
        <a:accent6>
          <a:srgbClr val="E78A2D"/>
        </a:accent6>
        <a:hlink>
          <a:srgbClr val="00CC99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business02 4">
        <a:dk1>
          <a:srgbClr val="000000"/>
        </a:dk1>
        <a:lt1>
          <a:srgbClr val="FFFFFF"/>
        </a:lt1>
        <a:dk2>
          <a:srgbClr val="000000"/>
        </a:dk2>
        <a:lt2>
          <a:srgbClr val="CCFFFF"/>
        </a:lt2>
        <a:accent1>
          <a:srgbClr val="003399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E78A2D"/>
        </a:accent6>
        <a:hlink>
          <a:srgbClr val="6699FF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business02 5">
        <a:dk1>
          <a:srgbClr val="000000"/>
        </a:dk1>
        <a:lt1>
          <a:srgbClr val="FFFFFF"/>
        </a:lt1>
        <a:dk2>
          <a:srgbClr val="000000"/>
        </a:dk2>
        <a:lt2>
          <a:srgbClr val="CCCCFF"/>
        </a:lt2>
        <a:accent1>
          <a:srgbClr val="333399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ADADCA"/>
        </a:accent5>
        <a:accent6>
          <a:srgbClr val="E78A2D"/>
        </a:accent6>
        <a:hlink>
          <a:srgbClr val="CC99FF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bluebusiness02</Template>
  <TotalTime>3674</TotalTime>
  <Words>1759</Words>
  <Application>Microsoft Office PowerPoint</Application>
  <PresentationFormat>นำเสนอทางหน้าจอ (4:3)</PresentationFormat>
  <Paragraphs>156</Paragraphs>
  <Slides>28</Slides>
  <Notes>27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28</vt:i4>
      </vt:variant>
    </vt:vector>
  </HeadingPairs>
  <TitlesOfParts>
    <vt:vector size="29" baseType="lpstr">
      <vt:lpstr>bluebusiness02</vt:lpstr>
      <vt:lpstr>รูปแบบข้อมูล 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ภาพนิ่ง 16</vt:lpstr>
      <vt:lpstr>ภาพนิ่ง 17</vt:lpstr>
      <vt:lpstr>ภาพนิ่ง 18</vt:lpstr>
      <vt:lpstr>ภาพนิ่ง 19</vt:lpstr>
      <vt:lpstr>ภาพนิ่ง 20</vt:lpstr>
      <vt:lpstr>ภาพนิ่ง 21</vt:lpstr>
      <vt:lpstr>ภาพนิ่ง 22</vt:lpstr>
      <vt:lpstr>ภาพนิ่ง 23</vt:lpstr>
      <vt:lpstr>ภาพนิ่ง 24</vt:lpstr>
      <vt:lpstr>ภาพนิ่ง 25</vt:lpstr>
      <vt:lpstr>ภาพนิ่ง 26</vt:lpstr>
      <vt:lpstr>ภาพนิ่ง 27</vt:lpstr>
      <vt:lpstr>ใบงานที่  3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cms</dc:creator>
  <cp:lastModifiedBy>Nao</cp:lastModifiedBy>
  <cp:revision>613</cp:revision>
  <dcterms:created xsi:type="dcterms:W3CDTF">2011-06-22T03:41:26Z</dcterms:created>
  <dcterms:modified xsi:type="dcterms:W3CDTF">2015-02-15T02:30:57Z</dcterms:modified>
</cp:coreProperties>
</file>