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1"/>
  </p:notesMasterIdLst>
  <p:handoutMasterIdLst>
    <p:handoutMasterId r:id="rId42"/>
  </p:handoutMasterIdLst>
  <p:sldIdLst>
    <p:sldId id="332" r:id="rId2"/>
    <p:sldId id="333" r:id="rId3"/>
    <p:sldId id="342" r:id="rId4"/>
    <p:sldId id="343" r:id="rId5"/>
    <p:sldId id="358" r:id="rId6"/>
    <p:sldId id="344" r:id="rId7"/>
    <p:sldId id="359" r:id="rId8"/>
    <p:sldId id="345" r:id="rId9"/>
    <p:sldId id="372" r:id="rId10"/>
    <p:sldId id="357" r:id="rId11"/>
    <p:sldId id="380" r:id="rId12"/>
    <p:sldId id="381" r:id="rId13"/>
    <p:sldId id="346" r:id="rId14"/>
    <p:sldId id="347" r:id="rId15"/>
    <p:sldId id="361" r:id="rId16"/>
    <p:sldId id="360" r:id="rId17"/>
    <p:sldId id="348" r:id="rId18"/>
    <p:sldId id="349" r:id="rId19"/>
    <p:sldId id="363" r:id="rId20"/>
    <p:sldId id="350" r:id="rId21"/>
    <p:sldId id="382" r:id="rId22"/>
    <p:sldId id="351" r:id="rId23"/>
    <p:sldId id="374" r:id="rId24"/>
    <p:sldId id="353" r:id="rId25"/>
    <p:sldId id="377" r:id="rId26"/>
    <p:sldId id="352" r:id="rId27"/>
    <p:sldId id="365" r:id="rId28"/>
    <p:sldId id="364" r:id="rId29"/>
    <p:sldId id="354" r:id="rId30"/>
    <p:sldId id="375" r:id="rId31"/>
    <p:sldId id="356" r:id="rId32"/>
    <p:sldId id="376" r:id="rId33"/>
    <p:sldId id="366" r:id="rId34"/>
    <p:sldId id="355" r:id="rId35"/>
    <p:sldId id="368" r:id="rId36"/>
    <p:sldId id="335" r:id="rId37"/>
    <p:sldId id="378" r:id="rId38"/>
    <p:sldId id="379" r:id="rId39"/>
    <p:sldId id="383" r:id="rId40"/>
  </p:sldIdLst>
  <p:sldSz cx="9144000" cy="6858000" type="screen4x3"/>
  <p:notesSz cx="6858000" cy="931386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FF9900"/>
    <a:srgbClr val="9900FF"/>
    <a:srgbClr val="0000FF"/>
    <a:srgbClr val="FFFF66"/>
    <a:srgbClr val="FF99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92" autoAdjust="0"/>
    <p:restoredTop sz="94660"/>
  </p:normalViewPr>
  <p:slideViewPr>
    <p:cSldViewPr>
      <p:cViewPr>
        <p:scale>
          <a:sx n="66" d="100"/>
          <a:sy n="66" d="100"/>
        </p:scale>
        <p:origin x="-144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64AF3-025B-4CF5-802E-4398A929B43A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7F017-8724-4394-B07F-653934342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2F2DB-4F5F-4CBF-84AA-09609604736E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2E3DD-9F9A-4CC7-BC7F-86B424247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10E6A-F727-4E61-9394-B03DB911412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B7B31-04E6-4012-9399-C552A488B68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68793-0A7C-417D-BBAD-49E50FDB7FD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58E6A-FA76-4DF5-BBBE-648FFE60389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034AB-A5CD-4110-A8AE-EB2312CF168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EA0A0-EB13-49BF-B1F0-02AA44BB141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3B4F2-2587-4986-BAC2-25C65C4782C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034BF-506D-4E9B-A604-166DF78F341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7C287-CCF1-46A7-B3D8-0740C9B1070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2577F-388D-40A6-B4C8-9D8BEFDB14A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0CAFC-6AF4-425F-9342-C9CE1017AF0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93FA399-EE0E-48D1-8D3C-3A512F39234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tmblog.files.wordpress.com/2007/03/windows_xp_logo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Entwicklungsprozess_Betriebssystem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79629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 descr="bottonCe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1989138"/>
            <a:ext cx="45481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2492375"/>
            <a:ext cx="5183188" cy="960438"/>
          </a:xfrm>
          <a:noFill/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bg1"/>
                </a:solidFill>
              </a:rPr>
              <a:t>Operating System</a:t>
            </a:r>
            <a:endParaRPr lang="th-TH" sz="3600" b="1" smtClean="0">
              <a:solidFill>
                <a:schemeClr val="bg1"/>
              </a:solidFill>
            </a:endParaRPr>
          </a:p>
        </p:txBody>
      </p:sp>
      <p:pic>
        <p:nvPicPr>
          <p:cNvPr id="2053" name="Picture 9" descr="msd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4437063"/>
            <a:ext cx="925512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10E6A-F727-4E61-9394-B03DB911412B}" type="slidenum">
              <a:rPr lang="en-US" smtClean="0"/>
              <a:pPr>
                <a:defRPr/>
              </a:pPr>
              <a:t>1</a:t>
            </a:fld>
            <a:endParaRPr 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1800"/>
            <a:ext cx="8075612" cy="4464050"/>
          </a:xfrm>
        </p:spPr>
        <p:txBody>
          <a:bodyPr/>
          <a:lstStyle/>
          <a:p>
            <a:pPr algn="thaiDist" eaLnBrk="1" hangingPunct="1">
              <a:defRPr/>
            </a:pPr>
            <a:r>
              <a:rPr lang="th-TH" sz="4000" b="1" smtClean="0">
                <a:latin typeface="Angsana New" pitchFamily="18" charset="-34"/>
              </a:rPr>
              <a:t>จำนวนผู้ใช้</a:t>
            </a:r>
            <a:r>
              <a:rPr lang="th-TH" sz="4000" smtClean="0">
                <a:latin typeface="Angsana New" pitchFamily="18" charset="-34"/>
              </a:rPr>
              <a:t>  จำนวนผู้ใช้ </a:t>
            </a:r>
            <a:r>
              <a:rPr lang="en-US" sz="4000" smtClean="0">
                <a:solidFill>
                  <a:srgbClr val="0000FF"/>
                </a:solidFill>
                <a:latin typeface="Angsana New" pitchFamily="18" charset="-34"/>
              </a:rPr>
              <a:t>OS</a:t>
            </a:r>
            <a:r>
              <a:rPr lang="en-US" sz="4000" smtClean="0">
                <a:latin typeface="Angsana New" pitchFamily="18" charset="-34"/>
              </a:rPr>
              <a:t> </a:t>
            </a:r>
            <a:r>
              <a:rPr lang="th-TH" sz="4000" smtClean="0">
                <a:latin typeface="Angsana New" pitchFamily="18" charset="-34"/>
              </a:rPr>
              <a:t>สามารถควบคุมการทำงาน ให้คอมพิวเตอร์สามารถทำงานพร้อม ๆ กันได้ หลายเครื่องในระบบเครือข่ายที่มีผู้ใช้หลายคน ถ้า </a:t>
            </a:r>
            <a:r>
              <a:rPr lang="en-US" sz="4000" smtClean="0">
                <a:solidFill>
                  <a:srgbClr val="0000FF"/>
                </a:solidFill>
                <a:latin typeface="Angsana New" pitchFamily="18" charset="-34"/>
              </a:rPr>
              <a:t>OS </a:t>
            </a:r>
            <a:r>
              <a:rPr lang="th-TH" sz="4000" smtClean="0">
                <a:latin typeface="Angsana New" pitchFamily="18" charset="-34"/>
              </a:rPr>
              <a:t>สามารถจัดการระบบที่มีผู้ใช้หลายๆ คน พร้อมกันได้ในระบบเรียกว่า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Multi</a:t>
            </a:r>
            <a:r>
              <a:rPr lang="th-TH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-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User</a:t>
            </a:r>
            <a:r>
              <a:rPr lang="en-US" sz="4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</a:t>
            </a:r>
            <a:r>
              <a:rPr lang="th-TH" sz="4000" smtClean="0">
                <a:latin typeface="Angsana New" pitchFamily="18" charset="-34"/>
              </a:rPr>
              <a:t>แต่ถ้า </a:t>
            </a:r>
            <a:r>
              <a:rPr lang="en-US" sz="4000" smtClean="0">
                <a:solidFill>
                  <a:srgbClr val="0000FF"/>
                </a:solidFill>
                <a:latin typeface="Angsana New" pitchFamily="18" charset="-34"/>
              </a:rPr>
              <a:t>OS</a:t>
            </a:r>
            <a:r>
              <a:rPr lang="en-US" sz="4000" smtClean="0">
                <a:latin typeface="Angsana New" pitchFamily="18" charset="-34"/>
              </a:rPr>
              <a:t> </a:t>
            </a:r>
            <a:r>
              <a:rPr lang="th-TH" sz="4000" smtClean="0">
                <a:latin typeface="Angsana New" pitchFamily="18" charset="-34"/>
              </a:rPr>
              <a:t>สามารถจัดการระบบ ได้เพียงเครื่องเดียว หรือมีผู้ใช้ระบบ ได้เพียงครั้งละ </a:t>
            </a:r>
            <a:r>
              <a:rPr lang="en-US" sz="4000" smtClean="0">
                <a:latin typeface="Angsana New" pitchFamily="18" charset="-34"/>
              </a:rPr>
              <a:t>1</a:t>
            </a:r>
            <a:r>
              <a:rPr lang="th-TH" sz="4000" smtClean="0">
                <a:latin typeface="Angsana New" pitchFamily="18" charset="-34"/>
              </a:rPr>
              <a:t> คน เรียกว่า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Single </a:t>
            </a:r>
            <a:r>
              <a:rPr lang="th-TH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-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User</a:t>
            </a:r>
            <a:r>
              <a:rPr lang="th-TH" b="1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1267" name="Picture 8" descr="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15913"/>
            <a:ext cx="723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9"/>
          <p:cNvSpPr>
            <a:spLocks noGrp="1" noChangeArrowheads="1"/>
          </p:cNvSpPr>
          <p:nvPr>
            <p:ph type="title"/>
          </p:nvPr>
        </p:nvSpPr>
        <p:spPr>
          <a:xfrm>
            <a:off x="817563" y="260350"/>
            <a:ext cx="7283450" cy="1143000"/>
          </a:xfrm>
          <a:noFill/>
        </p:spPr>
        <p:txBody>
          <a:bodyPr/>
          <a:lstStyle/>
          <a:p>
            <a:pPr algn="l" eaLnBrk="1" hangingPunct="1"/>
            <a:r>
              <a:rPr lang="th-TH" b="1" smtClean="0">
                <a:solidFill>
                  <a:srgbClr val="0000FF"/>
                </a:solidFill>
              </a:rPr>
              <a:t>คุณลักษณะของโปรแกรมระบบปฏิบัติการ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10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15913"/>
            <a:ext cx="723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76250"/>
            <a:ext cx="5472112" cy="1447800"/>
          </a:xfrm>
          <a:noFill/>
        </p:spPr>
        <p:txBody>
          <a:bodyPr/>
          <a:lstStyle/>
          <a:p>
            <a:pPr algn="l" eaLnBrk="1" hangingPunct="1"/>
            <a:r>
              <a:rPr lang="th-TH" b="1" smtClean="0">
                <a:solidFill>
                  <a:srgbClr val="0000FF"/>
                </a:solidFill>
                <a:latin typeface="Angsana New" pitchFamily="18" charset="-34"/>
              </a:rPr>
              <a:t>ระบบปฏิบัติการ </a:t>
            </a:r>
            <a:r>
              <a:rPr lang="en-US" b="1" smtClean="0">
                <a:solidFill>
                  <a:srgbClr val="0000FF"/>
                </a:solidFill>
                <a:latin typeface="Angsana New" pitchFamily="18" charset="-34"/>
              </a:rPr>
              <a:t>แบบ Text-Based</a:t>
            </a:r>
            <a:r>
              <a:rPr lang="en-US" b="1" smtClean="0">
                <a:solidFill>
                  <a:srgbClr val="FF3399"/>
                </a:solidFill>
                <a:latin typeface="Angsana New" pitchFamily="18" charset="-34"/>
              </a:rPr>
              <a:t> </a:t>
            </a:r>
            <a:br>
              <a:rPr lang="en-US" b="1" smtClean="0">
                <a:solidFill>
                  <a:srgbClr val="FF3399"/>
                </a:solidFill>
                <a:latin typeface="Angsana New" pitchFamily="18" charset="-34"/>
              </a:rPr>
            </a:br>
            <a:r>
              <a:rPr lang="en-US" b="1" smtClean="0">
                <a:solidFill>
                  <a:srgbClr val="FF0000"/>
                </a:solidFill>
                <a:latin typeface="Angsana New" pitchFamily="18" charset="-34"/>
              </a:rPr>
              <a:t>Command Language</a:t>
            </a:r>
            <a:r>
              <a:rPr lang="en-US" sz="4800" b="1" smtClean="0">
                <a:solidFill>
                  <a:srgbClr val="FF3399"/>
                </a:solidFill>
              </a:rPr>
              <a:t> </a:t>
            </a:r>
            <a:endParaRPr lang="th-TH" sz="4800" b="1" smtClean="0">
              <a:solidFill>
                <a:srgbClr val="FF3399"/>
              </a:solidFill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7550"/>
            <a:ext cx="7772400" cy="208915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th-TH" sz="3600" b="1" smtClean="0">
                <a:latin typeface="Angsana New" pitchFamily="18" charset="-34"/>
              </a:rPr>
              <a:t>ระบบปฏิบัติการแบบตัวอักษรที่รับคำสั่งด้วยการพิมพ์คำสั่ง </a:t>
            </a:r>
          </a:p>
          <a:p>
            <a:pPr eaLnBrk="1" hangingPunct="1">
              <a:buClr>
                <a:schemeClr val="tx1"/>
              </a:buClr>
            </a:pPr>
            <a:r>
              <a:rPr lang="en-US" sz="3600" b="1" smtClean="0">
                <a:solidFill>
                  <a:srgbClr val="0000FF"/>
                </a:solidFill>
                <a:latin typeface="Angsana New" pitchFamily="18" charset="-34"/>
              </a:rPr>
              <a:t>Input Device</a:t>
            </a:r>
            <a:r>
              <a:rPr lang="en-US" sz="3600" b="1" smtClean="0">
                <a:latin typeface="Angsana New" pitchFamily="18" charset="-34"/>
              </a:rPr>
              <a:t> </a:t>
            </a:r>
            <a:r>
              <a:rPr lang="th-TH" sz="3600" b="1" smtClean="0">
                <a:latin typeface="Angsana New" pitchFamily="18" charset="-34"/>
              </a:rPr>
              <a:t>หลักคือ </a:t>
            </a:r>
            <a:r>
              <a:rPr lang="en-US" sz="3600" b="1" smtClean="0">
                <a:solidFill>
                  <a:srgbClr val="0000FF"/>
                </a:solidFill>
                <a:latin typeface="Angsana New" pitchFamily="18" charset="-34"/>
              </a:rPr>
              <a:t>Keyboard </a:t>
            </a:r>
          </a:p>
          <a:p>
            <a:pPr eaLnBrk="1" hangingPunct="1">
              <a:buClr>
                <a:schemeClr val="tx1"/>
              </a:buClr>
            </a:pPr>
            <a:r>
              <a:rPr lang="en-US" sz="3600" b="1" smtClean="0">
                <a:latin typeface="Angsana New" pitchFamily="18" charset="-34"/>
              </a:rPr>
              <a:t>ผู้ใช้ต้องรู้คำสั่ง</a:t>
            </a:r>
            <a:endParaRPr lang="th-TH" sz="3600" b="1" smtClean="0">
              <a:latin typeface="Angsana New" pitchFamily="18" charset="-34"/>
            </a:endParaRPr>
          </a:p>
        </p:txBody>
      </p:sp>
      <p:pic>
        <p:nvPicPr>
          <p:cNvPr id="12293" name="Picture 8" descr="mbn_lin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003675"/>
            <a:ext cx="362902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irs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4025900"/>
            <a:ext cx="4000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11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04813"/>
            <a:ext cx="4321175" cy="1589087"/>
          </a:xfrm>
          <a:noFill/>
        </p:spPr>
        <p:txBody>
          <a:bodyPr/>
          <a:lstStyle/>
          <a:p>
            <a:pPr algn="l" eaLnBrk="1" hangingPunct="1"/>
            <a:r>
              <a:rPr lang="th-TH" b="1" smtClean="0">
                <a:solidFill>
                  <a:srgbClr val="0000FF"/>
                </a:solidFill>
                <a:latin typeface="Angsana New" pitchFamily="18" charset="-34"/>
              </a:rPr>
              <a:t>ระบบปฏิบัติการ</a:t>
            </a:r>
            <a:r>
              <a:rPr lang="en-US" b="1" smtClean="0">
                <a:solidFill>
                  <a:srgbClr val="0000FF"/>
                </a:solidFill>
                <a:latin typeface="Angsana New" pitchFamily="18" charset="-34"/>
              </a:rPr>
              <a:t>แบบ GUI </a:t>
            </a:r>
            <a:br>
              <a:rPr lang="en-US" b="1" smtClean="0">
                <a:solidFill>
                  <a:srgbClr val="0000FF"/>
                </a:solidFill>
                <a:latin typeface="Angsana New" pitchFamily="18" charset="-34"/>
              </a:rPr>
            </a:br>
            <a:r>
              <a:rPr lang="en-US" b="1" smtClean="0">
                <a:solidFill>
                  <a:srgbClr val="FF0000"/>
                </a:solidFill>
                <a:latin typeface="Angsana New" pitchFamily="18" charset="-34"/>
              </a:rPr>
              <a:t>Graphical User Interface</a:t>
            </a:r>
            <a:endParaRPr lang="th-TH" b="1" smtClean="0">
              <a:solidFill>
                <a:srgbClr val="FF0000"/>
              </a:solidFill>
              <a:latin typeface="Angsana New" pitchFamily="18" charset="-34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868863"/>
            <a:ext cx="7772400" cy="1728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th-TH" sz="3600" b="1" smtClean="0">
                <a:latin typeface="Angsana New" pitchFamily="18" charset="-34"/>
              </a:rPr>
              <a:t>ระบบปฏิบัติการแบบกราฟิกที่รับคำสั่งด้วยการชี้และเลือกคำสั่งจาก </a:t>
            </a:r>
            <a:r>
              <a:rPr lang="en-US" sz="3600" b="1" smtClean="0">
                <a:solidFill>
                  <a:srgbClr val="0000FF"/>
                </a:solidFill>
                <a:latin typeface="Angsana New" pitchFamily="18" charset="-34"/>
              </a:rPr>
              <a:t>Icon</a:t>
            </a:r>
            <a:r>
              <a:rPr lang="en-US" sz="3600" b="1" smtClean="0">
                <a:latin typeface="Angsana New" pitchFamily="18" charset="-34"/>
              </a:rPr>
              <a:t> </a:t>
            </a:r>
            <a:r>
              <a:rPr lang="th-TH" sz="3600" b="1" smtClean="0">
                <a:latin typeface="Angsana New" pitchFamily="18" charset="-34"/>
              </a:rPr>
              <a:t>และ </a:t>
            </a:r>
            <a:r>
              <a:rPr lang="en-US" sz="3600" b="1" smtClean="0">
                <a:solidFill>
                  <a:srgbClr val="0000FF"/>
                </a:solidFill>
                <a:latin typeface="Angsana New" pitchFamily="18" charset="-34"/>
              </a:rPr>
              <a:t>Menu</a:t>
            </a:r>
            <a:r>
              <a:rPr lang="en-US" sz="3600" b="1" smtClean="0">
                <a:latin typeface="Angsana New" pitchFamily="18" charset="-34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600" b="1" smtClean="0">
                <a:solidFill>
                  <a:srgbClr val="0000FF"/>
                </a:solidFill>
                <a:latin typeface="Angsana New" pitchFamily="18" charset="-34"/>
              </a:rPr>
              <a:t>Input Device</a:t>
            </a:r>
            <a:r>
              <a:rPr lang="en-US" sz="3600" b="1" smtClean="0">
                <a:latin typeface="Angsana New" pitchFamily="18" charset="-34"/>
              </a:rPr>
              <a:t> </a:t>
            </a:r>
            <a:r>
              <a:rPr lang="th-TH" sz="3600" b="1" smtClean="0">
                <a:latin typeface="Angsana New" pitchFamily="18" charset="-34"/>
              </a:rPr>
              <a:t>หลักคือ อุปกรณ์การชี้ </a:t>
            </a:r>
            <a:r>
              <a:rPr lang="th-TH" sz="3600" b="1" smtClean="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3600" b="1" smtClean="0">
                <a:solidFill>
                  <a:srgbClr val="0000FF"/>
                </a:solidFill>
                <a:latin typeface="Angsana New" pitchFamily="18" charset="-34"/>
              </a:rPr>
              <a:t>Pointing Devices)</a:t>
            </a:r>
          </a:p>
        </p:txBody>
      </p:sp>
      <p:pic>
        <p:nvPicPr>
          <p:cNvPr id="13316" name="Picture 4" descr="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15913"/>
            <a:ext cx="7239000" cy="95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7" name="Picture 5" descr="os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5600" y="2090738"/>
            <a:ext cx="4143375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i1kuiMicroformatDet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775" y="2090738"/>
            <a:ext cx="3255963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12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Entwicklungsprozess_Betriebssystem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79629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 descr="bottonCe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1989138"/>
            <a:ext cx="45481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0" y="1925638"/>
            <a:ext cx="4535488" cy="1719262"/>
          </a:xfrm>
        </p:spPr>
        <p:txBody>
          <a:bodyPr/>
          <a:lstStyle/>
          <a:p>
            <a:pPr eaLnBrk="1" hangingPunct="1">
              <a:defRPr/>
            </a:pPr>
            <a:r>
              <a:rPr lang="th-TH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ประเภทของ</a:t>
            </a:r>
            <a:br>
              <a:rPr lang="th-TH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h-TH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ระบบปฏิบัติการ</a:t>
            </a:r>
          </a:p>
        </p:txBody>
      </p:sp>
      <p:pic>
        <p:nvPicPr>
          <p:cNvPr id="14341" name="Picture 7" descr="msd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4437063"/>
            <a:ext cx="925512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13</a:t>
            </a:fld>
            <a:endParaRPr lang="th-TH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60375"/>
            <a:ext cx="723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6562725" cy="1354138"/>
          </a:xfrm>
        </p:spPr>
        <p:txBody>
          <a:bodyPr/>
          <a:lstStyle/>
          <a:p>
            <a:pPr algn="l" eaLnBrk="1" hangingPunct="1"/>
            <a:r>
              <a:rPr lang="th-TH" b="1" smtClean="0">
                <a:solidFill>
                  <a:srgbClr val="0000FF"/>
                </a:solidFill>
                <a:latin typeface="Angsana New" pitchFamily="18" charset="-34"/>
              </a:rPr>
              <a:t>ระบบปฏิบัติการดอส </a:t>
            </a:r>
            <a:br>
              <a:rPr lang="th-TH" b="1" smtClean="0">
                <a:solidFill>
                  <a:srgbClr val="0000FF"/>
                </a:solidFill>
                <a:latin typeface="Angsana New" pitchFamily="18" charset="-34"/>
              </a:rPr>
            </a:br>
            <a:r>
              <a:rPr lang="th-TH" b="1" smtClean="0">
                <a:solidFill>
                  <a:srgbClr val="FF0000"/>
                </a:solidFill>
                <a:latin typeface="Angsana New" pitchFamily="18" charset="-34"/>
              </a:rPr>
              <a:t>(</a:t>
            </a:r>
            <a:r>
              <a:rPr lang="en-US" b="1" smtClean="0">
                <a:solidFill>
                  <a:srgbClr val="FF0000"/>
                </a:solidFill>
                <a:latin typeface="Angsana New" pitchFamily="18" charset="-34"/>
              </a:rPr>
              <a:t>DOS </a:t>
            </a:r>
            <a:r>
              <a:rPr lang="th-TH" b="1" smtClean="0">
                <a:solidFill>
                  <a:srgbClr val="FF0000"/>
                </a:solidFill>
                <a:latin typeface="Angsana New" pitchFamily="18" charset="-34"/>
              </a:rPr>
              <a:t>: </a:t>
            </a:r>
            <a:r>
              <a:rPr lang="en-US" b="1" smtClean="0">
                <a:solidFill>
                  <a:srgbClr val="FF0000"/>
                </a:solidFill>
                <a:latin typeface="Angsana New" pitchFamily="18" charset="-34"/>
              </a:rPr>
              <a:t>Disk Operating System</a:t>
            </a:r>
            <a:r>
              <a:rPr lang="th-TH" b="1" smtClean="0">
                <a:solidFill>
                  <a:srgbClr val="FF0000"/>
                </a:solidFill>
                <a:latin typeface="Angsana New" pitchFamily="18" charset="-34"/>
              </a:rPr>
              <a:t>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064500" cy="4103687"/>
          </a:xfrm>
        </p:spPr>
        <p:txBody>
          <a:bodyPr/>
          <a:lstStyle/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3600" smtClean="0">
                <a:latin typeface="Angsana New" pitchFamily="18" charset="-34"/>
              </a:rPr>
              <a:t>		 เริ่มมีใช้ครั้งแรกบนเครื่อง 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IBM PC</a:t>
            </a:r>
            <a:r>
              <a:rPr lang="en-US" sz="3600" smtClean="0">
                <a:latin typeface="Angsana New" pitchFamily="18" charset="-34"/>
              </a:rPr>
              <a:t> </a:t>
            </a:r>
            <a:r>
              <a:rPr lang="th-TH" sz="3600" smtClean="0">
                <a:latin typeface="Angsana New" pitchFamily="18" charset="-34"/>
              </a:rPr>
              <a:t>ประมาณปี ค.ศ. </a:t>
            </a:r>
            <a:r>
              <a:rPr lang="en-US" sz="3600" smtClean="0">
                <a:latin typeface="Angsana New" pitchFamily="18" charset="-34"/>
              </a:rPr>
              <a:t>1981</a:t>
            </a:r>
            <a:r>
              <a:rPr lang="th-TH" sz="3600" smtClean="0">
                <a:latin typeface="Angsana New" pitchFamily="18" charset="-34"/>
              </a:rPr>
              <a:t> เรียกว่าโปรแกรม 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PC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-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DOS</a:t>
            </a:r>
            <a:r>
              <a:rPr lang="en-US" sz="3600" smtClean="0">
                <a:latin typeface="Angsana New" pitchFamily="18" charset="-34"/>
              </a:rPr>
              <a:t> </a:t>
            </a:r>
            <a:r>
              <a:rPr lang="th-TH" sz="3600" smtClean="0">
                <a:latin typeface="Angsana New" pitchFamily="18" charset="-34"/>
              </a:rPr>
              <a:t>ต่อมาบริษัทไมโครซอฟต์ได้สร้าง </a:t>
            </a:r>
            <a:r>
              <a:rPr lang="en-US" sz="3600" smtClean="0">
                <a:latin typeface="Angsana New" pitchFamily="18" charset="-34"/>
              </a:rPr>
              <a:t/>
            </a:r>
            <a:br>
              <a:rPr lang="en-US" sz="3600" smtClean="0">
                <a:latin typeface="Angsana New" pitchFamily="18" charset="-34"/>
              </a:rPr>
            </a:b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MS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-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DOS</a:t>
            </a:r>
            <a:r>
              <a:rPr lang="en-US" sz="3600" smtClean="0">
                <a:latin typeface="Angsana New" pitchFamily="18" charset="-34"/>
              </a:rPr>
              <a:t> </a:t>
            </a:r>
            <a:r>
              <a:rPr lang="th-TH" sz="3600" smtClean="0">
                <a:latin typeface="Angsana New" pitchFamily="18" charset="-34"/>
              </a:rPr>
              <a:t>สำหรับเครื่องคอมพิวเตอร์ทั่วไป และได้รับความนิยมอย่างแพร่หลายมาจนถึงปัจจุบัน ตั้งแต่รุ่น 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Versions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1.0</a:t>
            </a:r>
            <a:r>
              <a:rPr lang="th-TH" sz="3600" smtClean="0">
                <a:latin typeface="Angsana New" pitchFamily="18" charset="-34"/>
              </a:rPr>
              <a:t> 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2.0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3.0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3.30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4.0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5.0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6.0</a:t>
            </a:r>
            <a:r>
              <a:rPr lang="th-TH" sz="3600" smtClean="0">
                <a:latin typeface="Angsana New" pitchFamily="18" charset="-34"/>
              </a:rPr>
              <a:t> และ 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6.22</a:t>
            </a:r>
            <a:r>
              <a:rPr lang="th-TH" sz="3600" smtClean="0">
                <a:latin typeface="Angsana New" pitchFamily="18" charset="-34"/>
              </a:rPr>
              <a:t> ปัจจุบันมีซอฟต์แวร์ </a:t>
            </a:r>
            <a:br>
              <a:rPr lang="th-TH" sz="3600" smtClean="0">
                <a:latin typeface="Angsana New" pitchFamily="18" charset="-34"/>
              </a:rPr>
            </a:br>
            <a:r>
              <a:rPr lang="th-TH" sz="3600" smtClean="0">
                <a:latin typeface="Angsana New" pitchFamily="18" charset="-34"/>
              </a:rPr>
              <a:t>ทำงานภายใต้ระบบปฏิบัติการ 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MS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-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DOS</a:t>
            </a:r>
            <a:r>
              <a:rPr lang="en-US" sz="3600" smtClean="0">
                <a:latin typeface="Angsana New" pitchFamily="18" charset="-34"/>
              </a:rPr>
              <a:t> </a:t>
            </a:r>
            <a:r>
              <a:rPr lang="th-TH" sz="3600" smtClean="0">
                <a:latin typeface="Angsana New" pitchFamily="18" charset="-34"/>
              </a:rPr>
              <a:t>อยู่เป็นจำนวนมาก โดยเฉพาะไมโครคอมพิวเตอร์รุ่นเก่าๆ ที่มีทรัพยากรของระบบน้อย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14</a:t>
            </a:fld>
            <a:endParaRPr lang="th-TH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7086600" y="0"/>
            <a:ext cx="14271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7200" b="1">
                <a:solidFill>
                  <a:schemeClr val="bg1"/>
                </a:solidFill>
                <a:latin typeface="Angsana New" pitchFamily="18" charset="-34"/>
              </a:rPr>
              <a:t>DOS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 l="13086" t="17513" r="36719" b="39171"/>
          <a:stretch>
            <a:fillRect/>
          </a:stretch>
        </p:blipFill>
        <p:spPr bwMode="auto">
          <a:xfrm>
            <a:off x="1258888" y="1196975"/>
            <a:ext cx="5618162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539750" y="4992688"/>
            <a:ext cx="7920038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>
              <a:lnSpc>
                <a:spcPct val="80000"/>
              </a:lnSpc>
              <a:spcBef>
                <a:spcPct val="20000"/>
              </a:spcBef>
              <a:defRPr/>
            </a:pPr>
            <a:r>
              <a:rPr lang="th-TH" sz="3400">
                <a:latin typeface="Angsana New" pitchFamily="18" charset="-34"/>
              </a:rPr>
              <a:t>	การใช้คำสั่งดอส โดยการพิมพ์คำสั่งที่เครื่องหมายพร้อมรับคำสั่ง ในลักษณะ </a:t>
            </a:r>
            <a:r>
              <a:rPr lang="en-US" sz="3400">
                <a:solidFill>
                  <a:srgbClr val="0000FF"/>
                </a:solidFill>
                <a:latin typeface="Angsana New" pitchFamily="18" charset="-34"/>
              </a:rPr>
              <a:t>Command Line</a:t>
            </a:r>
            <a:r>
              <a:rPr lang="en-US" sz="3400">
                <a:latin typeface="Angsana New" pitchFamily="18" charset="-34"/>
              </a:rPr>
              <a:t> </a:t>
            </a:r>
            <a:r>
              <a:rPr lang="th-TH" sz="3400">
                <a:latin typeface="Angsana New" pitchFamily="18" charset="-34"/>
              </a:rPr>
              <a:t>ซึ่ง </a:t>
            </a:r>
            <a:r>
              <a:rPr lang="en-US" sz="3400">
                <a:solidFill>
                  <a:srgbClr val="0000FF"/>
                </a:solidFill>
                <a:latin typeface="Angsana New" pitchFamily="18" charset="-34"/>
              </a:rPr>
              <a:t>DOS </a:t>
            </a:r>
            <a:r>
              <a:rPr lang="th-TH" sz="3400">
                <a:latin typeface="Angsana New" pitchFamily="18" charset="-34"/>
              </a:rPr>
              <a:t>ติดต่อกับผู้ใช้ด้วยการพิมพ์คำสั่ง ไม่มีภาพกราฟิกให้ใช้ เรียกว่าทำงานในโหมดตัวอักษร </a:t>
            </a:r>
            <a:r>
              <a:rPr lang="en-US" sz="3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Text Mode</a:t>
            </a:r>
            <a:endParaRPr lang="th-TH" sz="3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pic>
        <p:nvPicPr>
          <p:cNvPr id="16389" name="Picture 8" descr="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60350"/>
            <a:ext cx="52562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2219325" y="328613"/>
            <a:ext cx="501650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th-TH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ตัวอย่างหน้าต่างระบบปฏิบัติการ 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MS-Dos</a:t>
            </a:r>
            <a:endParaRPr lang="th-TH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pic>
        <p:nvPicPr>
          <p:cNvPr id="16391" name="Picture 10" descr="msd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22764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7C287-CCF1-46A7-B3D8-0740C9B10709}" type="slidenum">
              <a:rPr lang="en-US" smtClean="0"/>
              <a:pPr>
                <a:defRPr/>
              </a:pPr>
              <a:t>15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075613" cy="5329238"/>
          </a:xfrm>
        </p:spPr>
        <p:txBody>
          <a:bodyPr/>
          <a:lstStyle/>
          <a:p>
            <a:pPr algn="thaiDist" eaLnBrk="1" hangingPunct="1">
              <a:defRPr/>
            </a:pPr>
            <a:r>
              <a:rPr lang="th-TH" sz="3400" b="1" u="sng" smtClean="0">
                <a:solidFill>
                  <a:srgbClr val="FF0000"/>
                </a:solidFill>
                <a:latin typeface="Angsana New" pitchFamily="18" charset="-34"/>
              </a:rPr>
              <a:t>ข้อเสีย</a:t>
            </a:r>
            <a:r>
              <a:rPr lang="th-TH" sz="3400" smtClean="0">
                <a:latin typeface="Angsana New" pitchFamily="18" charset="-34"/>
              </a:rPr>
              <a:t> คือ ติดต่อกับผู้ใช้ไม่สะดวก เพราะผู้ใช้ต้องจำ และพิมพ์คำสั่งให้ถูกต้องโปรแกรมจึงจะทำงาน ดังนั้นประมาณปี ค.ศ. </a:t>
            </a:r>
            <a:r>
              <a:rPr lang="en-US" sz="3400" smtClean="0">
                <a:latin typeface="Angsana New" pitchFamily="18" charset="-34"/>
              </a:rPr>
              <a:t>1985</a:t>
            </a:r>
            <a:r>
              <a:rPr lang="th-TH" sz="3400" smtClean="0">
                <a:latin typeface="Angsana New" pitchFamily="18" charset="-34"/>
              </a:rPr>
              <a:t> บริษัทไมโครซอฟต์ได้พัฒนา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Microsoft Windows Version 1.0</a:t>
            </a:r>
            <a:r>
              <a:rPr lang="th-TH" sz="3400" smtClean="0">
                <a:latin typeface="Angsana New" pitchFamily="18" charset="-34"/>
              </a:rPr>
              <a:t> และเรื่อยมาจนถึง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Version 3.11</a:t>
            </a:r>
            <a:r>
              <a:rPr lang="th-TH" sz="3400" smtClean="0">
                <a:latin typeface="Angsana New" pitchFamily="18" charset="-34"/>
              </a:rPr>
              <a:t> ในปีค.ศ. </a:t>
            </a:r>
            <a:r>
              <a:rPr lang="en-US" sz="3400" smtClean="0">
                <a:latin typeface="Angsana New" pitchFamily="18" charset="-34"/>
              </a:rPr>
              <a:t>1990</a:t>
            </a:r>
            <a:r>
              <a:rPr lang="th-TH" sz="3400" smtClean="0">
                <a:latin typeface="Angsana New" pitchFamily="18" charset="-34"/>
              </a:rPr>
              <a:t> ซอฟต์แวร์ดังกล่าว ทำงานแบบกราฟิกเรียกว่า </a:t>
            </a:r>
            <a:r>
              <a:rPr lang="en-US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Graphic User Interface</a:t>
            </a:r>
            <a:r>
              <a:rPr lang="th-TH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(</a:t>
            </a:r>
            <a:r>
              <a:rPr lang="en-US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GUI</a:t>
            </a:r>
            <a:r>
              <a:rPr lang="th-TH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)</a:t>
            </a:r>
            <a:r>
              <a:rPr lang="th-TH" sz="3400" smtClean="0">
                <a:latin typeface="Angsana New" pitchFamily="18" charset="-34"/>
              </a:rPr>
              <a:t> ทำหน้าที่แทนดอส ทำให้เกิดความสะดวกแก่ผู้ใช้อย่างมาก คุณสมบัติเด่นของ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Microsoft Windows 3.11</a:t>
            </a:r>
            <a:r>
              <a:rPr lang="th-TH" sz="3400" smtClean="0">
                <a:latin typeface="Angsana New" pitchFamily="18" charset="-34"/>
              </a:rPr>
              <a:t> คือทำงานในกราฟิกโหมด เป็น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Multi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-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Tasking</a:t>
            </a:r>
            <a:r>
              <a:rPr lang="en-US" sz="3400" smtClean="0">
                <a:latin typeface="Angsana New" pitchFamily="18" charset="-34"/>
              </a:rPr>
              <a:t> </a:t>
            </a:r>
            <a:r>
              <a:rPr lang="th-TH" sz="3400" smtClean="0">
                <a:latin typeface="Angsana New" pitchFamily="18" charset="-34"/>
              </a:rPr>
              <a:t>และ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Generic</a:t>
            </a:r>
            <a:r>
              <a:rPr lang="en-US" sz="3400" smtClean="0">
                <a:latin typeface="Angsana New" pitchFamily="18" charset="-34"/>
              </a:rPr>
              <a:t> </a:t>
            </a:r>
            <a:r>
              <a:rPr lang="th-TH" sz="3400" smtClean="0">
                <a:latin typeface="Angsana New" pitchFamily="18" charset="-34"/>
              </a:rPr>
              <a:t>แต่ยังคงทำงานในลักษณะ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Single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-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User</a:t>
            </a:r>
            <a:r>
              <a:rPr lang="en-US" sz="3400" smtClean="0">
                <a:latin typeface="Angsana New" pitchFamily="18" charset="-34"/>
              </a:rPr>
              <a:t> </a:t>
            </a:r>
            <a:r>
              <a:rPr lang="th-TH" sz="3400" smtClean="0">
                <a:latin typeface="Angsana New" pitchFamily="18" charset="-34"/>
              </a:rPr>
              <a:t>ยังคงต้องอาศัยระบบปฏิบัติการดอส ทำการบูทเครื่องเพื่อเริ่มต้นระบบก่อน</a:t>
            </a: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16</a:t>
            </a:fld>
            <a:endParaRPr lang="th-TH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60375"/>
            <a:ext cx="723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404813"/>
            <a:ext cx="526732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b="1" smtClean="0">
                <a:solidFill>
                  <a:srgbClr val="0000FF"/>
                </a:solidFill>
                <a:latin typeface="Angsana New" pitchFamily="18" charset="-34"/>
              </a:rPr>
              <a:t>ระบบปฏิบัติการวินโดวส์</a:t>
            </a:r>
            <a:r>
              <a:rPr lang="en-US" b="1" smtClean="0">
                <a:solidFill>
                  <a:srgbClr val="0000FF"/>
                </a:solidFill>
                <a:latin typeface="Angsana New" pitchFamily="18" charset="-34"/>
              </a:rPr>
              <a:t> 95</a:t>
            </a:r>
            <a:r>
              <a:rPr lang="en-US" b="1" smtClean="0">
                <a:latin typeface="Angsana New" pitchFamily="18" charset="-34"/>
              </a:rPr>
              <a:t/>
            </a:r>
            <a:br>
              <a:rPr lang="en-US" b="1" smtClean="0">
                <a:latin typeface="Angsana New" pitchFamily="18" charset="-34"/>
              </a:rPr>
            </a:b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Microsoft Windows 95</a:t>
            </a:r>
            <a:endParaRPr lang="th-TH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7848600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400" smtClean="0">
                <a:latin typeface="Angsana New" pitchFamily="18" charset="-34"/>
              </a:rPr>
              <a:t>		วางจำหน่ายในช่วงปลายปี </a:t>
            </a:r>
            <a:r>
              <a:rPr lang="en-US" sz="3400" smtClean="0">
                <a:latin typeface="Angsana New" pitchFamily="18" charset="-34"/>
              </a:rPr>
              <a:t>1995</a:t>
            </a:r>
            <a:r>
              <a:rPr lang="th-TH" sz="3400" smtClean="0">
                <a:latin typeface="Angsana New" pitchFamily="18" charset="-34"/>
              </a:rPr>
              <a:t> ใช้กับเครื่องคอมพิวเตอร์ทั่วๆ ไป   ที่มีคุณลักษณะฮาร์ดแวร์   และหน่วยความจำสูงกว่า</a:t>
            </a:r>
            <a:r>
              <a:rPr lang="en-US" sz="3400" smtClean="0">
                <a:latin typeface="Angsana New" pitchFamily="18" charset="-34"/>
              </a:rPr>
              <a:t>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Dos</a:t>
            </a:r>
            <a:r>
              <a:rPr lang="th-TH" sz="3400" smtClean="0">
                <a:latin typeface="Angsana New" pitchFamily="18" charset="-34"/>
              </a:rPr>
              <a:t>   ต้องใช้พื้นที่ฮาร์ดดิสก์ประมาณ </a:t>
            </a:r>
            <a:r>
              <a:rPr lang="en-US" sz="3400" smtClean="0">
                <a:latin typeface="Angsana New" pitchFamily="18" charset="-34"/>
              </a:rPr>
              <a:t> 40  MB </a:t>
            </a:r>
            <a:r>
              <a:rPr lang="th-TH" sz="3400" smtClean="0">
                <a:latin typeface="Angsana New" pitchFamily="18" charset="-34"/>
              </a:rPr>
              <a:t>    มีรูปแบบการติดต่อกับผู้ใช้ 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User Interface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  <a:r>
              <a:rPr lang="th-TH" sz="3400" smtClean="0">
                <a:latin typeface="Angsana New" pitchFamily="18" charset="-34"/>
              </a:rPr>
              <a:t>  เป็นภาพกราฟิก   ทำให้ง่ายและสะดวกต่อการใช้งานยิ่งขึ้น การใช้งานควบคุมโปรแกรมโดยใช้เมาส์เป็นส่วนใหญ่  สามารถตรวจสอบอุปกรณ์ที่นำมาเชื่อมต่อใหม่ได้อย่างอัตโนมัติ เรียกว่า 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Plug and Play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  <a:r>
              <a:rPr lang="th-TH" sz="3400" smtClean="0">
                <a:latin typeface="Angsana New" pitchFamily="18" charset="-34"/>
              </a:rPr>
              <a:t>  </a:t>
            </a:r>
            <a:br>
              <a:rPr lang="th-TH" sz="3400" smtClean="0">
                <a:latin typeface="Angsana New" pitchFamily="18" charset="-34"/>
              </a:rPr>
            </a:br>
            <a:r>
              <a:rPr lang="th-TH" sz="3400" smtClean="0">
                <a:latin typeface="Angsana New" pitchFamily="18" charset="-34"/>
              </a:rPr>
              <a:t>นอกจากนี้   ยังสามารถจัดการเชื่อมต่อเป็น</a:t>
            </a:r>
            <a:br>
              <a:rPr lang="th-TH" sz="3400" smtClean="0">
                <a:latin typeface="Angsana New" pitchFamily="18" charset="-34"/>
              </a:rPr>
            </a:br>
            <a:r>
              <a:rPr lang="th-TH" sz="3400" smtClean="0">
                <a:latin typeface="Angsana New" pitchFamily="18" charset="-34"/>
              </a:rPr>
              <a:t>เครือข่ายคอมพิวเตอร์</a:t>
            </a:r>
          </a:p>
        </p:txBody>
      </p:sp>
      <p:pic>
        <p:nvPicPr>
          <p:cNvPr id="18437" name="Picture 4" descr="images9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868863"/>
            <a:ext cx="2016125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17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all-widows-driver-logo"/>
          <p:cNvPicPr>
            <a:picLocks noChangeAspect="1" noChangeArrowheads="1"/>
          </p:cNvPicPr>
          <p:nvPr/>
        </p:nvPicPr>
        <p:blipFill>
          <a:blip r:embed="rId2"/>
          <a:srcRect l="34866" t="53488" r="34866"/>
          <a:stretch>
            <a:fillRect/>
          </a:stretch>
        </p:blipFill>
        <p:spPr bwMode="auto">
          <a:xfrm>
            <a:off x="5867400" y="4564063"/>
            <a:ext cx="26670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60375"/>
            <a:ext cx="723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7991475" cy="4608512"/>
          </a:xfrm>
        </p:spPr>
        <p:txBody>
          <a:bodyPr/>
          <a:lstStyle/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3400" smtClean="0">
                <a:latin typeface="Angsana New" pitchFamily="18" charset="-34"/>
              </a:rPr>
              <a:t>		เป็นระบบปฏิบัติการที่มีความสามารถสูง  พัฒนาต่อมาจาก</a:t>
            </a: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3400" smtClean="0">
                <a:latin typeface="Angsana New" pitchFamily="18" charset="-34"/>
              </a:rPr>
              <a:t> วินโดวส์ </a:t>
            </a:r>
            <a:r>
              <a:rPr lang="en-US" sz="3400" smtClean="0">
                <a:latin typeface="Angsana New" pitchFamily="18" charset="-34"/>
              </a:rPr>
              <a:t>95</a:t>
            </a:r>
            <a:r>
              <a:rPr lang="th-TH" sz="3400" smtClean="0">
                <a:latin typeface="Angsana New" pitchFamily="18" charset="-34"/>
              </a:rPr>
              <a:t> สามารถทำงานแบบหลายงาน 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Multi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-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Tasking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  <a:r>
              <a:rPr lang="th-TH" sz="3400" smtClean="0">
                <a:latin typeface="Angsana New" pitchFamily="18" charset="-34"/>
              </a:rPr>
              <a:t>  มีผู้ใช้</a:t>
            </a: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3400" smtClean="0">
                <a:latin typeface="Angsana New" pitchFamily="18" charset="-34"/>
              </a:rPr>
              <a:t>ในระบบเพียงคนเดียวแบบ 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Single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-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User)</a:t>
            </a:r>
            <a:r>
              <a:rPr lang="en-US" sz="3400" smtClean="0">
                <a:latin typeface="Angsana New" pitchFamily="18" charset="-34"/>
              </a:rPr>
              <a:t> </a:t>
            </a:r>
            <a:r>
              <a:rPr lang="th-TH" sz="3400" smtClean="0">
                <a:latin typeface="Angsana New" pitchFamily="18" charset="-34"/>
              </a:rPr>
              <a:t>ได้  และสามารถนำไปใช้</a:t>
            </a: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3400" smtClean="0">
                <a:latin typeface="Angsana New" pitchFamily="18" charset="-34"/>
              </a:rPr>
              <a:t>กับคอมพิวเตอร์ได้ทั่วไป ติดต่อกับผู้ใช้แบบ</a:t>
            </a:r>
            <a:r>
              <a:rPr lang="en-US" sz="3400" smtClean="0">
                <a:latin typeface="Angsana New" pitchFamily="18" charset="-34"/>
              </a:rPr>
              <a:t> 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GUI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  <a:r>
              <a:rPr lang="th-TH" sz="3400" smtClean="0">
                <a:latin typeface="Angsana New" pitchFamily="18" charset="-34"/>
              </a:rPr>
              <a:t>  เช่นเดียวกันกับ</a:t>
            </a: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3400" smtClean="0">
                <a:latin typeface="Angsana New" pitchFamily="18" charset="-34"/>
              </a:rPr>
              <a:t>วินโดวส์ </a:t>
            </a:r>
            <a:r>
              <a:rPr lang="en-US" sz="3400" smtClean="0">
                <a:latin typeface="Angsana New" pitchFamily="18" charset="-34"/>
              </a:rPr>
              <a:t>95</a:t>
            </a:r>
            <a:r>
              <a:rPr lang="th-TH" sz="3400" smtClean="0">
                <a:latin typeface="Angsana New" pitchFamily="18" charset="-34"/>
              </a:rPr>
              <a:t>   แต่ปรับรูปแบบให้ดูสวยงามและ</a:t>
            </a: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3400" smtClean="0">
                <a:latin typeface="Angsana New" pitchFamily="18" charset="-34"/>
              </a:rPr>
              <a:t>อัตโนมัติยิ่งขึ้น มีความสามารถ ในการเชื่อมต่อ</a:t>
            </a: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3400" smtClean="0">
                <a:latin typeface="Angsana New" pitchFamily="18" charset="-34"/>
              </a:rPr>
              <a:t>กับระบบเครือข่ายอินเทอร์เน็ตได้สะดวกยิ่งขึ้น </a:t>
            </a: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3400" smtClean="0">
                <a:latin typeface="Angsana New" pitchFamily="18" charset="-34"/>
              </a:rPr>
              <a:t>มีโปรแกรม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Internet Explore</a:t>
            </a:r>
            <a:r>
              <a:rPr lang="th-TH" sz="3400" smtClean="0">
                <a:latin typeface="Angsana New" pitchFamily="18" charset="-34"/>
              </a:rPr>
              <a:t> มาพร้อม</a:t>
            </a:r>
          </a:p>
        </p:txBody>
      </p:sp>
      <p:sp>
        <p:nvSpPr>
          <p:cNvPr id="138250" name="Rectangle 10"/>
          <p:cNvSpPr>
            <a:spLocks noGrp="1" noChangeArrowheads="1"/>
          </p:cNvSpPr>
          <p:nvPr>
            <p:ph type="title"/>
          </p:nvPr>
        </p:nvSpPr>
        <p:spPr>
          <a:xfrm>
            <a:off x="1320800" y="341313"/>
            <a:ext cx="5122863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b="1" smtClean="0">
                <a:solidFill>
                  <a:srgbClr val="0000FF"/>
                </a:solidFill>
                <a:latin typeface="Angsana New" pitchFamily="18" charset="-34"/>
              </a:rPr>
              <a:t>ระบบปฏิบัติการวินโดวส์</a:t>
            </a:r>
            <a:r>
              <a:rPr lang="en-US" b="1" smtClean="0">
                <a:solidFill>
                  <a:srgbClr val="0000FF"/>
                </a:solidFill>
                <a:latin typeface="Angsana New" pitchFamily="18" charset="-34"/>
              </a:rPr>
              <a:t> 98</a:t>
            </a:r>
            <a:br>
              <a:rPr lang="en-US" b="1" smtClean="0">
                <a:solidFill>
                  <a:srgbClr val="0000FF"/>
                </a:solidFill>
                <a:latin typeface="Angsana New" pitchFamily="18" charset="-34"/>
              </a:rPr>
            </a:b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Microsoft Windows 98</a:t>
            </a:r>
            <a:endParaRPr lang="th-TH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18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125538"/>
            <a:ext cx="5087938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684213" y="5057775"/>
            <a:ext cx="792003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th-TH" sz="3200" b="1" u="sng">
                <a:solidFill>
                  <a:srgbClr val="0000FF"/>
                </a:solidFill>
              </a:rPr>
              <a:t>ข้อดี</a:t>
            </a:r>
            <a:r>
              <a:rPr lang="th-TH" sz="3200">
                <a:solidFill>
                  <a:srgbClr val="0000FF"/>
                </a:solidFill>
              </a:rPr>
              <a:t> </a:t>
            </a:r>
            <a:r>
              <a:rPr lang="th-TH" sz="3200"/>
              <a:t>คือ ผู้ใช้สามารถใช้งานได้อย่างสะดวกมากกว่าวินโดวส์ 95  มีซอฟต์แวร์ประยุกต์ต่างๆ เป็นจำนวนมาก รองรับการใช้งาน ด้านอินเทอร์เน็ตได้เป็นอย่างดี</a:t>
            </a:r>
          </a:p>
        </p:txBody>
      </p:sp>
      <p:pic>
        <p:nvPicPr>
          <p:cNvPr id="20484" name="Picture 6" descr="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60350"/>
            <a:ext cx="52562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1476375" y="328613"/>
            <a:ext cx="5780088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th-TH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ตัวอย่างหน้าต่างระบบปฏิบัติการ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Windows 95/98</a:t>
            </a:r>
            <a:endParaRPr lang="th-TH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7C287-CCF1-46A7-B3D8-0740C9B10709}" type="slidenum">
              <a:rPr lang="en-US" smtClean="0"/>
              <a:pPr>
                <a:defRPr/>
              </a:pPr>
              <a:t>19</a:t>
            </a:fld>
            <a:endParaRPr lang="th-T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33375"/>
            <a:ext cx="723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333375"/>
            <a:ext cx="7834312" cy="935038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sz="4800" b="1" smtClean="0">
                <a:solidFill>
                  <a:srgbClr val="0000FF"/>
                </a:solidFill>
              </a:rPr>
              <a:t>   </a:t>
            </a:r>
            <a:r>
              <a:rPr lang="th-TH" sz="4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ความหมายของระบบปฏิบัติการ</a:t>
            </a:r>
            <a:endParaRPr lang="th-TH" sz="360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539750" y="1741488"/>
            <a:ext cx="80645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/>
              <a:t>	 </a:t>
            </a:r>
            <a:r>
              <a:rPr lang="th-TH" sz="3600">
                <a:latin typeface="Angsana New" pitchFamily="18" charset="-34"/>
              </a:rPr>
              <a:t>ระบบปฏิบัติการ </a:t>
            </a:r>
            <a:r>
              <a:rPr lang="en-US" sz="3600">
                <a:latin typeface="Angsana New" pitchFamily="18" charset="-34"/>
              </a:rPr>
              <a:t>  </a:t>
            </a:r>
            <a:r>
              <a:rPr lang="en-US" b="1">
                <a:solidFill>
                  <a:srgbClr val="0000FF"/>
                </a:solidFill>
              </a:rPr>
              <a:t>Operating  System  :  OS</a:t>
            </a:r>
            <a:r>
              <a:rPr lang="th-TH"/>
              <a:t> </a:t>
            </a:r>
          </a:p>
          <a:p>
            <a:pPr algn="thaiDist"/>
            <a:r>
              <a:rPr lang="th-TH" sz="3600"/>
              <a:t>คือโปรแกรมที่ทำหน้าที่ในการจัดการระบบ เพื่อติดต่อระหว่างฮาร์ดแวร์กับกับซอฟต์แวร์ประเภทต่างๆ ให้สะดวกมากขึ้น เปรียบเสมือนเป็นตัวกลาง   คอยจัดการระบบคอมพิวเตอร์ </a:t>
            </a:r>
          </a:p>
          <a:p>
            <a:pPr algn="thaiDist"/>
            <a:r>
              <a:rPr lang="th-TH" sz="3600"/>
              <a:t>ระหว่างโปรแกรม    กับฮาร์ดแวร์</a:t>
            </a:r>
          </a:p>
          <a:p>
            <a:pPr algn="thaiDist"/>
            <a:r>
              <a:rPr lang="th-TH" sz="3600"/>
              <a:t>คอมพิวเตอร์  บางครั้งเราอาจะเห็น</a:t>
            </a:r>
          </a:p>
          <a:p>
            <a:pPr algn="thaiDist"/>
            <a:r>
              <a:rPr lang="th-TH" sz="3600"/>
              <a:t>ระบบปฏิบัติการเป็น</a:t>
            </a:r>
            <a:r>
              <a:rPr lang="th-TH" sz="3600" b="1">
                <a:solidFill>
                  <a:srgbClr val="0000FF"/>
                </a:solidFill>
              </a:rPr>
              <a:t>เฟิร์มแวร์</a:t>
            </a:r>
            <a:r>
              <a:rPr lang="th-TH" sz="3600"/>
              <a:t>ก็ได้ </a:t>
            </a:r>
          </a:p>
        </p:txBody>
      </p:sp>
      <p:pic>
        <p:nvPicPr>
          <p:cNvPr id="3077" name="Picture 4" descr="3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092575"/>
            <a:ext cx="362585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7C287-CCF1-46A7-B3D8-0740C9B10709}" type="slidenum">
              <a:rPr lang="en-US" smtClean="0"/>
              <a:pPr>
                <a:defRPr/>
              </a:pPr>
              <a:t>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01C90000000446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5263" y="4292600"/>
            <a:ext cx="318452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9" descr="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60375"/>
            <a:ext cx="7239000" cy="95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41313"/>
            <a:ext cx="526732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b="1" smtClean="0">
                <a:solidFill>
                  <a:srgbClr val="0000FF"/>
                </a:solidFill>
                <a:latin typeface="Angsana New" pitchFamily="18" charset="-34"/>
              </a:rPr>
              <a:t>ระบบปฏิบัติการ </a:t>
            </a:r>
            <a:r>
              <a:rPr lang="en-US" b="1" smtClean="0">
                <a:solidFill>
                  <a:srgbClr val="0000FF"/>
                </a:solidFill>
                <a:latin typeface="Angsana New" pitchFamily="18" charset="-34"/>
              </a:rPr>
              <a:t>Windows ME</a:t>
            </a:r>
            <a:r>
              <a:rPr lang="en-US" b="1" smtClean="0">
                <a:latin typeface="Angsana New" pitchFamily="18" charset="-34"/>
              </a:rPr>
              <a:t/>
            </a:r>
            <a:br>
              <a:rPr lang="en-US" b="1" smtClean="0">
                <a:latin typeface="Angsana New" pitchFamily="18" charset="-34"/>
              </a:rPr>
            </a:b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Windows Millennium Edition</a:t>
            </a:r>
            <a:endParaRPr lang="th-TH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96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400" smtClean="0">
                <a:latin typeface="Angsana New" pitchFamily="18" charset="-34"/>
              </a:rPr>
              <a:t>   	       เป็นระบบปฏิบัติการที่ถูกพัฒนาขึ้นมาจากวินโดวส์ </a:t>
            </a:r>
            <a:r>
              <a:rPr lang="en-US" sz="3400" smtClean="0">
                <a:latin typeface="Angsana New" pitchFamily="18" charset="-34"/>
              </a:rPr>
              <a:t>95 </a:t>
            </a:r>
            <a:r>
              <a:rPr lang="th-TH" sz="3400" smtClean="0">
                <a:latin typeface="Angsana New" pitchFamily="18" charset="-34"/>
              </a:rPr>
              <a:t>และ</a:t>
            </a:r>
            <a:r>
              <a:rPr lang="en-US" sz="3400" smtClean="0">
                <a:latin typeface="Angsana New" pitchFamily="18" charset="-34"/>
              </a:rPr>
              <a:t>98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400" smtClean="0">
                <a:latin typeface="Angsana New" pitchFamily="18" charset="-34"/>
              </a:rPr>
              <a:t>ออกแบบมาให้เหมาะสมกับผู้ใช้ตามบ้าน เป็นระบบปฏิบัติการที่ฉลาด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400" smtClean="0">
                <a:latin typeface="Angsana New" pitchFamily="18" charset="-34"/>
              </a:rPr>
              <a:t>ทันสมัย และเข้าใจผู้ใช้ มากกว่าวินโดวส์ </a:t>
            </a:r>
            <a:r>
              <a:rPr lang="en-US" sz="3400" smtClean="0">
                <a:latin typeface="Angsana New" pitchFamily="18" charset="-34"/>
              </a:rPr>
              <a:t>95</a:t>
            </a:r>
            <a:r>
              <a:rPr lang="th-TH" sz="3400" smtClean="0">
                <a:latin typeface="Angsana New" pitchFamily="18" charset="-34"/>
              </a:rPr>
              <a:t> และ </a:t>
            </a:r>
            <a:r>
              <a:rPr lang="en-US" sz="3400" smtClean="0">
                <a:latin typeface="Angsana New" pitchFamily="18" charset="-34"/>
              </a:rPr>
              <a:t>98</a:t>
            </a:r>
            <a:r>
              <a:rPr lang="th-TH" sz="3400" smtClean="0">
                <a:latin typeface="Angsana New" pitchFamily="18" charset="-34"/>
              </a:rPr>
              <a:t> หน้าตาของ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Windows ME</a:t>
            </a:r>
            <a:r>
              <a:rPr lang="en-US" sz="3400" smtClean="0">
                <a:latin typeface="Angsana New" pitchFamily="18" charset="-34"/>
              </a:rPr>
              <a:t> </a:t>
            </a:r>
            <a:r>
              <a:rPr lang="th-TH" sz="3400" smtClean="0">
                <a:latin typeface="Angsana New" pitchFamily="18" charset="-34"/>
              </a:rPr>
              <a:t> จะมีรูปลักษณ์เหมือนกับวินโดวส์ </a:t>
            </a:r>
            <a:r>
              <a:rPr lang="en-US" sz="3400" smtClean="0">
                <a:latin typeface="Angsana New" pitchFamily="18" charset="-34"/>
              </a:rPr>
              <a:t>98</a:t>
            </a:r>
            <a:r>
              <a:rPr lang="th-TH" sz="3400" smtClean="0">
                <a:latin typeface="Angsana New" pitchFamily="18" charset="-34"/>
              </a:rPr>
              <a:t>  มาก   เพียงแต่มี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400" smtClean="0">
                <a:latin typeface="Angsana New" pitchFamily="18" charset="-34"/>
              </a:rPr>
              <a:t>คุณลักษณะพิเศษที่เหนือกว่าเดิมมาก สามารถ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400" smtClean="0">
                <a:latin typeface="Angsana New" pitchFamily="18" charset="-34"/>
              </a:rPr>
              <a:t>สร้างระบบเครือข่ายภายในบ้านได้   มีความ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400" smtClean="0">
                <a:latin typeface="Angsana New" pitchFamily="18" charset="-34"/>
              </a:rPr>
              <a:t>สามารถด้านอินเทอร์เน็ต     และมัลติมีเดีย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400" smtClean="0">
                <a:latin typeface="Angsana New" pitchFamily="18" charset="-34"/>
              </a:rPr>
              <a:t>มากกว่าวินโดวส์ </a:t>
            </a:r>
            <a:r>
              <a:rPr lang="en-US" sz="3400" smtClean="0">
                <a:latin typeface="Angsana New" pitchFamily="18" charset="-34"/>
              </a:rPr>
              <a:t>98</a:t>
            </a:r>
            <a:r>
              <a:rPr lang="th-TH" sz="3400" smtClean="0">
                <a:latin typeface="Angsana New" pitchFamily="18" charset="-34"/>
              </a:rPr>
              <a:t> อีกด้วย </a:t>
            </a:r>
            <a:endParaRPr lang="en-US" sz="3400" smtClean="0">
              <a:latin typeface="Angsana New" pitchFamily="18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20</a:t>
            </a:fld>
            <a:endParaRPr lang="th-TH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60350"/>
            <a:ext cx="52562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win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204913"/>
            <a:ext cx="6689725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636713" y="328613"/>
            <a:ext cx="5599112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th-TH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ตัวอย่างหน้าต่างระบบปฏิบัติการ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Windows ME</a:t>
            </a:r>
            <a:endParaRPr lang="th-TH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7C287-CCF1-46A7-B3D8-0740C9B10709}" type="slidenum">
              <a:rPr lang="en-US" smtClean="0"/>
              <a:pPr>
                <a:defRPr/>
              </a:pPr>
              <a:t>21</a:t>
            </a:fld>
            <a:endParaRPr lang="th-TH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750" y="4337050"/>
            <a:ext cx="3167063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60375"/>
            <a:ext cx="723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5554662" cy="1439862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b="1" smtClean="0">
                <a:solidFill>
                  <a:srgbClr val="0000FF"/>
                </a:solidFill>
                <a:latin typeface="Angsana New" pitchFamily="18" charset="-34"/>
              </a:rPr>
              <a:t>ระบบปฏิบัติการ </a:t>
            </a:r>
            <a:r>
              <a:rPr lang="en-US" b="1" smtClean="0">
                <a:solidFill>
                  <a:srgbClr val="0000FF"/>
                </a:solidFill>
                <a:latin typeface="Angsana New" pitchFamily="18" charset="-34"/>
              </a:rPr>
              <a:t>Windows 2000</a:t>
            </a:r>
            <a:r>
              <a:rPr lang="en-US" b="1" smtClean="0">
                <a:latin typeface="Angsana New" pitchFamily="18" charset="-34"/>
              </a:rPr>
              <a:t/>
            </a:r>
            <a:br>
              <a:rPr lang="en-US" b="1" smtClean="0">
                <a:latin typeface="Angsana New" pitchFamily="18" charset="-34"/>
              </a:rPr>
            </a:b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Microsoft Windows 2000</a:t>
            </a:r>
            <a:endParaRPr lang="th-TH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7991475" cy="48974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3400" smtClean="0">
                <a:latin typeface="Angsana New" pitchFamily="18" charset="-34"/>
              </a:rPr>
              <a:t>		เป็นระบบปฏิบัติการที่เกิดขึ้นเพื่อตอบสนองระบบเครือข่าย  และเป็น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OS</a:t>
            </a:r>
            <a:r>
              <a:rPr lang="en-US" sz="3400" smtClean="0">
                <a:latin typeface="Angsana New" pitchFamily="18" charset="-34"/>
              </a:rPr>
              <a:t> </a:t>
            </a:r>
            <a:r>
              <a:rPr lang="th-TH" sz="3400" smtClean="0">
                <a:latin typeface="Angsana New" pitchFamily="18" charset="-34"/>
              </a:rPr>
              <a:t>ที่สร้างขึ้นมาเป็น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GUI</a:t>
            </a:r>
            <a:r>
              <a:rPr lang="en-US" sz="3400" smtClean="0">
                <a:latin typeface="Angsana New" pitchFamily="18" charset="-34"/>
              </a:rPr>
              <a:t> </a:t>
            </a:r>
            <a:r>
              <a:rPr lang="th-TH" sz="3400" smtClean="0">
                <a:latin typeface="Angsana New" pitchFamily="18" charset="-34"/>
              </a:rPr>
              <a:t> ตั้งแต่ต้น   ดังนั้นในการนำ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Application</a:t>
            </a:r>
            <a:r>
              <a:rPr lang="en-US" sz="3400" smtClean="0">
                <a:latin typeface="Angsana New" pitchFamily="18" charset="-34"/>
              </a:rPr>
              <a:t> </a:t>
            </a:r>
            <a:r>
              <a:rPr lang="th-TH" sz="3400" smtClean="0">
                <a:latin typeface="Angsana New" pitchFamily="18" charset="-34"/>
              </a:rPr>
              <a:t>เดิมๆ  ที่เคยใช้กับระบบปฏิบัติการดอส    หรือโปรแกรม ที่สั่งงานฮาร์ดแวร์โดยตรง มาใช้บนระบบปฏิบัติการ วินโดวส์</a:t>
            </a:r>
            <a:r>
              <a:rPr lang="en-US" sz="3400" smtClean="0">
                <a:latin typeface="Angsana New" pitchFamily="18" charset="-34"/>
              </a:rPr>
              <a:t> 2000</a:t>
            </a:r>
            <a:r>
              <a:rPr lang="th-TH" sz="3400" smtClean="0">
                <a:latin typeface="Angsana New" pitchFamily="18" charset="-34"/>
              </a:rPr>
              <a:t> อาจไม่ยอมทำงานให้ แต่การทำงานระบบ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Multi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-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Tasking</a:t>
            </a:r>
            <a:r>
              <a:rPr lang="en-US" sz="3400" smtClean="0">
                <a:latin typeface="Angsana New" pitchFamily="18" charset="-34"/>
              </a:rPr>
              <a:t> </a:t>
            </a:r>
            <a:r>
              <a:rPr lang="th-TH" sz="3400" smtClean="0">
                <a:latin typeface="Angsana New" pitchFamily="18" charset="-34"/>
              </a:rPr>
              <a:t>และ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Multi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-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User</a:t>
            </a:r>
            <a:r>
              <a:rPr lang="en-US" sz="3400" smtClean="0">
                <a:latin typeface="Angsana New" pitchFamily="18" charset="-34"/>
              </a:rPr>
              <a:t> </a:t>
            </a:r>
            <a:r>
              <a:rPr lang="th-TH" sz="3400" smtClean="0">
                <a:latin typeface="Angsana New" pitchFamily="18" charset="-34"/>
              </a:rPr>
              <a:t>ใช้งานได้ดีกว่า</a:t>
            </a:r>
            <a:br>
              <a:rPr lang="th-TH" sz="3400" smtClean="0">
                <a:latin typeface="Angsana New" pitchFamily="18" charset="-34"/>
              </a:rPr>
            </a:br>
            <a:r>
              <a:rPr lang="th-TH" sz="3400" smtClean="0">
                <a:latin typeface="Angsana New" pitchFamily="18" charset="-34"/>
              </a:rPr>
              <a:t>ตระกูลวินโดวส์ </a:t>
            </a:r>
            <a:r>
              <a:rPr lang="en-US" sz="3400" smtClean="0">
                <a:latin typeface="Angsana New" pitchFamily="18" charset="-34"/>
              </a:rPr>
              <a:t>95</a:t>
            </a:r>
            <a:r>
              <a:rPr lang="th-TH" sz="3400" smtClean="0">
                <a:latin typeface="Angsana New" pitchFamily="18" charset="-34"/>
              </a:rPr>
              <a:t> และ </a:t>
            </a:r>
            <a:r>
              <a:rPr lang="en-US" sz="3400" smtClean="0">
                <a:latin typeface="Angsana New" pitchFamily="18" charset="-34"/>
              </a:rPr>
              <a:t>98</a:t>
            </a:r>
            <a:r>
              <a:rPr lang="th-TH" sz="3400" smtClean="0">
                <a:latin typeface="Angsana New" pitchFamily="18" charset="-34"/>
              </a:rPr>
              <a:t>  โดยทำการ</a:t>
            </a:r>
            <a:br>
              <a:rPr lang="th-TH" sz="3400" smtClean="0">
                <a:latin typeface="Angsana New" pitchFamily="18" charset="-34"/>
              </a:rPr>
            </a:br>
            <a:r>
              <a:rPr lang="th-TH" sz="3400" smtClean="0">
                <a:latin typeface="Angsana New" pitchFamily="18" charset="-34"/>
              </a:rPr>
              <a:t>ควบคุมขบวนการทำงาน     ของแต่ละ</a:t>
            </a:r>
            <a:br>
              <a:rPr lang="th-TH" sz="3400" smtClean="0">
                <a:latin typeface="Angsana New" pitchFamily="18" charset="-34"/>
              </a:rPr>
            </a:br>
            <a:r>
              <a:rPr lang="th-TH" sz="3400" smtClean="0">
                <a:latin typeface="Angsana New" pitchFamily="18" charset="-34"/>
              </a:rPr>
              <a:t>โปรแกรมได้ดีขึ้น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22</a:t>
            </a:fld>
            <a:endParaRPr lang="th-TH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98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1389063"/>
            <a:ext cx="6656388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 descr="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60350"/>
            <a:ext cx="52562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1547813" y="328613"/>
            <a:ext cx="5705475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th-TH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ตัวอย่างหน้าต่างระบบปฏิบัติการ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Windows 2000</a:t>
            </a:r>
            <a:endParaRPr lang="th-TH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7C287-CCF1-46A7-B3D8-0740C9B10709}" type="slidenum">
              <a:rPr lang="en-US" smtClean="0"/>
              <a:pPr>
                <a:defRPr/>
              </a:pPr>
              <a:t>23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60375"/>
            <a:ext cx="723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6264275" cy="1354138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b="1" smtClean="0">
                <a:solidFill>
                  <a:srgbClr val="0000FF"/>
                </a:solidFill>
                <a:latin typeface="Angsana New" pitchFamily="18" charset="-34"/>
              </a:rPr>
              <a:t>ระบบปฏิบัติการ </a:t>
            </a:r>
            <a:r>
              <a:rPr lang="en-US" b="1" smtClean="0">
                <a:solidFill>
                  <a:srgbClr val="0000FF"/>
                </a:solidFill>
                <a:latin typeface="Angsana New" pitchFamily="18" charset="-34"/>
              </a:rPr>
              <a:t>Windows NT</a:t>
            </a:r>
            <a:br>
              <a:rPr lang="en-US" b="1" smtClean="0">
                <a:solidFill>
                  <a:srgbClr val="0000FF"/>
                </a:solidFill>
                <a:latin typeface="Angsana New" pitchFamily="18" charset="-34"/>
              </a:rPr>
            </a:b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Microsoft Windows New Technology</a:t>
            </a:r>
            <a:endParaRPr lang="th-TH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27225"/>
            <a:ext cx="807561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400" smtClean="0">
                <a:latin typeface="Angsana New" pitchFamily="18" charset="-34"/>
              </a:rPr>
              <a:t>		เป็นระบบปฏิบัติการที่มีความสามารถในการจัดการเครือข่าย ในระยะใกล้   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LAN 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: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Local Area Network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  <a:r>
              <a:rPr lang="th-TH" sz="3400" smtClean="0">
                <a:latin typeface="Angsana New" pitchFamily="18" charset="-34"/>
              </a:rPr>
              <a:t>   โดยจัดการด้านการติดต่อสื่อสาร  ระหว่างคอมพิวเตอร์  และการรักษาความปลอดภัยในเครือข่าย ได้เป็นอย่างดี ในระบบเครือข่ายจะมีผู้ใช้งานหลายคน </a:t>
            </a:r>
            <a:br>
              <a:rPr lang="th-TH" sz="3400" smtClean="0">
                <a:latin typeface="Angsana New" pitchFamily="18" charset="-34"/>
              </a:rPr>
            </a:br>
            <a:r>
              <a:rPr lang="th-TH" sz="3400" smtClean="0">
                <a:latin typeface="Angsana New" pitchFamily="18" charset="-34"/>
              </a:rPr>
              <a:t>วินโดวส์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NT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3400" smtClean="0">
                <a:latin typeface="Angsana New" pitchFamily="18" charset="-34"/>
              </a:rPr>
              <a:t>จะทำการจัดทรัพยากรของระบบ ให้มีการใช้ร่วมกันอย่างมีประสิทธิภาพสูงสุด    รวมถึงการ</a:t>
            </a:r>
            <a:br>
              <a:rPr lang="th-TH" sz="3400" smtClean="0">
                <a:latin typeface="Angsana New" pitchFamily="18" charset="-34"/>
              </a:rPr>
            </a:br>
            <a:r>
              <a:rPr lang="th-TH" sz="3400" smtClean="0">
                <a:latin typeface="Angsana New" pitchFamily="18" charset="-34"/>
              </a:rPr>
              <a:t>ติดต่อสื่อสาร แลกเปลี่ยนข้อมูล ระหว่าง</a:t>
            </a:r>
            <a:br>
              <a:rPr lang="th-TH" sz="3400" smtClean="0">
                <a:latin typeface="Angsana New" pitchFamily="18" charset="-34"/>
              </a:rPr>
            </a:br>
            <a:r>
              <a:rPr lang="th-TH" sz="3400" smtClean="0">
                <a:latin typeface="Angsana New" pitchFamily="18" charset="-34"/>
              </a:rPr>
              <a:t>คอมพิวเตอร์ด้วยกัน และรองรับการเชื่อม</a:t>
            </a:r>
            <a:br>
              <a:rPr lang="th-TH" sz="3400" smtClean="0">
                <a:latin typeface="Angsana New" pitchFamily="18" charset="-34"/>
              </a:rPr>
            </a:br>
            <a:r>
              <a:rPr lang="th-TH" sz="3400" smtClean="0">
                <a:latin typeface="Angsana New" pitchFamily="18" charset="-34"/>
              </a:rPr>
              <a:t>ต่ออินเทอร์เน็ต ได้เป็นอย่างดี </a:t>
            </a:r>
          </a:p>
        </p:txBody>
      </p:sp>
      <p:pic>
        <p:nvPicPr>
          <p:cNvPr id="25605" name="Picture 8" descr="windows_nt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868863"/>
            <a:ext cx="23749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24</a:t>
            </a:fld>
            <a:endParaRPr lang="th-TH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winnt3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223963"/>
            <a:ext cx="6767513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60350"/>
            <a:ext cx="52562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1770063" y="328613"/>
            <a:ext cx="5538787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th-TH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ตัวอย่างหน้าต่างระบบปฏิบัติการ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Windows NT</a:t>
            </a:r>
            <a:endParaRPr lang="th-TH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7C287-CCF1-46A7-B3D8-0740C9B10709}" type="slidenum">
              <a:rPr lang="en-US" smtClean="0"/>
              <a:pPr>
                <a:defRPr/>
              </a:pPr>
              <a:t>25</a:t>
            </a:fld>
            <a:endParaRPr lang="th-TH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60375"/>
            <a:ext cx="723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2388" y="333375"/>
            <a:ext cx="577056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b="1" smtClean="0">
                <a:solidFill>
                  <a:srgbClr val="0000FF"/>
                </a:solidFill>
                <a:latin typeface="Angsana New" pitchFamily="18" charset="-34"/>
              </a:rPr>
              <a:t>ระบบปฏิบัติการ </a:t>
            </a:r>
            <a:r>
              <a:rPr lang="en-US" b="1" smtClean="0">
                <a:solidFill>
                  <a:srgbClr val="0000FF"/>
                </a:solidFill>
                <a:latin typeface="Angsana New" pitchFamily="18" charset="-34"/>
              </a:rPr>
              <a:t>Windows XP</a:t>
            </a:r>
            <a:br>
              <a:rPr lang="en-US" b="1" smtClean="0">
                <a:solidFill>
                  <a:srgbClr val="0000FF"/>
                </a:solidFill>
                <a:latin typeface="Angsana New" pitchFamily="18" charset="-34"/>
              </a:rPr>
            </a:b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Microsoft Windows Experience</a:t>
            </a:r>
            <a:endParaRPr lang="th-TH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82763"/>
            <a:ext cx="8424863" cy="43100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3400" smtClean="0">
                <a:latin typeface="Angsana New" pitchFamily="18" charset="-34"/>
              </a:rPr>
              <a:t>		เริ่มวางตลาดในปี ค.ศ. </a:t>
            </a:r>
            <a:r>
              <a:rPr lang="en-US" sz="3400" smtClean="0">
                <a:latin typeface="Angsana New" pitchFamily="18" charset="-34"/>
              </a:rPr>
              <a:t>2001</a:t>
            </a:r>
            <a:r>
              <a:rPr lang="th-TH" sz="3400" smtClean="0">
                <a:latin typeface="Angsana New" pitchFamily="18" charset="-34"/>
              </a:rPr>
              <a:t> โดยคำว่า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XP</a:t>
            </a:r>
            <a:r>
              <a:rPr lang="en-US" sz="3400" smtClean="0">
                <a:latin typeface="Angsana New" pitchFamily="18" charset="-34"/>
              </a:rPr>
              <a:t> </a:t>
            </a:r>
            <a:r>
              <a:rPr lang="th-TH" sz="3400" smtClean="0">
                <a:latin typeface="Angsana New" pitchFamily="18" charset="-34"/>
              </a:rPr>
              <a:t>ย่อมาจาก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experience </a:t>
            </a:r>
            <a:r>
              <a:rPr lang="th-TH" sz="3400" smtClean="0">
                <a:latin typeface="Angsana New" pitchFamily="18" charset="-34"/>
              </a:rPr>
              <a:t>แปลว่ามีประสบการณ์  ทุกๆ </a:t>
            </a:r>
            <a:r>
              <a:rPr lang="en-US" sz="3400" smtClean="0">
                <a:latin typeface="Angsana New" pitchFamily="18" charset="-34"/>
              </a:rPr>
              <a:t>2</a:t>
            </a:r>
            <a:r>
              <a:rPr lang="th-TH" sz="3400" smtClean="0">
                <a:latin typeface="Angsana New" pitchFamily="18" charset="-34"/>
              </a:rPr>
              <a:t> ปี บริษัทผู้ผลิตจะวางตลาดวินโดวส์รุ่นใหม่ๆ โดยได้ใส่เทคโนโลยีที่ทันสมัย  และเปลี่ยนแปลงสิ่งที่เป็นข้อด้อยของรุ่นเก่า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Windows XP</a:t>
            </a:r>
            <a:r>
              <a:rPr lang="en-US" sz="3400" smtClean="0">
                <a:latin typeface="Angsana New" pitchFamily="18" charset="-34"/>
              </a:rPr>
              <a:t> </a:t>
            </a:r>
            <a:r>
              <a:rPr lang="th-TH" sz="3400" smtClean="0">
                <a:latin typeface="Angsana New" pitchFamily="18" charset="-34"/>
              </a:rPr>
              <a:t>มีจุดเด่นและความสามารถมากมาย ไม่ว่าจะเป็นระบบใช้งานที่ดูสวยงาม และง่ายกว่าวินโดวส์รุ่นเก่าๆ มีระบบช่วยเหลือในการปรับแต่งมากมาย </a:t>
            </a:r>
            <a:br>
              <a:rPr lang="th-TH" sz="3400" smtClean="0">
                <a:latin typeface="Angsana New" pitchFamily="18" charset="-34"/>
              </a:rPr>
            </a:br>
            <a:r>
              <a:rPr lang="th-TH" sz="3400" smtClean="0">
                <a:latin typeface="Angsana New" pitchFamily="18" charset="-34"/>
              </a:rPr>
              <a:t>เหมาะสำหรับนักคอมพิวเตอร์มือใหม่ </a:t>
            </a:r>
            <a:br>
              <a:rPr lang="th-TH" sz="3400" smtClean="0">
                <a:latin typeface="Angsana New" pitchFamily="18" charset="-34"/>
              </a:rPr>
            </a:br>
            <a:r>
              <a:rPr lang="th-TH" sz="3400" smtClean="0">
                <a:latin typeface="Angsana New" pitchFamily="18" charset="-34"/>
              </a:rPr>
              <a:t>และผู้ใช้งานทั่วไปอย่างยิ่ง</a:t>
            </a:r>
          </a:p>
        </p:txBody>
      </p:sp>
      <p:pic>
        <p:nvPicPr>
          <p:cNvPr id="27653" name="Picture 10" descr="windows_xp_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4437063"/>
            <a:ext cx="271780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26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wxp_rtm_home_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376363"/>
            <a:ext cx="6192837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9" descr="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60350"/>
            <a:ext cx="52562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1785938" y="328613"/>
            <a:ext cx="5522912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th-TH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ตัวอย่างหน้าต่างระบบปฏิบัติการ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Windows XP</a:t>
            </a:r>
            <a:endParaRPr lang="th-TH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7C287-CCF1-46A7-B3D8-0740C9B10709}" type="slidenum">
              <a:rPr lang="en-US" smtClean="0"/>
              <a:pPr>
                <a:defRPr/>
              </a:pPr>
              <a:t>27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229600" cy="4321175"/>
          </a:xfrm>
        </p:spPr>
        <p:txBody>
          <a:bodyPr/>
          <a:lstStyle/>
          <a:p>
            <a:pPr algn="thaiDist" eaLnBrk="1" hangingPunct="1">
              <a:buFontTx/>
              <a:buNone/>
            </a:pPr>
            <a:r>
              <a:rPr lang="en-US" sz="3400" smtClean="0">
                <a:latin typeface="Angsana New" pitchFamily="18" charset="-34"/>
              </a:rPr>
              <a:t>		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Windows XP</a:t>
            </a:r>
            <a:r>
              <a:rPr lang="en-US" sz="3400" smtClean="0">
                <a:latin typeface="Angsana New" pitchFamily="18" charset="-34"/>
              </a:rPr>
              <a:t> </a:t>
            </a:r>
            <a:r>
              <a:rPr lang="th-TH" sz="3400" smtClean="0">
                <a:latin typeface="Angsana New" pitchFamily="18" charset="-34"/>
              </a:rPr>
              <a:t>มีให้เลือกใช้สองรุ่นคือ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Windows XP Home Edition</a:t>
            </a:r>
            <a:r>
              <a:rPr lang="en-US" sz="3400" smtClean="0">
                <a:latin typeface="Angsana New" pitchFamily="18" charset="-34"/>
              </a:rPr>
              <a:t> </a:t>
            </a:r>
            <a:r>
              <a:rPr lang="th-TH" sz="3400" smtClean="0">
                <a:latin typeface="Angsana New" pitchFamily="18" charset="-34"/>
              </a:rPr>
              <a:t>ซึ่งเหมาะสำหรับผู้ใช้งานตามบ้าน ที่ไม่เชื่อมต่อกับเครือข่าย และอีกรุ่นคือ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Windows Xp Professional Edition</a:t>
            </a:r>
            <a:r>
              <a:rPr lang="en-US" sz="3400" smtClean="0">
                <a:latin typeface="Angsana New" pitchFamily="18" charset="-34"/>
              </a:rPr>
              <a:t> </a:t>
            </a:r>
            <a:r>
              <a:rPr lang="th-TH" sz="3400" smtClean="0">
                <a:latin typeface="Angsana New" pitchFamily="18" charset="-34"/>
              </a:rPr>
              <a:t>ซึ่งเหมาะกับผู้ใช้งานในองค์กรตั้งแต่ขนาดเล็กถึงขนาดใหญ่ เนื่องจากสามารถเชื่อมต่อกับระบบเครือข่ายได้ดี คนที่ใช้วินโดวส์เวอร์ชั่น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XP</a:t>
            </a:r>
            <a:r>
              <a:rPr lang="en-US" sz="3400" smtClean="0">
                <a:latin typeface="Angsana New" pitchFamily="18" charset="-34"/>
              </a:rPr>
              <a:t> </a:t>
            </a:r>
            <a:r>
              <a:rPr lang="th-TH" sz="3400" smtClean="0">
                <a:latin typeface="Angsana New" pitchFamily="18" charset="-34"/>
              </a:rPr>
              <a:t>จะต้องใช้เครื่องที่มีทรัพยากรมาก เช่น ซีพียู เพนเทียม </a:t>
            </a:r>
            <a:r>
              <a:rPr lang="en-US" sz="3400" smtClean="0">
                <a:latin typeface="Angsana New" pitchFamily="18" charset="-34"/>
              </a:rPr>
              <a:t>300 MHz </a:t>
            </a:r>
            <a:r>
              <a:rPr lang="th-TH" sz="3400" smtClean="0">
                <a:latin typeface="Angsana New" pitchFamily="18" charset="-34"/>
              </a:rPr>
              <a:t>ขึ้นไป แรมไม่ต่ำกว่า </a:t>
            </a:r>
            <a:r>
              <a:rPr lang="en-US" sz="3400" smtClean="0">
                <a:latin typeface="Angsana New" pitchFamily="18" charset="-34"/>
              </a:rPr>
              <a:t>128 MB </a:t>
            </a:r>
            <a:r>
              <a:rPr lang="th-TH" sz="3400" smtClean="0">
                <a:latin typeface="Angsana New" pitchFamily="18" charset="-34"/>
              </a:rPr>
              <a:t>ฮาร์ดดิสก์เหลือพื้นที่ว่างมากกว่า </a:t>
            </a:r>
            <a:r>
              <a:rPr lang="en-US" sz="3400" smtClean="0">
                <a:latin typeface="Angsana New" pitchFamily="18" charset="-34"/>
              </a:rPr>
              <a:t>1.5 GB </a:t>
            </a:r>
            <a:r>
              <a:rPr lang="th-TH" sz="3400" smtClean="0">
                <a:latin typeface="Angsana New" pitchFamily="18" charset="-34"/>
              </a:rPr>
              <a:t>เป็นต้น</a:t>
            </a:r>
          </a:p>
        </p:txBody>
      </p:sp>
      <p:pic>
        <p:nvPicPr>
          <p:cNvPr id="29699" name="Picture 6" descr="spd_20060612234935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797425"/>
            <a:ext cx="23463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winxp_pro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1150" y="4365625"/>
            <a:ext cx="18335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28</a:t>
            </a:fld>
            <a:endParaRPr lang="th-TH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 descr="pengmov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9825" y="5373688"/>
            <a:ext cx="13239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9" descr="linux-pengo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5141913"/>
            <a:ext cx="320357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460375"/>
            <a:ext cx="723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03200"/>
            <a:ext cx="4619625" cy="1425575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b="1" smtClean="0">
                <a:solidFill>
                  <a:srgbClr val="0000FF"/>
                </a:solidFill>
                <a:latin typeface="Angsana New" pitchFamily="18" charset="-34"/>
              </a:rPr>
              <a:t>ระบบปฏิบัติการลีนุกซ์</a:t>
            </a:r>
            <a:br>
              <a:rPr lang="th-TH" b="1" smtClean="0">
                <a:solidFill>
                  <a:srgbClr val="0000FF"/>
                </a:solidFill>
                <a:latin typeface="Angsana New" pitchFamily="18" charset="-34"/>
              </a:rPr>
            </a:b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Linux</a:t>
            </a:r>
            <a:endParaRPr lang="th-TH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002587" cy="4525962"/>
          </a:xfrm>
        </p:spPr>
        <p:txBody>
          <a:bodyPr/>
          <a:lstStyle/>
          <a:p>
            <a:pPr algn="thaiDist" eaLnBrk="1" hangingPunct="1">
              <a:buFontTx/>
              <a:buNone/>
            </a:pPr>
            <a:r>
              <a:rPr lang="th-TH" sz="3400" smtClean="0">
                <a:latin typeface="Angsana New" pitchFamily="18" charset="-34"/>
              </a:rPr>
              <a:t>		เป็นระบบปฏิบัติการที่มีความสามารถสูง  ในการบริหารระบบเครือข่ายอินเทอร์เน็ต  มีลักษณะคล้ายการจำลองการทำงาน  มาจากยูนิกซ์ แต่จะมีความยืดหยุ่นในการทำงานมากกว่า  เป็นระบบปฏิบัติการ ประเภทแจกฟรี 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Open Source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  <a:r>
              <a:rPr lang="th-TH" sz="3400" smtClean="0">
                <a:latin typeface="Angsana New" pitchFamily="18" charset="-34"/>
              </a:rPr>
              <a:t> ผู้นำไปใช้งาน สามารถที่จะพัฒนาและปรับปรุงในส่วนที่เกิดปัญหาระหว่างใช้งานได้ทันที อีกทั้งยังสามารถปรับให้เข้ากับฮาร์ดแวร์ที่ใช้เพื่อให้ได้ประสิทธิภาพของระบบมากที่สุด และยังมีการเพิ่มสมรรถนะ 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Update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  <a:r>
              <a:rPr lang="th-TH" sz="3400" smtClean="0">
                <a:latin typeface="Angsana New" pitchFamily="18" charset="-34"/>
              </a:rPr>
              <a:t> อยู่ตลอดเวลา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29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15913"/>
            <a:ext cx="723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7925" y="188913"/>
            <a:ext cx="677862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smtClean="0">
                <a:solidFill>
                  <a:srgbClr val="0000FF"/>
                </a:solidFill>
              </a:rPr>
              <a:t> </a:t>
            </a:r>
            <a:r>
              <a:rPr 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Software, Hardware, Firmware</a:t>
            </a:r>
            <a:r>
              <a:rPr lang="th-TH" b="1" smtClean="0"/>
              <a:t>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924425"/>
          </a:xfrm>
        </p:spPr>
        <p:txBody>
          <a:bodyPr/>
          <a:lstStyle/>
          <a:p>
            <a:pPr algn="thaiDist" eaLnBrk="1" hangingPunct="1"/>
            <a:r>
              <a:rPr lang="en-US" sz="3600" b="1" smtClean="0">
                <a:solidFill>
                  <a:srgbClr val="FF0000"/>
                </a:solidFill>
                <a:latin typeface="Angsana New" pitchFamily="18" charset="-34"/>
              </a:rPr>
              <a:t>Software OS</a:t>
            </a:r>
            <a:r>
              <a:rPr lang="en-US" sz="3600" smtClean="0">
                <a:latin typeface="Angsana New" pitchFamily="18" charset="-34"/>
              </a:rPr>
              <a:t> </a:t>
            </a:r>
            <a:r>
              <a:rPr lang="th-TH" sz="3600" smtClean="0">
                <a:latin typeface="Angsana New" pitchFamily="18" charset="-34"/>
              </a:rPr>
              <a:t>- เป็นโปรแกรมควบคุมการทำงานของเครื่อง ปรับปรุงแก้ไขง่าย โดย 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OS</a:t>
            </a:r>
            <a:r>
              <a:rPr lang="en-US" sz="3600" smtClean="0">
                <a:latin typeface="Angsana New" pitchFamily="18" charset="-34"/>
              </a:rPr>
              <a:t> </a:t>
            </a:r>
            <a:r>
              <a:rPr lang="th-TH" sz="3600" smtClean="0">
                <a:latin typeface="Angsana New" pitchFamily="18" charset="-34"/>
              </a:rPr>
              <a:t>ส่วนใหญ่จะเป็น 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Software OS</a:t>
            </a:r>
            <a:r>
              <a:rPr lang="th-TH" sz="3600" smtClean="0">
                <a:latin typeface="Angsana New" pitchFamily="18" charset="-34"/>
              </a:rPr>
              <a:t> </a:t>
            </a:r>
          </a:p>
          <a:p>
            <a:pPr algn="thaiDist" eaLnBrk="1" hangingPunct="1"/>
            <a:r>
              <a:rPr lang="en-US" sz="3600" b="1" smtClean="0">
                <a:solidFill>
                  <a:srgbClr val="FF0000"/>
                </a:solidFill>
                <a:latin typeface="Angsana New" pitchFamily="18" charset="-34"/>
              </a:rPr>
              <a:t>Hardware OS</a:t>
            </a:r>
            <a:r>
              <a:rPr lang="en-US" sz="3600" smtClean="0">
                <a:latin typeface="Angsana New" pitchFamily="18" charset="-34"/>
              </a:rPr>
              <a:t> </a:t>
            </a:r>
            <a:r>
              <a:rPr lang="th-TH" sz="3600" smtClean="0">
                <a:latin typeface="Angsana New" pitchFamily="18" charset="-34"/>
              </a:rPr>
              <a:t>- ทำหน้าที่เดียวกับ 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Software OS</a:t>
            </a:r>
            <a:r>
              <a:rPr lang="en-US" sz="3600" smtClean="0">
                <a:latin typeface="Angsana New" pitchFamily="18" charset="-34"/>
              </a:rPr>
              <a:t> </a:t>
            </a:r>
            <a:r>
              <a:rPr lang="th-TH" sz="3600" smtClean="0">
                <a:latin typeface="Angsana New" pitchFamily="18" charset="-34"/>
              </a:rPr>
              <a:t>แต่ทำงานเร็วกว่า ปรับปรุงแก้ไขยาก มีราคาแพง </a:t>
            </a:r>
          </a:p>
          <a:p>
            <a:pPr algn="thaiDist" eaLnBrk="1" hangingPunct="1"/>
            <a:r>
              <a:rPr lang="en-US" sz="3600" b="1" smtClean="0">
                <a:solidFill>
                  <a:srgbClr val="FF0000"/>
                </a:solidFill>
                <a:latin typeface="Angsana New" pitchFamily="18" charset="-34"/>
              </a:rPr>
              <a:t>Firmware OS</a:t>
            </a:r>
            <a:r>
              <a:rPr lang="en-US" sz="3600" smtClean="0">
                <a:latin typeface="Angsana New" pitchFamily="18" charset="-34"/>
              </a:rPr>
              <a:t> </a:t>
            </a:r>
            <a:r>
              <a:rPr lang="th-TH" sz="3600" smtClean="0">
                <a:latin typeface="Angsana New" pitchFamily="18" charset="-34"/>
              </a:rPr>
              <a:t>- หมายถึง โปรแกรมส่วนหนึ่งของคอมพิวเตอร์ คือ ไมโครโปรแกรม 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Micro program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  <a:r>
              <a:rPr lang="th-TH" sz="3600" smtClean="0">
                <a:latin typeface="Angsana New" pitchFamily="18" charset="-34"/>
              </a:rPr>
              <a:t> เกิดจาก คำสั่งไมโคร 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Microinstruction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  <a:r>
              <a:rPr lang="th-TH" sz="3600" smtClean="0">
                <a:latin typeface="Angsana New" pitchFamily="18" charset="-34"/>
              </a:rPr>
              <a:t> ซึ่งเป็นชุดคำสั่งต่ำสุดของระบบควบคุมการทำงานของ 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CPU</a:t>
            </a:r>
            <a:r>
              <a:rPr lang="en-US" sz="3600" smtClean="0">
                <a:latin typeface="Angsana New" pitchFamily="18" charset="-34"/>
              </a:rPr>
              <a:t> </a:t>
            </a:r>
            <a:r>
              <a:rPr lang="th-TH" sz="3600" smtClean="0">
                <a:latin typeface="Angsana New" pitchFamily="18" charset="-34"/>
              </a:rPr>
              <a:t>หลาย ๆ คำสั่งรวมกัน 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linu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63638"/>
            <a:ext cx="532765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684213" y="5157788"/>
            <a:ext cx="741680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thaiDist">
              <a:spcBef>
                <a:spcPct val="20000"/>
              </a:spcBef>
            </a:pPr>
            <a:r>
              <a:rPr lang="th-TH" sz="3200">
                <a:latin typeface="Angsana New" pitchFamily="18" charset="-34"/>
              </a:rPr>
              <a:t>		ถือกำเนิดขึ้นในฟินแลนด์ ปี คศ. </a:t>
            </a:r>
            <a:r>
              <a:rPr lang="en-US" sz="3200">
                <a:latin typeface="Angsana New" pitchFamily="18" charset="-34"/>
              </a:rPr>
              <a:t>1980 </a:t>
            </a:r>
            <a:r>
              <a:rPr lang="th-TH" sz="3200">
                <a:latin typeface="Angsana New" pitchFamily="18" charset="-34"/>
              </a:rPr>
              <a:t>โดยลีนุส โทรวัลด์ส </a:t>
            </a:r>
            <a:r>
              <a:rPr lang="th-TH" sz="320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3200">
                <a:solidFill>
                  <a:srgbClr val="0000FF"/>
                </a:solidFill>
                <a:latin typeface="Angsana New" pitchFamily="18" charset="-34"/>
              </a:rPr>
              <a:t>Linus Trovalds)</a:t>
            </a:r>
            <a:r>
              <a:rPr lang="en-US" sz="3200">
                <a:latin typeface="Angsana New" pitchFamily="18" charset="-34"/>
              </a:rPr>
              <a:t> </a:t>
            </a:r>
            <a:r>
              <a:rPr lang="th-TH" sz="3200">
                <a:latin typeface="Angsana New" pitchFamily="18" charset="-34"/>
              </a:rPr>
              <a:t>นักศึกษาภาควิชาวิทยาการคอมพิวเตอร์</a:t>
            </a:r>
            <a:br>
              <a:rPr lang="th-TH" sz="3200">
                <a:latin typeface="Angsana New" pitchFamily="18" charset="-34"/>
              </a:rPr>
            </a:br>
            <a:r>
              <a:rPr lang="th-TH" sz="320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3200">
                <a:solidFill>
                  <a:srgbClr val="0000FF"/>
                </a:solidFill>
                <a:latin typeface="Angsana New" pitchFamily="18" charset="-34"/>
              </a:rPr>
              <a:t>Computer Science)</a:t>
            </a:r>
            <a:r>
              <a:rPr lang="en-US" sz="3200">
                <a:latin typeface="Angsana New" pitchFamily="18" charset="-34"/>
              </a:rPr>
              <a:t> </a:t>
            </a:r>
            <a:r>
              <a:rPr lang="th-TH" sz="3200">
                <a:latin typeface="Angsana New" pitchFamily="18" charset="-34"/>
              </a:rPr>
              <a:t>ในมหาวิทยาลัยเฮลซิงกิ</a:t>
            </a:r>
          </a:p>
        </p:txBody>
      </p:sp>
      <p:pic>
        <p:nvPicPr>
          <p:cNvPr id="31748" name="Picture 7" descr="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60350"/>
            <a:ext cx="52562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2524125" y="328613"/>
            <a:ext cx="471170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th-TH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ตัวอย่างหน้าต่างระบบปฏิบัติการ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Linux</a:t>
            </a:r>
            <a:endParaRPr lang="th-TH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pic>
        <p:nvPicPr>
          <p:cNvPr id="31750" name="Picture 9" descr="linux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944688"/>
            <a:ext cx="2047875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7C287-CCF1-46A7-B3D8-0740C9B10709}" type="slidenum">
              <a:rPr lang="en-US" smtClean="0"/>
              <a:pPr>
                <a:defRPr/>
              </a:pPr>
              <a:t>30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UnixLogo1"/>
          <p:cNvPicPr>
            <a:picLocks noChangeAspect="1" noChangeArrowheads="1"/>
          </p:cNvPicPr>
          <p:nvPr/>
        </p:nvPicPr>
        <p:blipFill>
          <a:blip r:embed="rId2"/>
          <a:srcRect t="61401"/>
          <a:stretch>
            <a:fillRect/>
          </a:stretch>
        </p:blipFill>
        <p:spPr bwMode="auto">
          <a:xfrm>
            <a:off x="4716463" y="4221163"/>
            <a:ext cx="3554412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7" descr="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60375"/>
            <a:ext cx="723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203200"/>
            <a:ext cx="4330700" cy="1425575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b="1" smtClean="0">
                <a:solidFill>
                  <a:srgbClr val="0000FF"/>
                </a:solidFill>
                <a:latin typeface="Angsana New" pitchFamily="18" charset="-34"/>
              </a:rPr>
              <a:t>ระบบปฏิบัติการยูนิกซ์</a:t>
            </a:r>
            <a:r>
              <a:rPr lang="th-TH" b="1" smtClean="0">
                <a:latin typeface="Angsana New" pitchFamily="18" charset="-34"/>
              </a:rPr>
              <a:t/>
            </a:r>
            <a:br>
              <a:rPr lang="th-TH" b="1" smtClean="0">
                <a:latin typeface="Angsana New" pitchFamily="18" charset="-34"/>
              </a:rPr>
            </a:b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Unix</a:t>
            </a:r>
            <a:endParaRPr lang="th-TH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229600" cy="4781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sz="3400" smtClean="0">
                <a:latin typeface="Angsana New" pitchFamily="18" charset="-34"/>
              </a:rPr>
              <a:t>		เป็นระบบปฏิบัติการที่เคยพัฒนาในห้องแล็บ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Bell</a:t>
            </a:r>
            <a:r>
              <a:rPr lang="th-TH" sz="3400" smtClean="0">
                <a:latin typeface="Angsana New" pitchFamily="18" charset="-34"/>
              </a:rPr>
              <a:t>สร้างขึ้นเพื่อใช้กับเครื่องมินิคอมพิวเตอร์   และเมนเฟรม   ใช้ในการควบคุมการทำงานของศูนย์คอมพิวเตอร์ที่มีการเชื่อมลูกข่ายคอมพิวเตอร์ หรืออุปกรณ์ต่อพ่วงเป็นจำนวนมาก   ดังนั้นยูนิกซ์    จึงมักใช้ในระบบเครือข่ายคอมพิวเตอร์ที่มีขนาดใหญ่    และมีการเชื่อมต่อเครือข่ายระยะไกลต่อมาได้มีการพัฒนาให้</a:t>
            </a:r>
            <a:br>
              <a:rPr lang="th-TH" sz="3400" smtClean="0">
                <a:latin typeface="Angsana New" pitchFamily="18" charset="-34"/>
              </a:rPr>
            </a:br>
            <a:r>
              <a:rPr lang="th-TH" sz="3400" smtClean="0">
                <a:latin typeface="Angsana New" pitchFamily="18" charset="-34"/>
              </a:rPr>
              <a:t>สามารถนำยูนิกซ์มาใช้กับเครื่อง</a:t>
            </a:r>
            <a:br>
              <a:rPr lang="th-TH" sz="3400" smtClean="0">
                <a:latin typeface="Angsana New" pitchFamily="18" charset="-34"/>
              </a:rPr>
            </a:br>
            <a:r>
              <a:rPr lang="th-TH" sz="3400" smtClean="0">
                <a:latin typeface="Angsana New" pitchFamily="18" charset="-34"/>
              </a:rPr>
              <a:t>คอมพิวเตอร์ได้ คาดว่ายูนิกซ์จะ</a:t>
            </a:r>
            <a:br>
              <a:rPr lang="th-TH" sz="3400" smtClean="0">
                <a:latin typeface="Angsana New" pitchFamily="18" charset="-34"/>
              </a:rPr>
            </a:br>
            <a:r>
              <a:rPr lang="th-TH" sz="3400" smtClean="0">
                <a:latin typeface="Angsana New" pitchFamily="18" charset="-34"/>
              </a:rPr>
              <a:t>เป็นที่นิยมต่อไป 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31</a:t>
            </a:fld>
            <a:endParaRPr lang="th-TH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desktop"/>
          <p:cNvPicPr>
            <a:picLocks noChangeAspect="1" noChangeArrowheads="1"/>
          </p:cNvPicPr>
          <p:nvPr/>
        </p:nvPicPr>
        <p:blipFill>
          <a:blip r:embed="rId2"/>
          <a:srcRect t="10172"/>
          <a:stretch>
            <a:fillRect/>
          </a:stretch>
        </p:blipFill>
        <p:spPr bwMode="auto">
          <a:xfrm>
            <a:off x="755650" y="1377950"/>
            <a:ext cx="5776913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6" descr="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60350"/>
            <a:ext cx="52562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2659063" y="328613"/>
            <a:ext cx="4576762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th-TH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ตัวอย่างหน้าต่างระบบปฏิบัติการ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Unix</a:t>
            </a:r>
            <a:endParaRPr lang="th-TH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pic>
        <p:nvPicPr>
          <p:cNvPr id="33797" name="Picture 8" descr="UnixLogo1"/>
          <p:cNvPicPr>
            <a:picLocks noChangeAspect="1" noChangeArrowheads="1"/>
          </p:cNvPicPr>
          <p:nvPr/>
        </p:nvPicPr>
        <p:blipFill>
          <a:blip r:embed="rId4"/>
          <a:srcRect t="26805" r="38969" b="40433"/>
          <a:stretch>
            <a:fillRect/>
          </a:stretch>
        </p:blipFill>
        <p:spPr bwMode="auto">
          <a:xfrm>
            <a:off x="6732588" y="2924175"/>
            <a:ext cx="195738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7C287-CCF1-46A7-B3D8-0740C9B10709}" type="slidenum">
              <a:rPr lang="en-US" smtClean="0"/>
              <a:pPr>
                <a:defRPr/>
              </a:pPr>
              <a:t>32</a:t>
            </a:fld>
            <a:endParaRPr lang="th-TH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765175"/>
            <a:ext cx="8229600" cy="5616575"/>
          </a:xfrm>
        </p:spPr>
        <p:txBody>
          <a:bodyPr/>
          <a:lstStyle/>
          <a:p>
            <a:pPr algn="thaiDist" eaLnBrk="1" hangingPunct="1"/>
            <a:r>
              <a:rPr lang="th-TH" sz="3400" smtClean="0">
                <a:latin typeface="Angsana New" pitchFamily="18" charset="-34"/>
              </a:rPr>
              <a:t>ลักษณะการทำงาน ยูนิกซ์ ติดต่อกับผู้ใช้ได้โดยการพิมพ์คำสั่งลงบนเครื่องหมาย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Prompt Sign</a:t>
            </a:r>
            <a:r>
              <a:rPr lang="en-US" sz="3400" smtClean="0">
                <a:latin typeface="Angsana New" pitchFamily="18" charset="-34"/>
              </a:rPr>
              <a:t> </a:t>
            </a:r>
            <a:r>
              <a:rPr lang="th-TH" sz="3400" smtClean="0">
                <a:latin typeface="Angsana New" pitchFamily="18" charset="-34"/>
              </a:rPr>
              <a:t>แต่ในปัจจุบัน สามารถจำลองจอภาพการทำงานของยูนิกซ์  ให้อยู่ในสภาพแวดล้อมของวินโดวส์ได้แล้ว </a:t>
            </a:r>
            <a:br>
              <a:rPr lang="th-TH" sz="3400" smtClean="0">
                <a:latin typeface="Angsana New" pitchFamily="18" charset="-34"/>
              </a:rPr>
            </a:br>
            <a:r>
              <a:rPr lang="th-TH" sz="3400" smtClean="0">
                <a:latin typeface="Angsana New" pitchFamily="18" charset="-34"/>
              </a:rPr>
              <a:t>ทำให้สามารถทำงานติดต่อกับผู้ใช้ได้สะดวกมากยิ่งขึ้น  </a:t>
            </a:r>
          </a:p>
          <a:p>
            <a:pPr algn="thaiDist" eaLnBrk="1" hangingPunct="1"/>
            <a:r>
              <a:rPr lang="th-TH" sz="3400" smtClean="0">
                <a:latin typeface="Angsana New" pitchFamily="18" charset="-34"/>
              </a:rPr>
              <a:t>คุณสมบัติพิเศษของยูนิกซ์ คือ เรื่องของการรักษาความปลอดภัย </a:t>
            </a:r>
            <a:br>
              <a:rPr lang="th-TH" sz="3400" smtClean="0">
                <a:latin typeface="Angsana New" pitchFamily="18" charset="-34"/>
              </a:rPr>
            </a:br>
            <a:r>
              <a:rPr lang="th-TH" sz="3400" smtClean="0">
                <a:latin typeface="Angsana New" pitchFamily="18" charset="-34"/>
              </a:rPr>
              <a:t>ในระบบเครือข่ายคอมพิวเตอร์ รวมทั้งมีความสามารถสูงในด้านการติดต่อสื่อสารระยะไกลระหว่างคอมพิวเตอร์ทำให้ยูนิกซ์ถูกนำมาใช้เป็นระบบปฏิบัติการสำหรับเครือข่ายของโลกที่เรียกว่า อินเทอร์เน็ต ดังนั้นก่อนที่ผู้ใช้จะเข้าสู่ระบบยูนิกซ์ ได้จะต้องทำการพิมพ์ 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Login Name</a:t>
            </a:r>
            <a:r>
              <a:rPr lang="en-US" sz="3400" smtClean="0">
                <a:latin typeface="Angsana New" pitchFamily="18" charset="-34"/>
              </a:rPr>
              <a:t> </a:t>
            </a:r>
            <a:r>
              <a:rPr lang="th-TH" sz="3400" smtClean="0">
                <a:latin typeface="Angsana New" pitchFamily="18" charset="-34"/>
              </a:rPr>
              <a:t>และ 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3400" smtClean="0">
                <a:solidFill>
                  <a:srgbClr val="0000FF"/>
                </a:solidFill>
                <a:latin typeface="Angsana New" pitchFamily="18" charset="-34"/>
              </a:rPr>
              <a:t>Password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33</a:t>
            </a:fld>
            <a:endParaRPr lang="th-TH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Macintosh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221163"/>
            <a:ext cx="2443163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7" descr="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60375"/>
            <a:ext cx="723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203200"/>
            <a:ext cx="4619625" cy="1425575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b="1" smtClean="0">
                <a:solidFill>
                  <a:srgbClr val="0000FF"/>
                </a:solidFill>
                <a:latin typeface="Angsana New" pitchFamily="18" charset="-34"/>
              </a:rPr>
              <a:t>ระบบปฏิบัติการ </a:t>
            </a:r>
            <a:r>
              <a:rPr lang="en-US" b="1" smtClean="0">
                <a:solidFill>
                  <a:srgbClr val="0000FF"/>
                </a:solidFill>
                <a:latin typeface="Angsana New" pitchFamily="18" charset="-34"/>
              </a:rPr>
              <a:t>Mac</a:t>
            </a:r>
            <a:r>
              <a:rPr lang="en-US" b="1" smtClean="0">
                <a:latin typeface="Angsana New" pitchFamily="18" charset="-34"/>
              </a:rPr>
              <a:t/>
            </a:r>
            <a:br>
              <a:rPr lang="en-US" b="1" smtClean="0">
                <a:latin typeface="Angsana New" pitchFamily="18" charset="-34"/>
              </a:rPr>
            </a:b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Macintosh</a:t>
            </a:r>
            <a:endParaRPr lang="th-TH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7921625" cy="3529013"/>
          </a:xfrm>
        </p:spPr>
        <p:txBody>
          <a:bodyPr/>
          <a:lstStyle/>
          <a:p>
            <a:pPr algn="thaiDist" eaLnBrk="1" hangingPunct="1">
              <a:buFontTx/>
              <a:buNone/>
            </a:pPr>
            <a:r>
              <a:rPr lang="th-TH" sz="2800" smtClean="0"/>
              <a:t>		</a:t>
            </a:r>
            <a:r>
              <a:rPr lang="th-TH" smtClean="0">
                <a:latin typeface="Angsana New" pitchFamily="18" charset="-34"/>
              </a:rPr>
              <a:t>เป็นระบบ ปฏิบัติการของเครื่องแมคอินทอช เป็นผลิตภัณฑ์แรกที่ประสบความสำเร็จเกี่ยวกับการทำงานแบบ </a:t>
            </a:r>
            <a:r>
              <a:rPr lang="en-US" smtClean="0">
                <a:solidFill>
                  <a:srgbClr val="0000FF"/>
                </a:solidFill>
                <a:latin typeface="Angsana New" pitchFamily="18" charset="-34"/>
              </a:rPr>
              <a:t>GUI </a:t>
            </a:r>
            <a:r>
              <a:rPr lang="th-TH" smtClean="0">
                <a:latin typeface="Angsana New" pitchFamily="18" charset="-34"/>
              </a:rPr>
              <a:t>ในปี ค.ศ. </a:t>
            </a:r>
            <a:r>
              <a:rPr lang="en-US" smtClean="0">
                <a:latin typeface="Angsana New" pitchFamily="18" charset="-34"/>
              </a:rPr>
              <a:t>1984</a:t>
            </a:r>
            <a:r>
              <a:rPr lang="th-TH" smtClean="0">
                <a:latin typeface="Angsana New" pitchFamily="18" charset="-34"/>
              </a:rPr>
              <a:t> ของบริษัท </a:t>
            </a:r>
            <a:r>
              <a:rPr lang="en-US" smtClean="0">
                <a:solidFill>
                  <a:srgbClr val="0000FF"/>
                </a:solidFill>
                <a:latin typeface="Angsana New" pitchFamily="18" charset="-34"/>
              </a:rPr>
              <a:t>Apple </a:t>
            </a:r>
            <a:r>
              <a:rPr lang="th-TH" smtClean="0">
                <a:latin typeface="Angsana New" pitchFamily="18" charset="-34"/>
              </a:rPr>
              <a:t>ต่อมาได้มีการเปลี่ยนชื่อเป็นระบบปฏิบัติการ </a:t>
            </a:r>
            <a:r>
              <a:rPr lang="en-US" smtClean="0">
                <a:solidFill>
                  <a:srgbClr val="0000FF"/>
                </a:solidFill>
                <a:latin typeface="Angsana New" pitchFamily="18" charset="-34"/>
              </a:rPr>
              <a:t>Mac OS</a:t>
            </a:r>
            <a:r>
              <a:rPr lang="en-US" smtClean="0">
                <a:latin typeface="Angsana New" pitchFamily="18" charset="-34"/>
              </a:rPr>
              <a:t> </a:t>
            </a:r>
            <a:r>
              <a:rPr lang="th-TH" smtClean="0">
                <a:latin typeface="Angsana New" pitchFamily="18" charset="-34"/>
              </a:rPr>
              <a:t>โดยเวอร์ชันล่าสุดมีชื่อเรียกว่า </a:t>
            </a:r>
            <a:r>
              <a:rPr lang="en-US" smtClean="0">
                <a:solidFill>
                  <a:srgbClr val="0000FF"/>
                </a:solidFill>
                <a:latin typeface="Angsana New" pitchFamily="18" charset="-34"/>
              </a:rPr>
              <a:t>Mac OS X</a:t>
            </a:r>
            <a:r>
              <a:rPr lang="en-US" smtClean="0">
                <a:latin typeface="Angsana New" pitchFamily="18" charset="-34"/>
              </a:rPr>
              <a:t> </a:t>
            </a:r>
            <a:r>
              <a:rPr lang="th-TH" smtClean="0">
                <a:latin typeface="Angsana New" pitchFamily="18" charset="-34"/>
              </a:rPr>
              <a:t>เหมาะสมกับคอมพิวเตอร์ที่ผลิตโดยบริษัท </a:t>
            </a:r>
            <a:r>
              <a:rPr lang="en-US" smtClean="0">
                <a:latin typeface="Angsana New" pitchFamily="18" charset="-34"/>
              </a:rPr>
              <a:t>Apple </a:t>
            </a:r>
            <a:r>
              <a:rPr lang="th-TH" smtClean="0">
                <a:latin typeface="Angsana New" pitchFamily="18" charset="-34"/>
              </a:rPr>
              <a:t>และมีความสามารถในการทำงานหลายโปรแกรมพร้อมกัน </a:t>
            </a:r>
            <a:r>
              <a:rPr lang="th-TH" smtClean="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mtClean="0">
                <a:solidFill>
                  <a:srgbClr val="0000FF"/>
                </a:solidFill>
                <a:latin typeface="Angsana New" pitchFamily="18" charset="-34"/>
              </a:rPr>
              <a:t>Multitasking</a:t>
            </a:r>
            <a:r>
              <a:rPr lang="th-TH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  <a:r>
              <a:rPr lang="th-TH" smtClean="0">
                <a:latin typeface="Angsana New" pitchFamily="18" charset="-34"/>
              </a:rPr>
              <a:t> เหมาะกับงานในด้านเดสก์ทอปพับลิชชิ่ง </a:t>
            </a:r>
            <a:r>
              <a:rPr lang="th-TH" smtClean="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mtClean="0">
                <a:solidFill>
                  <a:srgbClr val="0000FF"/>
                </a:solidFill>
                <a:latin typeface="Angsana New" pitchFamily="18" charset="-34"/>
              </a:rPr>
              <a:t>Desktop Publishing</a:t>
            </a:r>
            <a:r>
              <a:rPr lang="th-TH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  <a:r>
              <a:rPr lang="th-TH" sz="280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34</a:t>
            </a:fld>
            <a:endParaRPr lang="th-TH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U06L12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12875"/>
            <a:ext cx="6480175" cy="488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7" name="Picture 5" descr="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60350"/>
            <a:ext cx="52562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2703513" y="328613"/>
            <a:ext cx="4532312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th-TH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ตัวอย่างหน้าต่างระบบปฏิบัติการ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Mac</a:t>
            </a:r>
            <a:endParaRPr lang="th-TH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pic>
        <p:nvPicPr>
          <p:cNvPr id="36869" name="Picture 7" descr="Mac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2276475"/>
            <a:ext cx="161607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7C287-CCF1-46A7-B3D8-0740C9B10709}" type="slidenum">
              <a:rPr lang="en-US" smtClean="0"/>
              <a:pPr>
                <a:defRPr/>
              </a:pPr>
              <a:t>35</a:t>
            </a:fld>
            <a:endParaRPr lang="th-TH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60375"/>
            <a:ext cx="723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Rectangle 5"/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5410200" cy="1498600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b="1" smtClean="0">
                <a:solidFill>
                  <a:srgbClr val="0000FF"/>
                </a:solidFill>
                <a:latin typeface="Angsana New" pitchFamily="18" charset="-34"/>
              </a:rPr>
              <a:t>ระบบปฏิบัติการวินโดวส์วิสต้า</a:t>
            </a:r>
            <a:br>
              <a:rPr lang="th-TH" b="1" smtClean="0">
                <a:solidFill>
                  <a:srgbClr val="0000FF"/>
                </a:solidFill>
                <a:latin typeface="Angsana New" pitchFamily="18" charset="-34"/>
              </a:rPr>
            </a:b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Microsoft Windows Vista</a:t>
            </a:r>
            <a:endParaRPr lang="th-TH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611188" y="1916113"/>
            <a:ext cx="78486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/>
            <a:r>
              <a:rPr lang="th-TH" sz="3400">
                <a:latin typeface="Angsana New" pitchFamily="18" charset="-34"/>
              </a:rPr>
              <a:t>            </a:t>
            </a:r>
            <a:r>
              <a:rPr lang="th-TH" sz="3400">
                <a:solidFill>
                  <a:srgbClr val="0000FF"/>
                </a:solidFill>
                <a:latin typeface="Angsana New" pitchFamily="18" charset="-34"/>
              </a:rPr>
              <a:t>Microsoft Windows Vista</a:t>
            </a:r>
            <a:r>
              <a:rPr lang="th-TH" sz="3400">
                <a:latin typeface="Angsana New" pitchFamily="18" charset="-34"/>
              </a:rPr>
              <a:t> เป็นโปรแกรมระบบปฏิบัติการ</a:t>
            </a:r>
            <a:br>
              <a:rPr lang="th-TH" sz="3400">
                <a:latin typeface="Angsana New" pitchFamily="18" charset="-34"/>
              </a:rPr>
            </a:br>
            <a:r>
              <a:rPr lang="th-TH" sz="3400">
                <a:latin typeface="Angsana New" pitchFamily="18" charset="-34"/>
              </a:rPr>
              <a:t>รุ่นใหม่ล่าสุดจากไมโครซอฟท์ ที่พัฒนาต่อจาก  </a:t>
            </a:r>
            <a:r>
              <a:rPr lang="th-TH" sz="3400">
                <a:solidFill>
                  <a:srgbClr val="0000FF"/>
                </a:solidFill>
                <a:latin typeface="Angsana New" pitchFamily="18" charset="-34"/>
              </a:rPr>
              <a:t>Windows XP</a:t>
            </a:r>
            <a:r>
              <a:rPr lang="th-TH" sz="3400">
                <a:latin typeface="Angsana New" pitchFamily="18" charset="-34"/>
              </a:rPr>
              <a:t> และ </a:t>
            </a:r>
            <a:r>
              <a:rPr lang="th-TH" sz="3400">
                <a:solidFill>
                  <a:srgbClr val="0000FF"/>
                </a:solidFill>
                <a:latin typeface="Angsana New" pitchFamily="18" charset="-34"/>
              </a:rPr>
              <a:t>Windows Server 2003</a:t>
            </a:r>
            <a:r>
              <a:rPr lang="th-TH" sz="3400">
                <a:latin typeface="Angsana New" pitchFamily="18" charset="-34"/>
              </a:rPr>
              <a:t> ที่ได้รับการปรับปรุงและพัฒนาให้มีความล้ำสมัย ทั้งรูปร่างหน้าตา และฟังก์ชั่นการใช้งานต่างๆ และได้ปรับปรุงเรื่องความปลอดภัยและเน็ตเวิร์คให้สามารถทำงานได้มีประสิทธิภาพยิ่งขึ้น  ปัจจุบันได้วางจำหน่ายให้กับองค์กรธุรกิจวันที่ 8 พฤศจิกายน  2549  และวางจำหน่ายให้กับผู้ใช้ทั่วไปวันที่ 30 มกราคม 2550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034BF-506D-4E9B-A604-166DF78F3415}" type="slidenum">
              <a:rPr lang="en-US" smtClean="0"/>
              <a:pPr>
                <a:defRPr/>
              </a:pPr>
              <a:t>36</a:t>
            </a:fld>
            <a:endParaRPr lang="th-TH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064500" cy="3384550"/>
          </a:xfrm>
        </p:spPr>
        <p:txBody>
          <a:bodyPr/>
          <a:lstStyle/>
          <a:p>
            <a:pPr algn="thaiDist" eaLnBrk="1" hangingPunct="1">
              <a:buFontTx/>
              <a:buNone/>
            </a:pPr>
            <a:r>
              <a:rPr lang="th-TH" sz="3400" smtClean="0">
                <a:latin typeface="Angsana New" pitchFamily="18" charset="-34"/>
              </a:rPr>
              <a:t>		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Windows Vista</a:t>
            </a:r>
            <a:r>
              <a:rPr lang="th-TH" sz="3400" smtClean="0">
                <a:latin typeface="Angsana New" pitchFamily="18" charset="-34"/>
              </a:rPr>
              <a:t> นั้นมาพร้อมกับรูปร่างหน้าตาแบบใหม่หมด เพื่อที่จะได้ รับประโยชน์จากกราฟิก 3 มิติแบบฮาร์ดแวร์ หน้าต่างของโปรแกรมนั้นจะ ถูกเปลี่ยนใหม่เป็นแบบแก้วใส 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(Glass)</a:t>
            </a:r>
            <a:r>
              <a:rPr lang="th-TH" sz="3400" smtClean="0">
                <a:latin typeface="Angsana New" pitchFamily="18" charset="-34"/>
              </a:rPr>
              <a:t> ให้ความรู้สึกที่มีมิติและความลึก เข้าไปเมื่อคุณเปิดหลายๆวินโดว์พร้อมกันบนหน้าจอ หน้าตาของ 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Vista</a:t>
            </a:r>
            <a:r>
              <a:rPr lang="th-TH" sz="3400" smtClean="0">
                <a:latin typeface="Angsana New" pitchFamily="18" charset="-34"/>
              </a:rPr>
              <a:t> นี้ มีชื่อว่า 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Aero Glass</a:t>
            </a:r>
            <a:r>
              <a:rPr lang="th-TH" sz="3400" smtClean="0">
                <a:latin typeface="Angsana New" pitchFamily="18" charset="-34"/>
              </a:rPr>
              <a:t> </a:t>
            </a:r>
            <a:br>
              <a:rPr lang="th-TH" sz="3400" smtClean="0">
                <a:latin typeface="Angsana New" pitchFamily="18" charset="-34"/>
              </a:rPr>
            </a:br>
            <a:r>
              <a:rPr lang="th-TH" sz="3400" smtClean="0">
                <a:latin typeface="Angsana New" pitchFamily="18" charset="-34"/>
              </a:rPr>
              <a:t>ไม่เพียงแค่มันใสๆได้ ยังมีลูกเล่นที่เรียกว่า </a:t>
            </a:r>
            <a:r>
              <a:rPr lang="th-TH" sz="3400" smtClean="0">
                <a:solidFill>
                  <a:srgbClr val="0000FF"/>
                </a:solidFill>
                <a:latin typeface="Angsana New" pitchFamily="18" charset="-34"/>
              </a:rPr>
              <a:t>Windows Preview</a:t>
            </a:r>
            <a:r>
              <a:rPr lang="th-TH" sz="3400" smtClean="0">
                <a:latin typeface="Angsana New" pitchFamily="18" charset="-34"/>
              </a:rPr>
              <a:t> </a:t>
            </a:r>
          </a:p>
        </p:txBody>
      </p:sp>
      <p:pic>
        <p:nvPicPr>
          <p:cNvPr id="38915" name="Picture 5" descr="09191_Vis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076700"/>
            <a:ext cx="368300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WindowsVistaLogo%5B2%5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217988"/>
            <a:ext cx="3119437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37</a:t>
            </a:fld>
            <a:endParaRPr lang="th-TH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PIC_A52_EZNTY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3650"/>
            <a:ext cx="6918325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7" descr="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60350"/>
            <a:ext cx="52562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1546225" y="328613"/>
            <a:ext cx="5762625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th-TH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ตัวอย่างหน้าต่างระบบปฏิบัติการ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Windows Vista</a:t>
            </a:r>
            <a:endParaRPr lang="th-TH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7C287-CCF1-46A7-B3D8-0740C9B10709}" type="slidenum">
              <a:rPr lang="en-US" smtClean="0"/>
              <a:pPr>
                <a:defRPr/>
              </a:pPr>
              <a:t>38</a:t>
            </a:fld>
            <a:endParaRPr lang="th-TH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7200" smtClean="0"/>
              <a:t>The end</a:t>
            </a:r>
            <a:endParaRPr lang="th-TH" sz="7200" smtClean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39</a:t>
            </a:fld>
            <a:endParaRPr lang="th-TH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15913"/>
            <a:ext cx="723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260350"/>
            <a:ext cx="626427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sz="4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หน้าที่ของระบบปฏิบัติการ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229600" cy="4065587"/>
          </a:xfrm>
        </p:spPr>
        <p:txBody>
          <a:bodyPr/>
          <a:lstStyle/>
          <a:p>
            <a:pPr algn="thaiDist" eaLnBrk="1" hangingPunct="1">
              <a:buFontTx/>
              <a:buNone/>
            </a:pPr>
            <a:r>
              <a:rPr lang="en-US" sz="3600" smtClean="0">
                <a:latin typeface="Angsana New" pitchFamily="18" charset="-34"/>
              </a:rPr>
              <a:t>	1.  </a:t>
            </a:r>
            <a:r>
              <a:rPr lang="th-TH" sz="3600" smtClean="0">
                <a:latin typeface="Angsana New" pitchFamily="18" charset="-34"/>
              </a:rPr>
              <a:t>เป็นตัวกลางเชื่อมโยงระหว่างผู้ใช้กับคอมพิวเตอร์เพื่อให้เกิดความสะดวกในการสั่งงานคอมพิวเตอร์ โดยการจัดเตรียมโปรแกรมระบบปฏิบัติการใส่ไว้ในฮาร์ดดิสก์ของเครื่องคอมพิวเตอร์ เพื่อใช้เป็นเครื่องมือในการติดต่อกับผู้ใช้  ควบคุมการทำงานฮาร์ดแวร์คอมพิวเตอร์ เช่น ควบคุมการใช้ดิสก์ไดร์ฟ ฮาร์ดดิสก์ คีย์บอร์ด และจอภาพ เป็นต้น</a:t>
            </a:r>
          </a:p>
          <a:p>
            <a:pPr eaLnBrk="1" hangingPunct="1">
              <a:buFontTx/>
              <a:buNone/>
            </a:pPr>
            <a:endParaRPr lang="th-TH" sz="3600" smtClean="0">
              <a:latin typeface="Angsana New" pitchFamily="18" charset="-34"/>
            </a:endParaRPr>
          </a:p>
        </p:txBody>
      </p:sp>
      <p:pic>
        <p:nvPicPr>
          <p:cNvPr id="5125" name="Picture 21" descr="all-widows-driver-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66" t="-1195" r="-249" b="49104"/>
          <a:stretch>
            <a:fillRect/>
          </a:stretch>
        </p:blipFill>
        <p:spPr bwMode="auto">
          <a:xfrm>
            <a:off x="358775" y="5370513"/>
            <a:ext cx="42132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2" descr="all-widows-driver-logo"/>
          <p:cNvPicPr>
            <a:picLocks noChangeAspect="1" noChangeArrowheads="1"/>
          </p:cNvPicPr>
          <p:nvPr/>
        </p:nvPicPr>
        <p:blipFill>
          <a:blip r:embed="rId3"/>
          <a:srcRect l="-266" t="53590" r="8389"/>
          <a:stretch>
            <a:fillRect/>
          </a:stretch>
        </p:blipFill>
        <p:spPr bwMode="auto">
          <a:xfrm>
            <a:off x="4643438" y="5445125"/>
            <a:ext cx="38163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4</a:t>
            </a:fld>
            <a:endParaRPr lang="th-TH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9875"/>
            <a:ext cx="8229600" cy="1143000"/>
          </a:xfrm>
        </p:spPr>
        <p:txBody>
          <a:bodyPr/>
          <a:lstStyle/>
          <a:p>
            <a:pPr algn="l" eaLnBrk="1" hangingPunct="1"/>
            <a:r>
              <a:rPr lang="th-TH" b="1" smtClean="0">
                <a:solidFill>
                  <a:srgbClr val="0000FF"/>
                </a:solidFill>
              </a:rPr>
              <a:t>หน้าที่ของระบบปฏิบัติการ    	    (ต่อ)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600200"/>
            <a:ext cx="8229600" cy="4525963"/>
          </a:xfrm>
        </p:spPr>
        <p:txBody>
          <a:bodyPr/>
          <a:lstStyle/>
          <a:p>
            <a:pPr algn="thaiDist" eaLnBrk="1" hangingPunct="1">
              <a:buFontTx/>
              <a:buNone/>
            </a:pPr>
            <a:r>
              <a:rPr lang="th-TH" sz="4000" smtClean="0">
                <a:latin typeface="Angsana New" pitchFamily="18" charset="-34"/>
              </a:rPr>
              <a:t>2. ทำงานร่วมกับโปรแกรมที่อยู่ในรอม เมื่อเริ่มบูทเครื่อง </a:t>
            </a:r>
            <a:r>
              <a:rPr lang="en-US" sz="4000" smtClean="0">
                <a:solidFill>
                  <a:srgbClr val="0000FF"/>
                </a:solidFill>
                <a:latin typeface="Angsana New" pitchFamily="18" charset="-34"/>
              </a:rPr>
              <a:t>OS</a:t>
            </a:r>
            <a:r>
              <a:rPr lang="en-US" sz="4000" smtClean="0">
                <a:latin typeface="Angsana New" pitchFamily="18" charset="-34"/>
              </a:rPr>
              <a:t> </a:t>
            </a:r>
            <a:r>
              <a:rPr lang="th-TH" sz="4000" smtClean="0">
                <a:latin typeface="Angsana New" pitchFamily="18" charset="-34"/>
              </a:rPr>
              <a:t>จะทำงานต่อจากโปรแกรมประเภท </a:t>
            </a:r>
            <a:r>
              <a:rPr lang="en-US" sz="4000" smtClean="0">
                <a:solidFill>
                  <a:srgbClr val="0000FF"/>
                </a:solidFill>
                <a:latin typeface="Angsana New" pitchFamily="18" charset="-34"/>
              </a:rPr>
              <a:t>Firmware</a:t>
            </a:r>
            <a:r>
              <a:rPr lang="en-US" sz="4000" smtClean="0">
                <a:latin typeface="Angsana New" pitchFamily="18" charset="-34"/>
              </a:rPr>
              <a:t> </a:t>
            </a:r>
            <a:r>
              <a:rPr lang="th-TH" sz="4000" smtClean="0">
                <a:latin typeface="Angsana New" pitchFamily="18" charset="-34"/>
              </a:rPr>
              <a:t>ที่จัดเก็บไว้ในรอม จะทำงานเมื่อเปิดเครื่องคอมพิวเตอร์ เรามักเรียก</a:t>
            </a:r>
            <a:r>
              <a:rPr lang="en-US" sz="4000" smtClean="0">
                <a:solidFill>
                  <a:srgbClr val="0000FF"/>
                </a:solidFill>
                <a:latin typeface="Angsana New" pitchFamily="18" charset="-34"/>
              </a:rPr>
              <a:t>Firmware</a:t>
            </a:r>
            <a:r>
              <a:rPr lang="en-US" sz="4000" smtClean="0">
                <a:latin typeface="Angsana New" pitchFamily="18" charset="-34"/>
              </a:rPr>
              <a:t> </a:t>
            </a:r>
            <a:r>
              <a:rPr lang="th-TH" sz="4000" smtClean="0">
                <a:latin typeface="Angsana New" pitchFamily="18" charset="-34"/>
              </a:rPr>
              <a:t>นี้ว่า </a:t>
            </a:r>
            <a:r>
              <a:rPr lang="en-US" sz="4000" smtClean="0">
                <a:solidFill>
                  <a:srgbClr val="0000FF"/>
                </a:solidFill>
                <a:latin typeface="Angsana New" pitchFamily="18" charset="-34"/>
              </a:rPr>
              <a:t>BIOS </a:t>
            </a:r>
            <a:r>
              <a:rPr lang="th-TH" sz="4000" smtClean="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4000" smtClean="0">
                <a:solidFill>
                  <a:srgbClr val="0000FF"/>
                </a:solidFill>
                <a:latin typeface="Angsana New" pitchFamily="18" charset="-34"/>
              </a:rPr>
              <a:t>Basic Input Output System</a:t>
            </a:r>
            <a:r>
              <a:rPr lang="th-TH" sz="4000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  <a:r>
              <a:rPr lang="th-TH" sz="4000" smtClean="0">
                <a:latin typeface="Angsana New" pitchFamily="18" charset="-34"/>
              </a:rPr>
              <a:t> โดย </a:t>
            </a:r>
            <a:r>
              <a:rPr lang="en-US" sz="4000" smtClean="0">
                <a:solidFill>
                  <a:srgbClr val="0000FF"/>
                </a:solidFill>
                <a:latin typeface="Angsana New" pitchFamily="18" charset="-34"/>
              </a:rPr>
              <a:t>BIOS </a:t>
            </a:r>
            <a:r>
              <a:rPr lang="th-TH" sz="4000" smtClean="0">
                <a:latin typeface="Angsana New" pitchFamily="18" charset="-34"/>
              </a:rPr>
              <a:t>จะทำการตรวจสอบความพร้อม ระบบฮาร์ดแวร์ของคอมพิวเตอร์ จากนั้นจึงส่งหน้าที่ให้แก่ </a:t>
            </a:r>
            <a:r>
              <a:rPr lang="en-US" sz="4000" smtClean="0">
                <a:solidFill>
                  <a:srgbClr val="0000FF"/>
                </a:solidFill>
                <a:latin typeface="Angsana New" pitchFamily="18" charset="-34"/>
              </a:rPr>
              <a:t>OS</a:t>
            </a:r>
            <a:r>
              <a:rPr lang="en-US" sz="4000" smtClean="0">
                <a:latin typeface="Angsana New" pitchFamily="18" charset="-34"/>
              </a:rPr>
              <a:t> </a:t>
            </a:r>
            <a:r>
              <a:rPr lang="th-TH" sz="4000" smtClean="0">
                <a:latin typeface="Angsana New" pitchFamily="18" charset="-34"/>
              </a:rPr>
              <a:t>เพื่อให้ควบคุมการทำงานของคอมพิวเตอร์</a:t>
            </a:r>
            <a:endParaRPr lang="th-TH" smtClean="0">
              <a:latin typeface="Angsana New" pitchFamily="18" charset="-34"/>
            </a:endParaRPr>
          </a:p>
        </p:txBody>
      </p:sp>
      <p:pic>
        <p:nvPicPr>
          <p:cNvPr id="6148" name="Picture 6" descr="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15913"/>
            <a:ext cx="723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5</a:t>
            </a:fld>
            <a:endParaRPr lang="th-TH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5040312"/>
          </a:xfrm>
        </p:spPr>
        <p:txBody>
          <a:bodyPr/>
          <a:lstStyle/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3600" smtClean="0">
                <a:latin typeface="Angsana New" pitchFamily="18" charset="-34"/>
              </a:rPr>
              <a:t>3. จัดตารางการใช้ทรัพยากร การเข้าใช้หน่วยประมวลผลกลาง ของคำสั่งที่ผู้ใช้สั่งงาน เช่นกำหนดวิธีการจัดคิว 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Queue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  <a:r>
              <a:rPr lang="th-TH" sz="3600" smtClean="0">
                <a:latin typeface="Angsana New" pitchFamily="18" charset="-34"/>
              </a:rPr>
              <a:t> ของคำสั่ง เวลาที่ 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OS</a:t>
            </a:r>
            <a:r>
              <a:rPr lang="en-US" sz="3600" smtClean="0">
                <a:latin typeface="Angsana New" pitchFamily="18" charset="-34"/>
              </a:rPr>
              <a:t> </a:t>
            </a:r>
            <a:r>
              <a:rPr lang="th-TH" sz="3600" smtClean="0">
                <a:latin typeface="Angsana New" pitchFamily="18" charset="-34"/>
              </a:rPr>
              <a:t>อนุญาตให้ใช้ซีพียู ของแต่ละคำสั่ง ทั้งนี้เพื่อให้หน่วยประมวลผลกลาง ทำงานอย่างมีประสิทธิภาพมากที่สุด</a:t>
            </a: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3600" smtClean="0">
                <a:latin typeface="Angsana New" pitchFamily="18" charset="-34"/>
              </a:rPr>
              <a:t>4. จัดการข้อมูลและสารสนเทศในหน่วยความจำ ได้แก่การนำข้อมูลไปวาง 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Placement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  <a:r>
              <a:rPr lang="th-TH" sz="3600" smtClean="0">
                <a:latin typeface="Angsana New" pitchFamily="18" charset="-34"/>
              </a:rPr>
              <a:t>ในหน่วยความจำ การแทนที่ข้อมูลในหน่วยความจำ 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Replacement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  <a:r>
              <a:rPr lang="th-TH" sz="3600" smtClean="0">
                <a:latin typeface="Angsana New" pitchFamily="18" charset="-34"/>
              </a:rPr>
              <a:t> การย้ายข้อมูลในหน่วยความจำ</a:t>
            </a: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3600" smtClean="0">
                <a:latin typeface="Angsana New" pitchFamily="18" charset="-34"/>
              </a:rPr>
              <a:t>5. จัดการระบบการจัดเก็บไฟล์ข้อมูลลงบนสื่อสำรอง 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(</a:t>
            </a:r>
            <a:r>
              <a:rPr lang="en-US" sz="3600" smtClean="0">
                <a:solidFill>
                  <a:srgbClr val="0000FF"/>
                </a:solidFill>
                <a:latin typeface="Angsana New" pitchFamily="18" charset="-34"/>
              </a:rPr>
              <a:t>Secondary Storage Unit</a:t>
            </a:r>
            <a:r>
              <a:rPr lang="th-TH" sz="3600" smtClean="0">
                <a:solidFill>
                  <a:srgbClr val="0000FF"/>
                </a:solidFill>
                <a:latin typeface="Angsana New" pitchFamily="18" charset="-34"/>
              </a:rPr>
              <a:t>)</a:t>
            </a:r>
            <a:endParaRPr lang="th-TH" sz="2800" smtClean="0">
              <a:solidFill>
                <a:srgbClr val="0000FF"/>
              </a:solidFill>
              <a:latin typeface="Angsana New" pitchFamily="18" charset="-34"/>
            </a:endParaRPr>
          </a:p>
        </p:txBody>
      </p:sp>
      <p:sp>
        <p:nvSpPr>
          <p:cNvPr id="7171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269875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th-TH" b="1" smtClean="0">
                <a:solidFill>
                  <a:srgbClr val="0000FF"/>
                </a:solidFill>
              </a:rPr>
              <a:t>หน้าที่ของระบบปฏิบัติการ    	    (ต่อ)</a:t>
            </a:r>
          </a:p>
        </p:txBody>
      </p:sp>
      <p:pic>
        <p:nvPicPr>
          <p:cNvPr id="7172" name="Picture 10" descr="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15913"/>
            <a:ext cx="723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6</a:t>
            </a:fld>
            <a:endParaRPr lang="th-TH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600200"/>
            <a:ext cx="8229600" cy="4525963"/>
          </a:xfrm>
        </p:spPr>
        <p:txBody>
          <a:bodyPr/>
          <a:lstStyle/>
          <a:p>
            <a:pPr algn="thaiDist" eaLnBrk="1" hangingPunct="1">
              <a:buFontTx/>
              <a:buNone/>
            </a:pPr>
            <a:r>
              <a:rPr lang="th-TH" sz="3600" smtClean="0"/>
              <a:t>6. นำโปรแกรมประเภทอื่น เข้าประมวลผลในคอมพิวเตอร์ นอกจากประมวลผลแล้วยังคอยให้บริการ เมื่อโปรแกรมต่างๆ ต้องการใช้ทรัพยากรของระบบคอมพิวเตอร์ ได้แก่หน่วยความจำ ฮาร์ดดิสก์ ดิสก์ไดร์ฟ เครื่องพิมพ์ เป็นต้น</a:t>
            </a:r>
          </a:p>
          <a:p>
            <a:pPr algn="thaiDist" eaLnBrk="1" hangingPunct="1">
              <a:buFontTx/>
              <a:buNone/>
            </a:pPr>
            <a:r>
              <a:rPr lang="th-TH" sz="3600" smtClean="0"/>
              <a:t>7. จัดการด้านการรักษาความปลอดภัย </a:t>
            </a:r>
          </a:p>
          <a:p>
            <a:pPr algn="thaiDist" eaLnBrk="1" hangingPunct="1">
              <a:buFontTx/>
              <a:buNone/>
            </a:pPr>
            <a:r>
              <a:rPr lang="th-TH" sz="3600" smtClean="0"/>
              <a:t>8. จัดการเชื่อมต่อและควบคุมอุปกรณ์รอบข้างของคอมพิวเตอร์ ได้แก่ เครื่องสแกนเนอร์ การ์ดเสียง และ โมเด็ม เป็นต้น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title"/>
          </p:nvPr>
        </p:nvSpPr>
        <p:spPr>
          <a:xfrm>
            <a:off x="395288" y="269875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th-TH" b="1" smtClean="0">
                <a:solidFill>
                  <a:srgbClr val="0000FF"/>
                </a:solidFill>
              </a:rPr>
              <a:t>หน้าที่ของระบบปฏิบัติการ    	    (ต่อ)</a:t>
            </a:r>
          </a:p>
        </p:txBody>
      </p:sp>
      <p:pic>
        <p:nvPicPr>
          <p:cNvPr id="8196" name="Picture 8" descr="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15913"/>
            <a:ext cx="723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7</a:t>
            </a:fld>
            <a:endParaRPr lang="th-TH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15913"/>
            <a:ext cx="723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960438" y="260350"/>
            <a:ext cx="7283450" cy="1143000"/>
          </a:xfrm>
        </p:spPr>
        <p:txBody>
          <a:bodyPr/>
          <a:lstStyle/>
          <a:p>
            <a:pPr algn="l" eaLnBrk="1" hangingPunct="1"/>
            <a:r>
              <a:rPr lang="th-TH" b="1" smtClean="0">
                <a:solidFill>
                  <a:srgbClr val="0000FF"/>
                </a:solidFill>
              </a:rPr>
              <a:t>คุณลักษณะของโปรแกรมระบบปฏิบัติการ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1600200"/>
            <a:ext cx="7931150" cy="4525963"/>
          </a:xfrm>
        </p:spPr>
        <p:txBody>
          <a:bodyPr/>
          <a:lstStyle/>
          <a:p>
            <a:pPr algn="thaiDist" eaLnBrk="1" hangingPunct="1">
              <a:buFontTx/>
              <a:buNone/>
              <a:defRPr/>
            </a:pPr>
            <a:r>
              <a:rPr lang="th-TH" smtClean="0">
                <a:latin typeface="Angsana New" pitchFamily="18" charset="-34"/>
              </a:rPr>
              <a:t>	       </a:t>
            </a:r>
            <a:r>
              <a:rPr lang="th-TH" sz="4000" smtClean="0">
                <a:latin typeface="Angsana New" pitchFamily="18" charset="-34"/>
              </a:rPr>
              <a:t>พิจารณาคุณลักษณะของโปรแกรมระบบปฏิบัติการ</a:t>
            </a:r>
            <a:br>
              <a:rPr lang="th-TH" sz="4000" smtClean="0">
                <a:latin typeface="Angsana New" pitchFamily="18" charset="-34"/>
              </a:rPr>
            </a:br>
            <a:r>
              <a:rPr lang="th-TH" sz="4000" smtClean="0">
                <a:latin typeface="Angsana New" pitchFamily="18" charset="-34"/>
              </a:rPr>
              <a:t>ตามลักษณะต่างๆ ดังนี้  </a:t>
            </a:r>
          </a:p>
          <a:p>
            <a:pPr algn="thaiDist" eaLnBrk="1" hangingPunct="1">
              <a:defRPr/>
            </a:pPr>
            <a:r>
              <a:rPr lang="th-TH" sz="4000" b="1" smtClean="0">
                <a:latin typeface="Angsana New" pitchFamily="18" charset="-34"/>
              </a:rPr>
              <a:t>จำนวนงานที่ทำได้</a:t>
            </a:r>
            <a:r>
              <a:rPr lang="th-TH" sz="4000" smtClean="0">
                <a:latin typeface="Angsana New" pitchFamily="18" charset="-34"/>
              </a:rPr>
              <a:t> ถ้ามีหลายโปรแกรมทำงานพร้อมกันได้ เรียกว่า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Multi </a:t>
            </a:r>
            <a:r>
              <a:rPr lang="th-TH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-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Tasking</a:t>
            </a:r>
            <a:r>
              <a:rPr lang="en-US" sz="4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 </a:t>
            </a:r>
            <a:r>
              <a:rPr lang="th-TH" sz="4000" smtClean="0">
                <a:latin typeface="Angsana New" pitchFamily="18" charset="-34"/>
              </a:rPr>
              <a:t>แต่ถ้า </a:t>
            </a:r>
            <a:r>
              <a:rPr lang="en-US" sz="4000" smtClean="0">
                <a:solidFill>
                  <a:srgbClr val="0000FF"/>
                </a:solidFill>
                <a:latin typeface="Angsana New" pitchFamily="18" charset="-34"/>
              </a:rPr>
              <a:t>OS </a:t>
            </a:r>
            <a:r>
              <a:rPr lang="th-TH" sz="4000" smtClean="0">
                <a:latin typeface="Angsana New" pitchFamily="18" charset="-34"/>
              </a:rPr>
              <a:t>ควบคุมให้โปรแกรมทำงานได้ครั้งละ </a:t>
            </a:r>
            <a:r>
              <a:rPr lang="en-US" sz="4000" smtClean="0">
                <a:latin typeface="Angsana New" pitchFamily="18" charset="-34"/>
              </a:rPr>
              <a:t>1</a:t>
            </a:r>
            <a:r>
              <a:rPr lang="th-TH" sz="4000" smtClean="0">
                <a:latin typeface="Angsana New" pitchFamily="18" charset="-34"/>
              </a:rPr>
              <a:t> โปรแกรมเท่านั้น เราเรียกว่า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Single </a:t>
            </a:r>
            <a:r>
              <a:rPr lang="th-TH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-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Tasking</a:t>
            </a:r>
            <a:r>
              <a:rPr lang="en-US" smtClean="0">
                <a:solidFill>
                  <a:srgbClr val="FF0000"/>
                </a:solidFill>
                <a:latin typeface="Angsana New" pitchFamily="18" charset="-34"/>
              </a:rPr>
              <a:t> 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58E6A-FA76-4DF5-BBBE-648FFE60389E}" type="slidenum">
              <a:rPr lang="en-US" smtClean="0"/>
              <a:pPr>
                <a:defRPr/>
              </a:pPr>
              <a:t>8</a:t>
            </a:fld>
            <a:endParaRPr lang="th-TH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/>
          <a:srcRect l="13086" t="17513" r="36719" b="39171"/>
          <a:stretch>
            <a:fillRect/>
          </a:stretch>
        </p:blipFill>
        <p:spPr bwMode="auto">
          <a:xfrm>
            <a:off x="3635375" y="3292475"/>
            <a:ext cx="5508625" cy="3565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5867400" y="1052513"/>
            <a:ext cx="2676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 </a:t>
            </a:r>
            <a:r>
              <a:rPr lang="th-TH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Tasking</a:t>
            </a:r>
            <a:endParaRPr lang="th-TH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107950" y="4868863"/>
            <a:ext cx="2913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 </a:t>
            </a:r>
            <a:r>
              <a:rPr lang="th-TH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Tasking</a:t>
            </a:r>
            <a:endParaRPr lang="th-TH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5" name="AutoShape 7"/>
          <p:cNvSpPr>
            <a:spLocks noChangeArrowheads="1"/>
          </p:cNvSpPr>
          <p:nvPr/>
        </p:nvSpPr>
        <p:spPr bwMode="auto">
          <a:xfrm>
            <a:off x="5219700" y="1125538"/>
            <a:ext cx="647700" cy="360362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8"/>
          <p:cNvSpPr>
            <a:spLocks noChangeArrowheads="1"/>
          </p:cNvSpPr>
          <p:nvPr/>
        </p:nvSpPr>
        <p:spPr bwMode="auto">
          <a:xfrm>
            <a:off x="3060700" y="4941888"/>
            <a:ext cx="647700" cy="360362"/>
          </a:xfrm>
          <a:prstGeom prst="rightArrow">
            <a:avLst>
              <a:gd name="adj1" fmla="val 50000"/>
              <a:gd name="adj2" fmla="val 449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7" name="Picture 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48263" cy="38623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7C287-CCF1-46A7-B3D8-0740C9B10709}" type="slidenum">
              <a:rPr lang="en-US" smtClean="0"/>
              <a:pPr>
                <a:defRPr/>
              </a:pPr>
              <a:t>9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</TotalTime>
  <Words>773</Words>
  <Application>Microsoft Office PowerPoint</Application>
  <PresentationFormat>นำเสนอทางหน้าจอ (4:3)</PresentationFormat>
  <Paragraphs>133</Paragraphs>
  <Slides>39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39</vt:i4>
      </vt:variant>
    </vt:vector>
  </HeadingPairs>
  <TitlesOfParts>
    <vt:vector size="40" baseType="lpstr">
      <vt:lpstr>การออกแบบเริ่มต้น</vt:lpstr>
      <vt:lpstr>ภาพนิ่ง 1</vt:lpstr>
      <vt:lpstr>   ความหมายของระบบปฏิบัติการ</vt:lpstr>
      <vt:lpstr> Software, Hardware, Firmware </vt:lpstr>
      <vt:lpstr>หน้าที่ของระบบปฏิบัติการ</vt:lpstr>
      <vt:lpstr>หน้าที่ของระบบปฏิบัติการ         (ต่อ)</vt:lpstr>
      <vt:lpstr>หน้าที่ของระบบปฏิบัติการ         (ต่อ)</vt:lpstr>
      <vt:lpstr>หน้าที่ของระบบปฏิบัติการ         (ต่อ)</vt:lpstr>
      <vt:lpstr>คุณลักษณะของโปรแกรมระบบปฏิบัติการ</vt:lpstr>
      <vt:lpstr>ภาพนิ่ง 9</vt:lpstr>
      <vt:lpstr>คุณลักษณะของโปรแกรมระบบปฏิบัติการ</vt:lpstr>
      <vt:lpstr>ระบบปฏิบัติการ แบบ Text-Based  Command Language </vt:lpstr>
      <vt:lpstr>ระบบปฏิบัติการแบบ GUI  Graphical User Interface</vt:lpstr>
      <vt:lpstr>ประเภทของ ระบบปฏิบัติการ</vt:lpstr>
      <vt:lpstr>ระบบปฏิบัติการดอส  (DOS : Disk Operating System)</vt:lpstr>
      <vt:lpstr>ภาพนิ่ง 15</vt:lpstr>
      <vt:lpstr>ภาพนิ่ง 16</vt:lpstr>
      <vt:lpstr>ระบบปฏิบัติการวินโดวส์ 95 Microsoft Windows 95</vt:lpstr>
      <vt:lpstr>ระบบปฏิบัติการวินโดวส์ 98 Microsoft Windows 98</vt:lpstr>
      <vt:lpstr>ภาพนิ่ง 19</vt:lpstr>
      <vt:lpstr>ระบบปฏิบัติการ Windows ME Windows Millennium Edition</vt:lpstr>
      <vt:lpstr>ภาพนิ่ง 21</vt:lpstr>
      <vt:lpstr>ระบบปฏิบัติการ Windows 2000 Microsoft Windows 2000</vt:lpstr>
      <vt:lpstr>ภาพนิ่ง 23</vt:lpstr>
      <vt:lpstr>ระบบปฏิบัติการ Windows NT Microsoft Windows New Technology</vt:lpstr>
      <vt:lpstr>ภาพนิ่ง 25</vt:lpstr>
      <vt:lpstr>ระบบปฏิบัติการ Windows XP Microsoft Windows Experience</vt:lpstr>
      <vt:lpstr>ภาพนิ่ง 27</vt:lpstr>
      <vt:lpstr>ภาพนิ่ง 28</vt:lpstr>
      <vt:lpstr>ระบบปฏิบัติการลีนุกซ์ Linux</vt:lpstr>
      <vt:lpstr>ภาพนิ่ง 30</vt:lpstr>
      <vt:lpstr>ระบบปฏิบัติการยูนิกซ์ Unix</vt:lpstr>
      <vt:lpstr>ภาพนิ่ง 32</vt:lpstr>
      <vt:lpstr>ภาพนิ่ง 33</vt:lpstr>
      <vt:lpstr>ระบบปฏิบัติการ Mac Macintosh</vt:lpstr>
      <vt:lpstr>ภาพนิ่ง 35</vt:lpstr>
      <vt:lpstr>ระบบปฏิบัติการวินโดวส์วิสต้า Microsoft Windows Vista</vt:lpstr>
      <vt:lpstr>ภาพนิ่ง 37</vt:lpstr>
      <vt:lpstr>ภาพนิ่ง 38</vt:lpstr>
      <vt:lpstr>ภาพนิ่ง 39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ระบบปฏิบัติการ</dc:title>
  <dc:creator>GateKeeper</dc:creator>
  <cp:lastModifiedBy>Nao</cp:lastModifiedBy>
  <cp:revision>46</cp:revision>
  <dcterms:created xsi:type="dcterms:W3CDTF">2006-12-19T04:15:51Z</dcterms:created>
  <dcterms:modified xsi:type="dcterms:W3CDTF">2015-02-01T01:41:45Z</dcterms:modified>
</cp:coreProperties>
</file>